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9" r:id="rId2"/>
    <p:sldMasterId id="2147483697" r:id="rId3"/>
  </p:sldMasterIdLst>
  <p:notesMasterIdLst>
    <p:notesMasterId r:id="rId26"/>
  </p:notesMasterIdLst>
  <p:handoutMasterIdLst>
    <p:handoutMasterId r:id="rId27"/>
  </p:handoutMasterIdLst>
  <p:sldIdLst>
    <p:sldId id="629" r:id="rId4"/>
    <p:sldId id="636" r:id="rId5"/>
    <p:sldId id="660" r:id="rId6"/>
    <p:sldId id="691" r:id="rId7"/>
    <p:sldId id="692" r:id="rId8"/>
    <p:sldId id="690" r:id="rId9"/>
    <p:sldId id="715" r:id="rId10"/>
    <p:sldId id="686" r:id="rId11"/>
    <p:sldId id="713" r:id="rId12"/>
    <p:sldId id="735" r:id="rId13"/>
    <p:sldId id="693" r:id="rId14"/>
    <p:sldId id="669" r:id="rId15"/>
    <p:sldId id="694" r:id="rId16"/>
    <p:sldId id="695" r:id="rId17"/>
    <p:sldId id="711" r:id="rId18"/>
    <p:sldId id="697" r:id="rId19"/>
    <p:sldId id="670" r:id="rId20"/>
    <p:sldId id="712" r:id="rId21"/>
    <p:sldId id="719" r:id="rId22"/>
    <p:sldId id="717" r:id="rId23"/>
    <p:sldId id="710" r:id="rId24"/>
    <p:sldId id="709" r:id="rId25"/>
  </p:sldIdLst>
  <p:sldSz cx="12192000" cy="6858000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semøde" id="{0F760B30-AB63-4E6F-84D5-65035C1ACD55}">
          <p14:sldIdLst>
            <p14:sldId id="629"/>
            <p14:sldId id="636"/>
            <p14:sldId id="660"/>
            <p14:sldId id="691"/>
            <p14:sldId id="692"/>
            <p14:sldId id="690"/>
            <p14:sldId id="715"/>
            <p14:sldId id="686"/>
            <p14:sldId id="713"/>
            <p14:sldId id="735"/>
            <p14:sldId id="693"/>
            <p14:sldId id="669"/>
            <p14:sldId id="694"/>
            <p14:sldId id="695"/>
            <p14:sldId id="711"/>
            <p14:sldId id="697"/>
            <p14:sldId id="670"/>
            <p14:sldId id="712"/>
            <p14:sldId id="719"/>
          </p14:sldIdLst>
        </p14:section>
        <p14:section name="Bilag" id="{590DCC14-1DF4-4164-AB8C-FF721339579A}">
          <p14:sldIdLst>
            <p14:sldId id="717"/>
            <p14:sldId id="710"/>
            <p14:sldId id="70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thilde Vendelbo Sonne" initials="MVS" lastIdx="1" clrIdx="6">
    <p:extLst>
      <p:ext uri="{19B8F6BF-5375-455C-9EA6-DF929625EA0E}">
        <p15:presenceInfo xmlns:p15="http://schemas.microsoft.com/office/powerpoint/2012/main" userId="S-1-5-21-2100284113-1573851820-878952375-399985" providerId="AD"/>
      </p:ext>
    </p:extLst>
  </p:cmAuthor>
  <p:cmAuthor id="1" name="Kristian Hvolbæk Christiansen" initials="KHC" lastIdx="1" clrIdx="3">
    <p:extLst>
      <p:ext uri="{19B8F6BF-5375-455C-9EA6-DF929625EA0E}">
        <p15:presenceInfo xmlns:p15="http://schemas.microsoft.com/office/powerpoint/2012/main" userId="S-1-5-21-2100284113-1573851820-878952375-105301" providerId="AD"/>
      </p:ext>
    </p:extLst>
  </p:cmAuthor>
  <p:cmAuthor id="8" name="Anne Sophie Weiersøe Fusager" initials="ASWF" lastIdx="20" clrIdx="7">
    <p:extLst>
      <p:ext uri="{19B8F6BF-5375-455C-9EA6-DF929625EA0E}">
        <p15:presenceInfo xmlns:p15="http://schemas.microsoft.com/office/powerpoint/2012/main" userId="S-1-5-21-2100284113-1573851820-878952375-185686" providerId="AD"/>
      </p:ext>
    </p:extLst>
  </p:cmAuthor>
  <p:cmAuthor id="9" name="Maria Miltoft" initials="MM" lastIdx="15" clrIdx="8">
    <p:extLst>
      <p:ext uri="{19B8F6BF-5375-455C-9EA6-DF929625EA0E}">
        <p15:presenceInfo xmlns:p15="http://schemas.microsoft.com/office/powerpoint/2012/main" userId="S-1-5-21-2100284113-1573851820-878952375-390702" providerId="AD"/>
      </p:ext>
    </p:extLst>
  </p:cmAuthor>
  <p:cmAuthor id="10" name="Mikkel Nørlem Hermansen" initials="MNH" lastIdx="9" clrIdx="9">
    <p:extLst>
      <p:ext uri="{19B8F6BF-5375-455C-9EA6-DF929625EA0E}">
        <p15:presenceInfo xmlns:p15="http://schemas.microsoft.com/office/powerpoint/2012/main" userId="S-1-5-21-2100284113-1573851820-878952375-355672" providerId="AD"/>
      </p:ext>
    </p:extLst>
  </p:cmAuthor>
  <p:cmAuthor id="4" name="Laura Nielsen Wester" initials="LNW" lastIdx="15" clrIdx="2">
    <p:extLst>
      <p:ext uri="{19B8F6BF-5375-455C-9EA6-DF929625EA0E}">
        <p15:presenceInfo xmlns:p15="http://schemas.microsoft.com/office/powerpoint/2012/main" userId="S-1-5-21-2100284113-1573851820-878952375-185357" providerId="AD"/>
      </p:ext>
    </p:extLst>
  </p:cmAuthor>
  <p:cmAuthor id="5" name="Martin Pedersen" initials="MP" lastIdx="2" clrIdx="4">
    <p:extLst>
      <p:ext uri="{19B8F6BF-5375-455C-9EA6-DF929625EA0E}">
        <p15:presenceInfo xmlns:p15="http://schemas.microsoft.com/office/powerpoint/2012/main" userId="S-1-5-21-2100284113-1573851820-878952375-294752" providerId="AD"/>
      </p:ext>
    </p:extLst>
  </p:cmAuthor>
  <p:cmAuthor id="6" name="Mads Christian Hejlesen" initials="MCH" lastIdx="5" clrIdx="5">
    <p:extLst>
      <p:ext uri="{19B8F6BF-5375-455C-9EA6-DF929625EA0E}">
        <p15:presenceInfo xmlns:p15="http://schemas.microsoft.com/office/powerpoint/2012/main" userId="S-1-5-21-2100284113-1573851820-878952375-3320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D6C4"/>
    <a:srgbClr val="7BC5AC"/>
    <a:srgbClr val="15514D"/>
    <a:srgbClr val="D8ECE5"/>
    <a:srgbClr val="D8E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ema til typografi 1 - Marker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yst layout 2 - Markerin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8023" autoAdjust="0"/>
  </p:normalViewPr>
  <p:slideViewPr>
    <p:cSldViewPr snapToGrid="0">
      <p:cViewPr varScale="1">
        <p:scale>
          <a:sx n="92" d="100"/>
          <a:sy n="92" d="100"/>
        </p:scale>
        <p:origin x="138" y="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prod.sitad.dk\dfs\CU2102\faelles\depidrev\MPC\ANNHE\2021\Pensionskommission\M&#248;de%2017\Figurer%20til%20pr&#230;sentatio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163149\AppData\Local\Microsoft\Windows\INetCache\Content.Outlook\1D2F2ZU4\Figurer%20og%20tabeller%203103202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od.sitad.dk\dfs\CU2102\U-DREV\Kommissionen%20om%20tilbagetr&#230;kning%20og%20nedslidning\Rapport\0704%20Kapitler%20til%20layout\Dataark\dataark_kap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prod.sitad.dk\dfs\CU2102\faelles\depidrev\MPC\ANNHE\2021\Pensionskommission\M&#248;de%2017\opsparingsincitamenter%20pr&#230;sentation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\\prod.sitad.dk\dfs\CU2102\U-DREV\Kommissionen%20om%20tilbagetr&#230;kning%20og%20nedslidning\Rapport\Kapitler\Kapitel%205%20-%20Incitamenter%20til%20opsparing\Figurer\Kopi%20af%20Kopi%20af%20Figurer%20kap%205%20del%202_emma%20v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\\prod.sitad.dk\dfs\CU2102\U-DREV\Kommissionen%20om%20tilbagetr&#230;kning%20og%20nedslidning\Rapport\Kapitler\Kapitel%205%20-%20Incitamenter%20til%20opsparing\Figurer\Kopi%20af%20Kopi%20af%20Figurer%20kap%205%20del%202_emma%20v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B163149\AppData\Local\Microsoft\Windows\INetCache\Content.Outlook\1D2F2ZU4\opsparingsincitamenter%20pr&#230;sentation%20(002)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22547027880971"/>
          <c:y val="5.1164644361209689E-2"/>
          <c:w val="0.78954905944238052"/>
          <c:h val="0.58476412954026702"/>
        </c:manualLayout>
      </c:layout>
      <c:lineChart>
        <c:grouping val="standard"/>
        <c:varyColors val="0"/>
        <c:ser>
          <c:idx val="3"/>
          <c:order val="0"/>
          <c:tx>
            <c:strRef>
              <c:f>'Figur 3.23'!$A$29:$B$29</c:f>
              <c:strCache>
                <c:ptCount val="2"/>
                <c:pt idx="1">
                  <c:v>FP-alder</c:v>
                </c:pt>
              </c:strCache>
            </c:strRef>
          </c:tx>
          <c:spPr>
            <a:ln w="38100" cap="rnd">
              <a:solidFill>
                <a:srgbClr val="FA5500"/>
              </a:solidFill>
              <a:prstDash val="solid"/>
              <a:round/>
            </a:ln>
          </c:spPr>
          <c:marker>
            <c:symbol val="none"/>
          </c:marker>
          <c:cat>
            <c:strRef>
              <c:f>'Figur 3.23'!$C$25:$DS$25</c:f>
              <c:strCache>
                <c:ptCount val="121"/>
                <c:pt idx="0">
                  <c:v>G1900</c:v>
                </c:pt>
                <c:pt idx="1">
                  <c:v>G1901</c:v>
                </c:pt>
                <c:pt idx="2">
                  <c:v>G1902</c:v>
                </c:pt>
                <c:pt idx="3">
                  <c:v>G1903</c:v>
                </c:pt>
                <c:pt idx="4">
                  <c:v>G1904</c:v>
                </c:pt>
                <c:pt idx="5">
                  <c:v>G1905</c:v>
                </c:pt>
                <c:pt idx="6">
                  <c:v>G1906</c:v>
                </c:pt>
                <c:pt idx="7">
                  <c:v>G1907</c:v>
                </c:pt>
                <c:pt idx="8">
                  <c:v>G1908</c:v>
                </c:pt>
                <c:pt idx="9">
                  <c:v>G1909</c:v>
                </c:pt>
                <c:pt idx="10">
                  <c:v>G1910</c:v>
                </c:pt>
                <c:pt idx="11">
                  <c:v>G1911</c:v>
                </c:pt>
                <c:pt idx="12">
                  <c:v>G1912</c:v>
                </c:pt>
                <c:pt idx="13">
                  <c:v>G1913</c:v>
                </c:pt>
                <c:pt idx="14">
                  <c:v>G1914</c:v>
                </c:pt>
                <c:pt idx="15">
                  <c:v>G1915</c:v>
                </c:pt>
                <c:pt idx="16">
                  <c:v>G1916</c:v>
                </c:pt>
                <c:pt idx="17">
                  <c:v>G1917</c:v>
                </c:pt>
                <c:pt idx="18">
                  <c:v>G1918</c:v>
                </c:pt>
                <c:pt idx="19">
                  <c:v>G1919</c:v>
                </c:pt>
                <c:pt idx="20">
                  <c:v>G1920</c:v>
                </c:pt>
                <c:pt idx="21">
                  <c:v>G1921</c:v>
                </c:pt>
                <c:pt idx="22">
                  <c:v>G1922</c:v>
                </c:pt>
                <c:pt idx="23">
                  <c:v>G1923</c:v>
                </c:pt>
                <c:pt idx="24">
                  <c:v>G1924</c:v>
                </c:pt>
                <c:pt idx="25">
                  <c:v>G1925</c:v>
                </c:pt>
                <c:pt idx="26">
                  <c:v>G1926</c:v>
                </c:pt>
                <c:pt idx="27">
                  <c:v>G1927</c:v>
                </c:pt>
                <c:pt idx="28">
                  <c:v>G1928</c:v>
                </c:pt>
                <c:pt idx="29">
                  <c:v>G1929</c:v>
                </c:pt>
                <c:pt idx="30">
                  <c:v>G1930</c:v>
                </c:pt>
                <c:pt idx="31">
                  <c:v>G1931</c:v>
                </c:pt>
                <c:pt idx="32">
                  <c:v>G1932</c:v>
                </c:pt>
                <c:pt idx="33">
                  <c:v>G1933</c:v>
                </c:pt>
                <c:pt idx="34">
                  <c:v>G1934</c:v>
                </c:pt>
                <c:pt idx="35">
                  <c:v>G1935</c:v>
                </c:pt>
                <c:pt idx="36">
                  <c:v>G1936</c:v>
                </c:pt>
                <c:pt idx="37">
                  <c:v>G1937</c:v>
                </c:pt>
                <c:pt idx="38">
                  <c:v>G1938</c:v>
                </c:pt>
                <c:pt idx="39">
                  <c:v>G1939</c:v>
                </c:pt>
                <c:pt idx="40">
                  <c:v>G1940</c:v>
                </c:pt>
                <c:pt idx="41">
                  <c:v>G1941</c:v>
                </c:pt>
                <c:pt idx="42">
                  <c:v>G1942</c:v>
                </c:pt>
                <c:pt idx="43">
                  <c:v>G1943</c:v>
                </c:pt>
                <c:pt idx="44">
                  <c:v>G1944</c:v>
                </c:pt>
                <c:pt idx="45">
                  <c:v>G1945</c:v>
                </c:pt>
                <c:pt idx="46">
                  <c:v>G1946</c:v>
                </c:pt>
                <c:pt idx="47">
                  <c:v>G1947</c:v>
                </c:pt>
                <c:pt idx="48">
                  <c:v>G1948</c:v>
                </c:pt>
                <c:pt idx="49">
                  <c:v>G1949</c:v>
                </c:pt>
                <c:pt idx="50">
                  <c:v>G1950</c:v>
                </c:pt>
                <c:pt idx="51">
                  <c:v>G1951</c:v>
                </c:pt>
                <c:pt idx="52">
                  <c:v>G1952</c:v>
                </c:pt>
                <c:pt idx="53">
                  <c:v>G1953</c:v>
                </c:pt>
                <c:pt idx="54">
                  <c:v>G1954</c:v>
                </c:pt>
                <c:pt idx="55">
                  <c:v>G1955</c:v>
                </c:pt>
                <c:pt idx="56">
                  <c:v>G1956</c:v>
                </c:pt>
                <c:pt idx="57">
                  <c:v>G1957</c:v>
                </c:pt>
                <c:pt idx="58">
                  <c:v>G1958</c:v>
                </c:pt>
                <c:pt idx="59">
                  <c:v>G1959</c:v>
                </c:pt>
                <c:pt idx="60">
                  <c:v>G1960</c:v>
                </c:pt>
                <c:pt idx="61">
                  <c:v>G1961</c:v>
                </c:pt>
                <c:pt idx="62">
                  <c:v>G1962</c:v>
                </c:pt>
                <c:pt idx="63">
                  <c:v>G1963</c:v>
                </c:pt>
                <c:pt idx="64">
                  <c:v>G1964</c:v>
                </c:pt>
                <c:pt idx="65">
                  <c:v>G1965</c:v>
                </c:pt>
                <c:pt idx="66">
                  <c:v>G1966</c:v>
                </c:pt>
                <c:pt idx="67">
                  <c:v>G1967</c:v>
                </c:pt>
                <c:pt idx="68">
                  <c:v>G1968</c:v>
                </c:pt>
                <c:pt idx="69">
                  <c:v>G1969</c:v>
                </c:pt>
                <c:pt idx="70">
                  <c:v>G1970</c:v>
                </c:pt>
                <c:pt idx="71">
                  <c:v>G1971</c:v>
                </c:pt>
                <c:pt idx="72">
                  <c:v>G1972</c:v>
                </c:pt>
                <c:pt idx="73">
                  <c:v>G1973</c:v>
                </c:pt>
                <c:pt idx="74">
                  <c:v>G1974</c:v>
                </c:pt>
                <c:pt idx="75">
                  <c:v>G1975</c:v>
                </c:pt>
                <c:pt idx="76">
                  <c:v>G1976</c:v>
                </c:pt>
                <c:pt idx="77">
                  <c:v>G1977</c:v>
                </c:pt>
                <c:pt idx="78">
                  <c:v>G1978</c:v>
                </c:pt>
                <c:pt idx="79">
                  <c:v>G1979</c:v>
                </c:pt>
                <c:pt idx="80">
                  <c:v>G1980</c:v>
                </c:pt>
                <c:pt idx="81">
                  <c:v>G1981</c:v>
                </c:pt>
                <c:pt idx="82">
                  <c:v>G1982</c:v>
                </c:pt>
                <c:pt idx="83">
                  <c:v>G1983</c:v>
                </c:pt>
                <c:pt idx="84">
                  <c:v>G1984</c:v>
                </c:pt>
                <c:pt idx="85">
                  <c:v>G1985</c:v>
                </c:pt>
                <c:pt idx="86">
                  <c:v>G1986</c:v>
                </c:pt>
                <c:pt idx="87">
                  <c:v>G1987</c:v>
                </c:pt>
                <c:pt idx="88">
                  <c:v>G1988</c:v>
                </c:pt>
                <c:pt idx="89">
                  <c:v>G1989</c:v>
                </c:pt>
                <c:pt idx="90">
                  <c:v>G1990</c:v>
                </c:pt>
                <c:pt idx="91">
                  <c:v>G1991</c:v>
                </c:pt>
                <c:pt idx="92">
                  <c:v>G1992</c:v>
                </c:pt>
                <c:pt idx="93">
                  <c:v>G1993</c:v>
                </c:pt>
                <c:pt idx="94">
                  <c:v>G1994</c:v>
                </c:pt>
                <c:pt idx="95">
                  <c:v>G1995</c:v>
                </c:pt>
                <c:pt idx="96">
                  <c:v>G1996</c:v>
                </c:pt>
                <c:pt idx="97">
                  <c:v>G1997</c:v>
                </c:pt>
                <c:pt idx="98">
                  <c:v>G1998</c:v>
                </c:pt>
                <c:pt idx="99">
                  <c:v>G1999</c:v>
                </c:pt>
                <c:pt idx="100">
                  <c:v>G2000</c:v>
                </c:pt>
                <c:pt idx="101">
                  <c:v>G2001</c:v>
                </c:pt>
                <c:pt idx="102">
                  <c:v>G2002</c:v>
                </c:pt>
                <c:pt idx="103">
                  <c:v>G2003</c:v>
                </c:pt>
                <c:pt idx="104">
                  <c:v>G2004</c:v>
                </c:pt>
                <c:pt idx="105">
                  <c:v>G2005</c:v>
                </c:pt>
                <c:pt idx="106">
                  <c:v>G2006</c:v>
                </c:pt>
                <c:pt idx="107">
                  <c:v>G2007</c:v>
                </c:pt>
                <c:pt idx="108">
                  <c:v>G2008</c:v>
                </c:pt>
                <c:pt idx="109">
                  <c:v>G2009</c:v>
                </c:pt>
                <c:pt idx="110">
                  <c:v>G2010</c:v>
                </c:pt>
                <c:pt idx="111">
                  <c:v>G2011</c:v>
                </c:pt>
                <c:pt idx="112">
                  <c:v>G2012</c:v>
                </c:pt>
                <c:pt idx="113">
                  <c:v>G2013</c:v>
                </c:pt>
                <c:pt idx="114">
                  <c:v>G2014</c:v>
                </c:pt>
                <c:pt idx="115">
                  <c:v>G2015</c:v>
                </c:pt>
                <c:pt idx="116">
                  <c:v>G2016</c:v>
                </c:pt>
                <c:pt idx="117">
                  <c:v>G2017</c:v>
                </c:pt>
                <c:pt idx="118">
                  <c:v>G2018</c:v>
                </c:pt>
                <c:pt idx="119">
                  <c:v>G2019</c:v>
                </c:pt>
                <c:pt idx="120">
                  <c:v>G2020</c:v>
                </c:pt>
              </c:strCache>
            </c:strRef>
          </c:cat>
          <c:val>
            <c:numRef>
              <c:f>'Figur 3.23'!$C$29:$DS$29</c:f>
              <c:numCache>
                <c:formatCode>General</c:formatCode>
                <c:ptCount val="121"/>
                <c:pt idx="0">
                  <c:v>75.086643504850301</c:v>
                </c:pt>
                <c:pt idx="1">
                  <c:v>75.503420629547662</c:v>
                </c:pt>
                <c:pt idx="2">
                  <c:v>75.56490774948422</c:v>
                </c:pt>
                <c:pt idx="3">
                  <c:v>75.478887227439117</c:v>
                </c:pt>
                <c:pt idx="4">
                  <c:v>75.563398253583969</c:v>
                </c:pt>
                <c:pt idx="5">
                  <c:v>75.726552575544957</c:v>
                </c:pt>
                <c:pt idx="6">
                  <c:v>75.897611870066441</c:v>
                </c:pt>
                <c:pt idx="7">
                  <c:v>76.201172188214258</c:v>
                </c:pt>
                <c:pt idx="8">
                  <c:v>76.364700528529042</c:v>
                </c:pt>
                <c:pt idx="9">
                  <c:v>76.606075841827064</c:v>
                </c:pt>
                <c:pt idx="10">
                  <c:v>76.935490545502077</c:v>
                </c:pt>
                <c:pt idx="11">
                  <c:v>77.140480659098188</c:v>
                </c:pt>
                <c:pt idx="12">
                  <c:v>77.257927119480357</c:v>
                </c:pt>
                <c:pt idx="13">
                  <c:v>77.335352691221075</c:v>
                </c:pt>
                <c:pt idx="14">
                  <c:v>77.264208052346774</c:v>
                </c:pt>
                <c:pt idx="15">
                  <c:v>77.143905413711281</c:v>
                </c:pt>
                <c:pt idx="16">
                  <c:v>76.954162500485054</c:v>
                </c:pt>
                <c:pt idx="17">
                  <c:v>76.659089903300796</c:v>
                </c:pt>
                <c:pt idx="18">
                  <c:v>76.569494163046471</c:v>
                </c:pt>
                <c:pt idx="19">
                  <c:v>76.536299114486511</c:v>
                </c:pt>
                <c:pt idx="20">
                  <c:v>76.292663486558624</c:v>
                </c:pt>
                <c:pt idx="21">
                  <c:v>76.179956612837088</c:v>
                </c:pt>
                <c:pt idx="22">
                  <c:v>76.343166237410713</c:v>
                </c:pt>
                <c:pt idx="23">
                  <c:v>76.464042698667228</c:v>
                </c:pt>
                <c:pt idx="24">
                  <c:v>76.626012319760918</c:v>
                </c:pt>
                <c:pt idx="25">
                  <c:v>76.689541112284999</c:v>
                </c:pt>
                <c:pt idx="26">
                  <c:v>76.543763442932772</c:v>
                </c:pt>
                <c:pt idx="27">
                  <c:v>76.4175598680375</c:v>
                </c:pt>
                <c:pt idx="28">
                  <c:v>76.64303383315125</c:v>
                </c:pt>
                <c:pt idx="29">
                  <c:v>76.793026862725782</c:v>
                </c:pt>
                <c:pt idx="30">
                  <c:v>76.816674479971198</c:v>
                </c:pt>
                <c:pt idx="31">
                  <c:v>76.922892221726883</c:v>
                </c:pt>
                <c:pt idx="32">
                  <c:v>76.90932455475324</c:v>
                </c:pt>
                <c:pt idx="33">
                  <c:v>77.321029746375572</c:v>
                </c:pt>
                <c:pt idx="34">
                  <c:v>77.991346735677141</c:v>
                </c:pt>
                <c:pt idx="35">
                  <c:v>78.665266696689116</c:v>
                </c:pt>
                <c:pt idx="36">
                  <c:v>79.451717447465199</c:v>
                </c:pt>
                <c:pt idx="37">
                  <c:v>80.102951341916437</c:v>
                </c:pt>
                <c:pt idx="38">
                  <c:v>80.60497446609476</c:v>
                </c:pt>
                <c:pt idx="39">
                  <c:v>82.377619178587452</c:v>
                </c:pt>
                <c:pt idx="40">
                  <c:v>84.089263929579829</c:v>
                </c:pt>
                <c:pt idx="41">
                  <c:v>84.348232559206764</c:v>
                </c:pt>
                <c:pt idx="42">
                  <c:v>84.44750194318857</c:v>
                </c:pt>
                <c:pt idx="43">
                  <c:v>84.63765348345305</c:v>
                </c:pt>
                <c:pt idx="44">
                  <c:v>84.814242696151894</c:v>
                </c:pt>
                <c:pt idx="45">
                  <c:v>85.218111862351137</c:v>
                </c:pt>
                <c:pt idx="46">
                  <c:v>85.762737894004445</c:v>
                </c:pt>
                <c:pt idx="47">
                  <c:v>86.204611558421405</c:v>
                </c:pt>
                <c:pt idx="48">
                  <c:v>86.346504004619632</c:v>
                </c:pt>
                <c:pt idx="49">
                  <c:v>86.339099749803083</c:v>
                </c:pt>
                <c:pt idx="50">
                  <c:v>86.431650099926031</c:v>
                </c:pt>
                <c:pt idx="51">
                  <c:v>86.558614569011809</c:v>
                </c:pt>
                <c:pt idx="52">
                  <c:v>86.583068927509515</c:v>
                </c:pt>
                <c:pt idx="53">
                  <c:v>86.690027664625305</c:v>
                </c:pt>
                <c:pt idx="54">
                  <c:v>86.131454873221145</c:v>
                </c:pt>
                <c:pt idx="55">
                  <c:v>85.465877411632817</c:v>
                </c:pt>
                <c:pt idx="56">
                  <c:v>85.696693453553124</c:v>
                </c:pt>
                <c:pt idx="57">
                  <c:v>86.164416621488854</c:v>
                </c:pt>
                <c:pt idx="58">
                  <c:v>86.533322950545525</c:v>
                </c:pt>
                <c:pt idx="59">
                  <c:v>86.829176745154271</c:v>
                </c:pt>
                <c:pt idx="60">
                  <c:v>87.237816767869475</c:v>
                </c:pt>
                <c:pt idx="61">
                  <c:v>87.722780319712328</c:v>
                </c:pt>
                <c:pt idx="62">
                  <c:v>88.137169462324422</c:v>
                </c:pt>
                <c:pt idx="63">
                  <c:v>87.563626046475164</c:v>
                </c:pt>
                <c:pt idx="64">
                  <c:v>87.893191830977628</c:v>
                </c:pt>
                <c:pt idx="65">
                  <c:v>88.187379966056497</c:v>
                </c:pt>
                <c:pt idx="66">
                  <c:v>88.467704153745956</c:v>
                </c:pt>
                <c:pt idx="67">
                  <c:v>87.858238755946061</c:v>
                </c:pt>
                <c:pt idx="68">
                  <c:v>88.154379518000653</c:v>
                </c:pt>
                <c:pt idx="69">
                  <c:v>88.435417982615448</c:v>
                </c:pt>
                <c:pt idx="70">
                  <c:v>88.695037948407744</c:v>
                </c:pt>
                <c:pt idx="71">
                  <c:v>88.103448034023529</c:v>
                </c:pt>
                <c:pt idx="72">
                  <c:v>88.395729728581259</c:v>
                </c:pt>
                <c:pt idx="73">
                  <c:v>88.632829276977745</c:v>
                </c:pt>
                <c:pt idx="74">
                  <c:v>88.848889620163547</c:v>
                </c:pt>
                <c:pt idx="75">
                  <c:v>88.658314358624693</c:v>
                </c:pt>
                <c:pt idx="76">
                  <c:v>88.891265014395486</c:v>
                </c:pt>
                <c:pt idx="77">
                  <c:v>89.128454271942331</c:v>
                </c:pt>
                <c:pt idx="78">
                  <c:v>89.369879299091025</c:v>
                </c:pt>
                <c:pt idx="79">
                  <c:v>89.407267942192632</c:v>
                </c:pt>
                <c:pt idx="80">
                  <c:v>89.446341227069681</c:v>
                </c:pt>
                <c:pt idx="81">
                  <c:v>89.680774591583116</c:v>
                </c:pt>
                <c:pt idx="82">
                  <c:v>89.906444646437805</c:v>
                </c:pt>
                <c:pt idx="83">
                  <c:v>90.127831835371865</c:v>
                </c:pt>
                <c:pt idx="84">
                  <c:v>90.34549589546063</c:v>
                </c:pt>
                <c:pt idx="85">
                  <c:v>90.557661812051322</c:v>
                </c:pt>
                <c:pt idx="86">
                  <c:v>90.766142838650993</c:v>
                </c:pt>
                <c:pt idx="87">
                  <c:v>90.968719493161288</c:v>
                </c:pt>
                <c:pt idx="88">
                  <c:v>91.1676684122735</c:v>
                </c:pt>
                <c:pt idx="89">
                  <c:v>91.02670608775604</c:v>
                </c:pt>
                <c:pt idx="90">
                  <c:v>91.224556084786286</c:v>
                </c:pt>
                <c:pt idx="91">
                  <c:v>91.418986719640515</c:v>
                </c:pt>
                <c:pt idx="92">
                  <c:v>91.608122309173538</c:v>
                </c:pt>
                <c:pt idx="93">
                  <c:v>91.639552062994198</c:v>
                </c:pt>
                <c:pt idx="94">
                  <c:v>91.673839197108521</c:v>
                </c:pt>
                <c:pt idx="95">
                  <c:v>91.85854006571968</c:v>
                </c:pt>
                <c:pt idx="96">
                  <c:v>92.039128448878287</c:v>
                </c:pt>
                <c:pt idx="97">
                  <c:v>92.215809260233925</c:v>
                </c:pt>
                <c:pt idx="98">
                  <c:v>92.38912664769822</c:v>
                </c:pt>
                <c:pt idx="99">
                  <c:v>92.559036264659795</c:v>
                </c:pt>
                <c:pt idx="100">
                  <c:v>92.7251769314352</c:v>
                </c:pt>
                <c:pt idx="101">
                  <c:v>92.887864583119111</c:v>
                </c:pt>
                <c:pt idx="102">
                  <c:v>93.047018999396471</c:v>
                </c:pt>
                <c:pt idx="103">
                  <c:v>92.924321073782551</c:v>
                </c:pt>
                <c:pt idx="104">
                  <c:v>93.082478766240172</c:v>
                </c:pt>
                <c:pt idx="105">
                  <c:v>93.237277559513103</c:v>
                </c:pt>
                <c:pt idx="106">
                  <c:v>93.388346719383236</c:v>
                </c:pt>
                <c:pt idx="107">
                  <c:v>93.408309816925481</c:v>
                </c:pt>
                <c:pt idx="108">
                  <c:v>93.430450282213201</c:v>
                </c:pt>
                <c:pt idx="109">
                  <c:v>93.577348422079936</c:v>
                </c:pt>
                <c:pt idx="110">
                  <c:v>93.720974759397379</c:v>
                </c:pt>
                <c:pt idx="111">
                  <c:v>93.861437911641417</c:v>
                </c:pt>
                <c:pt idx="112">
                  <c:v>93.998899804267296</c:v>
                </c:pt>
                <c:pt idx="113">
                  <c:v>94.133594215497666</c:v>
                </c:pt>
                <c:pt idx="114">
                  <c:v>94.265305099535865</c:v>
                </c:pt>
                <c:pt idx="115">
                  <c:v>94.39401814261025</c:v>
                </c:pt>
                <c:pt idx="116">
                  <c:v>94.519932794453297</c:v>
                </c:pt>
                <c:pt idx="117">
                  <c:v>94.410853386221987</c:v>
                </c:pt>
                <c:pt idx="118">
                  <c:v>94.535987989451812</c:v>
                </c:pt>
                <c:pt idx="119">
                  <c:v>94.658373013130586</c:v>
                </c:pt>
                <c:pt idx="120">
                  <c:v>94.778055020852293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11-42C6-8F17-B3C6AB7FBEF0}"/>
            </c:ext>
          </c:extLst>
        </c:ser>
        <c:ser>
          <c:idx val="4"/>
          <c:order val="1"/>
          <c:tx>
            <c:strRef>
              <c:f>'Figur 3.23'!$A$30:$B$30</c:f>
              <c:strCache>
                <c:ptCount val="2"/>
                <c:pt idx="1">
                  <c:v>15 år efter FP-alder</c:v>
                </c:pt>
              </c:strCache>
            </c:strRef>
          </c:tx>
          <c:spPr>
            <a:ln w="38100" cap="rnd">
              <a:solidFill>
                <a:srgbClr val="808080"/>
              </a:solidFill>
              <a:prstDash val="solid"/>
              <a:round/>
            </a:ln>
          </c:spPr>
          <c:marker>
            <c:symbol val="none"/>
          </c:marker>
          <c:cat>
            <c:strRef>
              <c:f>'Figur 3.23'!$C$25:$DS$25</c:f>
              <c:strCache>
                <c:ptCount val="121"/>
                <c:pt idx="0">
                  <c:v>G1900</c:v>
                </c:pt>
                <c:pt idx="1">
                  <c:v>G1901</c:v>
                </c:pt>
                <c:pt idx="2">
                  <c:v>G1902</c:v>
                </c:pt>
                <c:pt idx="3">
                  <c:v>G1903</c:v>
                </c:pt>
                <c:pt idx="4">
                  <c:v>G1904</c:v>
                </c:pt>
                <c:pt idx="5">
                  <c:v>G1905</c:v>
                </c:pt>
                <c:pt idx="6">
                  <c:v>G1906</c:v>
                </c:pt>
                <c:pt idx="7">
                  <c:v>G1907</c:v>
                </c:pt>
                <c:pt idx="8">
                  <c:v>G1908</c:v>
                </c:pt>
                <c:pt idx="9">
                  <c:v>G1909</c:v>
                </c:pt>
                <c:pt idx="10">
                  <c:v>G1910</c:v>
                </c:pt>
                <c:pt idx="11">
                  <c:v>G1911</c:v>
                </c:pt>
                <c:pt idx="12">
                  <c:v>G1912</c:v>
                </c:pt>
                <c:pt idx="13">
                  <c:v>G1913</c:v>
                </c:pt>
                <c:pt idx="14">
                  <c:v>G1914</c:v>
                </c:pt>
                <c:pt idx="15">
                  <c:v>G1915</c:v>
                </c:pt>
                <c:pt idx="16">
                  <c:v>G1916</c:v>
                </c:pt>
                <c:pt idx="17">
                  <c:v>G1917</c:v>
                </c:pt>
                <c:pt idx="18">
                  <c:v>G1918</c:v>
                </c:pt>
                <c:pt idx="19">
                  <c:v>G1919</c:v>
                </c:pt>
                <c:pt idx="20">
                  <c:v>G1920</c:v>
                </c:pt>
                <c:pt idx="21">
                  <c:v>G1921</c:v>
                </c:pt>
                <c:pt idx="22">
                  <c:v>G1922</c:v>
                </c:pt>
                <c:pt idx="23">
                  <c:v>G1923</c:v>
                </c:pt>
                <c:pt idx="24">
                  <c:v>G1924</c:v>
                </c:pt>
                <c:pt idx="25">
                  <c:v>G1925</c:v>
                </c:pt>
                <c:pt idx="26">
                  <c:v>G1926</c:v>
                </c:pt>
                <c:pt idx="27">
                  <c:v>G1927</c:v>
                </c:pt>
                <c:pt idx="28">
                  <c:v>G1928</c:v>
                </c:pt>
                <c:pt idx="29">
                  <c:v>G1929</c:v>
                </c:pt>
                <c:pt idx="30">
                  <c:v>G1930</c:v>
                </c:pt>
                <c:pt idx="31">
                  <c:v>G1931</c:v>
                </c:pt>
                <c:pt idx="32">
                  <c:v>G1932</c:v>
                </c:pt>
                <c:pt idx="33">
                  <c:v>G1933</c:v>
                </c:pt>
                <c:pt idx="34">
                  <c:v>G1934</c:v>
                </c:pt>
                <c:pt idx="35">
                  <c:v>G1935</c:v>
                </c:pt>
                <c:pt idx="36">
                  <c:v>G1936</c:v>
                </c:pt>
                <c:pt idx="37">
                  <c:v>G1937</c:v>
                </c:pt>
                <c:pt idx="38">
                  <c:v>G1938</c:v>
                </c:pt>
                <c:pt idx="39">
                  <c:v>G1939</c:v>
                </c:pt>
                <c:pt idx="40">
                  <c:v>G1940</c:v>
                </c:pt>
                <c:pt idx="41">
                  <c:v>G1941</c:v>
                </c:pt>
                <c:pt idx="42">
                  <c:v>G1942</c:v>
                </c:pt>
                <c:pt idx="43">
                  <c:v>G1943</c:v>
                </c:pt>
                <c:pt idx="44">
                  <c:v>G1944</c:v>
                </c:pt>
                <c:pt idx="45">
                  <c:v>G1945</c:v>
                </c:pt>
                <c:pt idx="46">
                  <c:v>G1946</c:v>
                </c:pt>
                <c:pt idx="47">
                  <c:v>G1947</c:v>
                </c:pt>
                <c:pt idx="48">
                  <c:v>G1948</c:v>
                </c:pt>
                <c:pt idx="49">
                  <c:v>G1949</c:v>
                </c:pt>
                <c:pt idx="50">
                  <c:v>G1950</c:v>
                </c:pt>
                <c:pt idx="51">
                  <c:v>G1951</c:v>
                </c:pt>
                <c:pt idx="52">
                  <c:v>G1952</c:v>
                </c:pt>
                <c:pt idx="53">
                  <c:v>G1953</c:v>
                </c:pt>
                <c:pt idx="54">
                  <c:v>G1954</c:v>
                </c:pt>
                <c:pt idx="55">
                  <c:v>G1955</c:v>
                </c:pt>
                <c:pt idx="56">
                  <c:v>G1956</c:v>
                </c:pt>
                <c:pt idx="57">
                  <c:v>G1957</c:v>
                </c:pt>
                <c:pt idx="58">
                  <c:v>G1958</c:v>
                </c:pt>
                <c:pt idx="59">
                  <c:v>G1959</c:v>
                </c:pt>
                <c:pt idx="60">
                  <c:v>G1960</c:v>
                </c:pt>
                <c:pt idx="61">
                  <c:v>G1961</c:v>
                </c:pt>
                <c:pt idx="62">
                  <c:v>G1962</c:v>
                </c:pt>
                <c:pt idx="63">
                  <c:v>G1963</c:v>
                </c:pt>
                <c:pt idx="64">
                  <c:v>G1964</c:v>
                </c:pt>
                <c:pt idx="65">
                  <c:v>G1965</c:v>
                </c:pt>
                <c:pt idx="66">
                  <c:v>G1966</c:v>
                </c:pt>
                <c:pt idx="67">
                  <c:v>G1967</c:v>
                </c:pt>
                <c:pt idx="68">
                  <c:v>G1968</c:v>
                </c:pt>
                <c:pt idx="69">
                  <c:v>G1969</c:v>
                </c:pt>
                <c:pt idx="70">
                  <c:v>G1970</c:v>
                </c:pt>
                <c:pt idx="71">
                  <c:v>G1971</c:v>
                </c:pt>
                <c:pt idx="72">
                  <c:v>G1972</c:v>
                </c:pt>
                <c:pt idx="73">
                  <c:v>G1973</c:v>
                </c:pt>
                <c:pt idx="74">
                  <c:v>G1974</c:v>
                </c:pt>
                <c:pt idx="75">
                  <c:v>G1975</c:v>
                </c:pt>
                <c:pt idx="76">
                  <c:v>G1976</c:v>
                </c:pt>
                <c:pt idx="77">
                  <c:v>G1977</c:v>
                </c:pt>
                <c:pt idx="78">
                  <c:v>G1978</c:v>
                </c:pt>
                <c:pt idx="79">
                  <c:v>G1979</c:v>
                </c:pt>
                <c:pt idx="80">
                  <c:v>G1980</c:v>
                </c:pt>
                <c:pt idx="81">
                  <c:v>G1981</c:v>
                </c:pt>
                <c:pt idx="82">
                  <c:v>G1982</c:v>
                </c:pt>
                <c:pt idx="83">
                  <c:v>G1983</c:v>
                </c:pt>
                <c:pt idx="84">
                  <c:v>G1984</c:v>
                </c:pt>
                <c:pt idx="85">
                  <c:v>G1985</c:v>
                </c:pt>
                <c:pt idx="86">
                  <c:v>G1986</c:v>
                </c:pt>
                <c:pt idx="87">
                  <c:v>G1987</c:v>
                </c:pt>
                <c:pt idx="88">
                  <c:v>G1988</c:v>
                </c:pt>
                <c:pt idx="89">
                  <c:v>G1989</c:v>
                </c:pt>
                <c:pt idx="90">
                  <c:v>G1990</c:v>
                </c:pt>
                <c:pt idx="91">
                  <c:v>G1991</c:v>
                </c:pt>
                <c:pt idx="92">
                  <c:v>G1992</c:v>
                </c:pt>
                <c:pt idx="93">
                  <c:v>G1993</c:v>
                </c:pt>
                <c:pt idx="94">
                  <c:v>G1994</c:v>
                </c:pt>
                <c:pt idx="95">
                  <c:v>G1995</c:v>
                </c:pt>
                <c:pt idx="96">
                  <c:v>G1996</c:v>
                </c:pt>
                <c:pt idx="97">
                  <c:v>G1997</c:v>
                </c:pt>
                <c:pt idx="98">
                  <c:v>G1998</c:v>
                </c:pt>
                <c:pt idx="99">
                  <c:v>G1999</c:v>
                </c:pt>
                <c:pt idx="100">
                  <c:v>G2000</c:v>
                </c:pt>
                <c:pt idx="101">
                  <c:v>G2001</c:v>
                </c:pt>
                <c:pt idx="102">
                  <c:v>G2002</c:v>
                </c:pt>
                <c:pt idx="103">
                  <c:v>G2003</c:v>
                </c:pt>
                <c:pt idx="104">
                  <c:v>G2004</c:v>
                </c:pt>
                <c:pt idx="105">
                  <c:v>G2005</c:v>
                </c:pt>
                <c:pt idx="106">
                  <c:v>G2006</c:v>
                </c:pt>
                <c:pt idx="107">
                  <c:v>G2007</c:v>
                </c:pt>
                <c:pt idx="108">
                  <c:v>G2008</c:v>
                </c:pt>
                <c:pt idx="109">
                  <c:v>G2009</c:v>
                </c:pt>
                <c:pt idx="110">
                  <c:v>G2010</c:v>
                </c:pt>
                <c:pt idx="111">
                  <c:v>G2011</c:v>
                </c:pt>
                <c:pt idx="112">
                  <c:v>G2012</c:v>
                </c:pt>
                <c:pt idx="113">
                  <c:v>G2013</c:v>
                </c:pt>
                <c:pt idx="114">
                  <c:v>G2014</c:v>
                </c:pt>
                <c:pt idx="115">
                  <c:v>G2015</c:v>
                </c:pt>
                <c:pt idx="116">
                  <c:v>G2016</c:v>
                </c:pt>
                <c:pt idx="117">
                  <c:v>G2017</c:v>
                </c:pt>
                <c:pt idx="118">
                  <c:v>G2018</c:v>
                </c:pt>
                <c:pt idx="119">
                  <c:v>G2019</c:v>
                </c:pt>
                <c:pt idx="120">
                  <c:v>G2020</c:v>
                </c:pt>
              </c:strCache>
            </c:strRef>
          </c:cat>
          <c:val>
            <c:numRef>
              <c:f>'Figur 3.23'!$C$30:$DS$30</c:f>
              <c:numCache>
                <c:formatCode>General</c:formatCode>
                <c:ptCount val="121"/>
                <c:pt idx="0">
                  <c:v>31.266245234843414</c:v>
                </c:pt>
                <c:pt idx="1">
                  <c:v>31.741428838081561</c:v>
                </c:pt>
                <c:pt idx="2">
                  <c:v>31.921815943134206</c:v>
                </c:pt>
                <c:pt idx="3">
                  <c:v>32.25947980220969</c:v>
                </c:pt>
                <c:pt idx="4">
                  <c:v>32.610884636587016</c:v>
                </c:pt>
                <c:pt idx="5">
                  <c:v>32.782874935936114</c:v>
                </c:pt>
                <c:pt idx="6">
                  <c:v>32.992096168890669</c:v>
                </c:pt>
                <c:pt idx="7">
                  <c:v>33.365869418330476</c:v>
                </c:pt>
                <c:pt idx="8">
                  <c:v>33.606191132318571</c:v>
                </c:pt>
                <c:pt idx="9">
                  <c:v>33.878273982773734</c:v>
                </c:pt>
                <c:pt idx="10">
                  <c:v>34.295615783189142</c:v>
                </c:pt>
                <c:pt idx="11">
                  <c:v>34.658356558830441</c:v>
                </c:pt>
                <c:pt idx="12">
                  <c:v>34.890201738330987</c:v>
                </c:pt>
                <c:pt idx="13">
                  <c:v>35.156299938816787</c:v>
                </c:pt>
                <c:pt idx="14">
                  <c:v>35.243193817574614</c:v>
                </c:pt>
                <c:pt idx="15">
                  <c:v>35.473991311586758</c:v>
                </c:pt>
                <c:pt idx="16">
                  <c:v>35.550100463251248</c:v>
                </c:pt>
                <c:pt idx="17">
                  <c:v>35.413795232701965</c:v>
                </c:pt>
                <c:pt idx="18">
                  <c:v>35.544538716635813</c:v>
                </c:pt>
                <c:pt idx="19">
                  <c:v>35.772813405409615</c:v>
                </c:pt>
                <c:pt idx="20">
                  <c:v>35.764440656898906</c:v>
                </c:pt>
                <c:pt idx="21">
                  <c:v>36.04983027287517</c:v>
                </c:pt>
                <c:pt idx="22">
                  <c:v>36.461236049584436</c:v>
                </c:pt>
                <c:pt idx="23">
                  <c:v>36.903282476884087</c:v>
                </c:pt>
                <c:pt idx="24">
                  <c:v>37.533644396034745</c:v>
                </c:pt>
                <c:pt idx="25">
                  <c:v>38.081309446636133</c:v>
                </c:pt>
                <c:pt idx="26">
                  <c:v>38.45203627186244</c:v>
                </c:pt>
                <c:pt idx="27">
                  <c:v>38.819125720606998</c:v>
                </c:pt>
                <c:pt idx="28">
                  <c:v>39.538230843078573</c:v>
                </c:pt>
                <c:pt idx="29">
                  <c:v>40.077474392576576</c:v>
                </c:pt>
                <c:pt idx="30">
                  <c:v>40.370814731582797</c:v>
                </c:pt>
                <c:pt idx="31">
                  <c:v>41.064575380810695</c:v>
                </c:pt>
                <c:pt idx="32">
                  <c:v>42.028218773049367</c:v>
                </c:pt>
                <c:pt idx="33">
                  <c:v>43.170260508603782</c:v>
                </c:pt>
                <c:pt idx="34">
                  <c:v>44.269298834051881</c:v>
                </c:pt>
                <c:pt idx="35">
                  <c:v>45.348886410544331</c:v>
                </c:pt>
                <c:pt idx="36">
                  <c:v>46.749386415320316</c:v>
                </c:pt>
                <c:pt idx="37">
                  <c:v>48.160733596096541</c:v>
                </c:pt>
                <c:pt idx="38">
                  <c:v>49.259825234192654</c:v>
                </c:pt>
                <c:pt idx="39">
                  <c:v>53.07610268835532</c:v>
                </c:pt>
                <c:pt idx="40">
                  <c:v>56.581444338796402</c:v>
                </c:pt>
                <c:pt idx="41">
                  <c:v>57.166162161807996</c:v>
                </c:pt>
                <c:pt idx="42">
                  <c:v>57.648712135804303</c:v>
                </c:pt>
                <c:pt idx="43">
                  <c:v>58.055051101947683</c:v>
                </c:pt>
                <c:pt idx="44">
                  <c:v>58.453850057347964</c:v>
                </c:pt>
                <c:pt idx="45">
                  <c:v>59.194318560889634</c:v>
                </c:pt>
                <c:pt idx="46">
                  <c:v>60.11681973711125</c:v>
                </c:pt>
                <c:pt idx="47">
                  <c:v>60.885043637482831</c:v>
                </c:pt>
                <c:pt idx="48">
                  <c:v>61.322818593148632</c:v>
                </c:pt>
                <c:pt idx="49">
                  <c:v>61.607379781115611</c:v>
                </c:pt>
                <c:pt idx="50">
                  <c:v>61.966181519715327</c:v>
                </c:pt>
                <c:pt idx="51">
                  <c:v>62.374101605257096</c:v>
                </c:pt>
                <c:pt idx="52">
                  <c:v>62.780919372769453</c:v>
                </c:pt>
                <c:pt idx="53">
                  <c:v>63.30010767838359</c:v>
                </c:pt>
                <c:pt idx="54">
                  <c:v>61.956527644607192</c:v>
                </c:pt>
                <c:pt idx="55">
                  <c:v>59.902367196492591</c:v>
                </c:pt>
                <c:pt idx="56">
                  <c:v>59.96365806529078</c:v>
                </c:pt>
                <c:pt idx="57">
                  <c:v>60.705013905932006</c:v>
                </c:pt>
                <c:pt idx="58">
                  <c:v>61.379633851215985</c:v>
                </c:pt>
                <c:pt idx="59">
                  <c:v>61.99428830226649</c:v>
                </c:pt>
                <c:pt idx="60">
                  <c:v>62.685500610040876</c:v>
                </c:pt>
                <c:pt idx="61">
                  <c:v>63.437398532059909</c:v>
                </c:pt>
                <c:pt idx="62">
                  <c:v>64.138873192989479</c:v>
                </c:pt>
                <c:pt idx="63">
                  <c:v>61.782622220349417</c:v>
                </c:pt>
                <c:pt idx="64">
                  <c:v>62.41645740166777</c:v>
                </c:pt>
                <c:pt idx="65">
                  <c:v>63.024428078683712</c:v>
                </c:pt>
                <c:pt idx="66">
                  <c:v>63.618151316438023</c:v>
                </c:pt>
                <c:pt idx="67">
                  <c:v>61.015661018212811</c:v>
                </c:pt>
                <c:pt idx="68">
                  <c:v>61.614103796564478</c:v>
                </c:pt>
                <c:pt idx="69">
                  <c:v>62.202818933995474</c:v>
                </c:pt>
                <c:pt idx="70">
                  <c:v>62.77166328039209</c:v>
                </c:pt>
                <c:pt idx="71">
                  <c:v>59.929011557026513</c:v>
                </c:pt>
                <c:pt idx="72">
                  <c:v>60.514707539516735</c:v>
                </c:pt>
                <c:pt idx="73">
                  <c:v>61.06212864420305</c:v>
                </c:pt>
                <c:pt idx="74">
                  <c:v>61.593336883178004</c:v>
                </c:pt>
                <c:pt idx="75">
                  <c:v>60.270152368123405</c:v>
                </c:pt>
                <c:pt idx="76">
                  <c:v>60.808647021151224</c:v>
                </c:pt>
                <c:pt idx="77">
                  <c:v>61.347638909561013</c:v>
                </c:pt>
                <c:pt idx="78">
                  <c:v>61.887080997311372</c:v>
                </c:pt>
                <c:pt idx="79">
                  <c:v>61.497244412631488</c:v>
                </c:pt>
                <c:pt idx="80">
                  <c:v>61.106489130097266</c:v>
                </c:pt>
                <c:pt idx="81">
                  <c:v>61.636894288623353</c:v>
                </c:pt>
                <c:pt idx="82">
                  <c:v>62.15848645062664</c:v>
                </c:pt>
                <c:pt idx="83">
                  <c:v>62.675357607385166</c:v>
                </c:pt>
                <c:pt idx="84">
                  <c:v>63.188303814142458</c:v>
                </c:pt>
                <c:pt idx="85">
                  <c:v>63.694166582906085</c:v>
                </c:pt>
                <c:pt idx="86">
                  <c:v>64.195876340498671</c:v>
                </c:pt>
                <c:pt idx="87">
                  <c:v>64.689544921326402</c:v>
                </c:pt>
                <c:pt idx="88">
                  <c:v>65.178886418518871</c:v>
                </c:pt>
                <c:pt idx="89">
                  <c:v>63.691011101883845</c:v>
                </c:pt>
                <c:pt idx="90">
                  <c:v>64.176219600503103</c:v>
                </c:pt>
                <c:pt idx="91">
                  <c:v>64.657575982649035</c:v>
                </c:pt>
                <c:pt idx="92">
                  <c:v>65.131657294453959</c:v>
                </c:pt>
                <c:pt idx="93">
                  <c:v>64.629108831860208</c:v>
                </c:pt>
                <c:pt idx="94">
                  <c:v>64.129289052319024</c:v>
                </c:pt>
                <c:pt idx="95">
                  <c:v>64.597212906700918</c:v>
                </c:pt>
                <c:pt idx="96">
                  <c:v>65.059835040820985</c:v>
                </c:pt>
                <c:pt idx="97">
                  <c:v>65.517400390415389</c:v>
                </c:pt>
                <c:pt idx="98">
                  <c:v>65.970784213710232</c:v>
                </c:pt>
                <c:pt idx="99">
                  <c:v>66.419779660850736</c:v>
                </c:pt>
                <c:pt idx="100">
                  <c:v>66.863598131605087</c:v>
                </c:pt>
                <c:pt idx="101">
                  <c:v>67.302704045965754</c:v>
                </c:pt>
                <c:pt idx="102">
                  <c:v>67.736834294220515</c:v>
                </c:pt>
                <c:pt idx="103">
                  <c:v>66.097215264035896</c:v>
                </c:pt>
                <c:pt idx="104">
                  <c:v>66.528698168445999</c:v>
                </c:pt>
                <c:pt idx="105">
                  <c:v>66.955620456132294</c:v>
                </c:pt>
                <c:pt idx="106">
                  <c:v>67.377110307990591</c:v>
                </c:pt>
                <c:pt idx="107">
                  <c:v>66.774573848906698</c:v>
                </c:pt>
                <c:pt idx="108">
                  <c:v>66.175347118931171</c:v>
                </c:pt>
                <c:pt idx="109">
                  <c:v>66.591470834879985</c:v>
                </c:pt>
                <c:pt idx="110">
                  <c:v>67.002992232482399</c:v>
                </c:pt>
                <c:pt idx="111">
                  <c:v>67.41002420505589</c:v>
                </c:pt>
                <c:pt idx="112">
                  <c:v>67.812805632073832</c:v>
                </c:pt>
                <c:pt idx="113">
                  <c:v>68.211745802969986</c:v>
                </c:pt>
                <c:pt idx="114">
                  <c:v>68.606237016407547</c:v>
                </c:pt>
                <c:pt idx="115">
                  <c:v>68.996127324581181</c:v>
                </c:pt>
                <c:pt idx="116">
                  <c:v>69.381757076867629</c:v>
                </c:pt>
                <c:pt idx="117">
                  <c:v>67.544058424321705</c:v>
                </c:pt>
                <c:pt idx="118">
                  <c:v>67.928369113440226</c:v>
                </c:pt>
                <c:pt idx="119">
                  <c:v>68.308592120770911</c:v>
                </c:pt>
                <c:pt idx="120">
                  <c:v>68.684718956618156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11-42C6-8F17-B3C6AB7FBEF0}"/>
            </c:ext>
          </c:extLst>
        </c:ser>
        <c:ser>
          <c:idx val="5"/>
          <c:order val="2"/>
          <c:tx>
            <c:strRef>
              <c:f>'Figur 3.23'!$A$31:$B$31</c:f>
              <c:strCache>
                <c:ptCount val="2"/>
                <c:pt idx="1">
                  <c:v>20 år efter FP-alder</c:v>
                </c:pt>
              </c:strCache>
            </c:strRef>
          </c:tx>
          <c:spPr>
            <a:ln w="38100">
              <a:solidFill>
                <a:srgbClr val="2A547E"/>
              </a:solidFill>
            </a:ln>
          </c:spPr>
          <c:marker>
            <c:symbol val="none"/>
          </c:marker>
          <c:cat>
            <c:strRef>
              <c:f>'Figur 3.23'!$C$25:$DS$25</c:f>
              <c:strCache>
                <c:ptCount val="121"/>
                <c:pt idx="0">
                  <c:v>G1900</c:v>
                </c:pt>
                <c:pt idx="1">
                  <c:v>G1901</c:v>
                </c:pt>
                <c:pt idx="2">
                  <c:v>G1902</c:v>
                </c:pt>
                <c:pt idx="3">
                  <c:v>G1903</c:v>
                </c:pt>
                <c:pt idx="4">
                  <c:v>G1904</c:v>
                </c:pt>
                <c:pt idx="5">
                  <c:v>G1905</c:v>
                </c:pt>
                <c:pt idx="6">
                  <c:v>G1906</c:v>
                </c:pt>
                <c:pt idx="7">
                  <c:v>G1907</c:v>
                </c:pt>
                <c:pt idx="8">
                  <c:v>G1908</c:v>
                </c:pt>
                <c:pt idx="9">
                  <c:v>G1909</c:v>
                </c:pt>
                <c:pt idx="10">
                  <c:v>G1910</c:v>
                </c:pt>
                <c:pt idx="11">
                  <c:v>G1911</c:v>
                </c:pt>
                <c:pt idx="12">
                  <c:v>G1912</c:v>
                </c:pt>
                <c:pt idx="13">
                  <c:v>G1913</c:v>
                </c:pt>
                <c:pt idx="14">
                  <c:v>G1914</c:v>
                </c:pt>
                <c:pt idx="15">
                  <c:v>G1915</c:v>
                </c:pt>
                <c:pt idx="16">
                  <c:v>G1916</c:v>
                </c:pt>
                <c:pt idx="17">
                  <c:v>G1917</c:v>
                </c:pt>
                <c:pt idx="18">
                  <c:v>G1918</c:v>
                </c:pt>
                <c:pt idx="19">
                  <c:v>G1919</c:v>
                </c:pt>
                <c:pt idx="20">
                  <c:v>G1920</c:v>
                </c:pt>
                <c:pt idx="21">
                  <c:v>G1921</c:v>
                </c:pt>
                <c:pt idx="22">
                  <c:v>G1922</c:v>
                </c:pt>
                <c:pt idx="23">
                  <c:v>G1923</c:v>
                </c:pt>
                <c:pt idx="24">
                  <c:v>G1924</c:v>
                </c:pt>
                <c:pt idx="25">
                  <c:v>G1925</c:v>
                </c:pt>
                <c:pt idx="26">
                  <c:v>G1926</c:v>
                </c:pt>
                <c:pt idx="27">
                  <c:v>G1927</c:v>
                </c:pt>
                <c:pt idx="28">
                  <c:v>G1928</c:v>
                </c:pt>
                <c:pt idx="29">
                  <c:v>G1929</c:v>
                </c:pt>
                <c:pt idx="30">
                  <c:v>G1930</c:v>
                </c:pt>
                <c:pt idx="31">
                  <c:v>G1931</c:v>
                </c:pt>
                <c:pt idx="32">
                  <c:v>G1932</c:v>
                </c:pt>
                <c:pt idx="33">
                  <c:v>G1933</c:v>
                </c:pt>
                <c:pt idx="34">
                  <c:v>G1934</c:v>
                </c:pt>
                <c:pt idx="35">
                  <c:v>G1935</c:v>
                </c:pt>
                <c:pt idx="36">
                  <c:v>G1936</c:v>
                </c:pt>
                <c:pt idx="37">
                  <c:v>G1937</c:v>
                </c:pt>
                <c:pt idx="38">
                  <c:v>G1938</c:v>
                </c:pt>
                <c:pt idx="39">
                  <c:v>G1939</c:v>
                </c:pt>
                <c:pt idx="40">
                  <c:v>G1940</c:v>
                </c:pt>
                <c:pt idx="41">
                  <c:v>G1941</c:v>
                </c:pt>
                <c:pt idx="42">
                  <c:v>G1942</c:v>
                </c:pt>
                <c:pt idx="43">
                  <c:v>G1943</c:v>
                </c:pt>
                <c:pt idx="44">
                  <c:v>G1944</c:v>
                </c:pt>
                <c:pt idx="45">
                  <c:v>G1945</c:v>
                </c:pt>
                <c:pt idx="46">
                  <c:v>G1946</c:v>
                </c:pt>
                <c:pt idx="47">
                  <c:v>G1947</c:v>
                </c:pt>
                <c:pt idx="48">
                  <c:v>G1948</c:v>
                </c:pt>
                <c:pt idx="49">
                  <c:v>G1949</c:v>
                </c:pt>
                <c:pt idx="50">
                  <c:v>G1950</c:v>
                </c:pt>
                <c:pt idx="51">
                  <c:v>G1951</c:v>
                </c:pt>
                <c:pt idx="52">
                  <c:v>G1952</c:v>
                </c:pt>
                <c:pt idx="53">
                  <c:v>G1953</c:v>
                </c:pt>
                <c:pt idx="54">
                  <c:v>G1954</c:v>
                </c:pt>
                <c:pt idx="55">
                  <c:v>G1955</c:v>
                </c:pt>
                <c:pt idx="56">
                  <c:v>G1956</c:v>
                </c:pt>
                <c:pt idx="57">
                  <c:v>G1957</c:v>
                </c:pt>
                <c:pt idx="58">
                  <c:v>G1958</c:v>
                </c:pt>
                <c:pt idx="59">
                  <c:v>G1959</c:v>
                </c:pt>
                <c:pt idx="60">
                  <c:v>G1960</c:v>
                </c:pt>
                <c:pt idx="61">
                  <c:v>G1961</c:v>
                </c:pt>
                <c:pt idx="62">
                  <c:v>G1962</c:v>
                </c:pt>
                <c:pt idx="63">
                  <c:v>G1963</c:v>
                </c:pt>
                <c:pt idx="64">
                  <c:v>G1964</c:v>
                </c:pt>
                <c:pt idx="65">
                  <c:v>G1965</c:v>
                </c:pt>
                <c:pt idx="66">
                  <c:v>G1966</c:v>
                </c:pt>
                <c:pt idx="67">
                  <c:v>G1967</c:v>
                </c:pt>
                <c:pt idx="68">
                  <c:v>G1968</c:v>
                </c:pt>
                <c:pt idx="69">
                  <c:v>G1969</c:v>
                </c:pt>
                <c:pt idx="70">
                  <c:v>G1970</c:v>
                </c:pt>
                <c:pt idx="71">
                  <c:v>G1971</c:v>
                </c:pt>
                <c:pt idx="72">
                  <c:v>G1972</c:v>
                </c:pt>
                <c:pt idx="73">
                  <c:v>G1973</c:v>
                </c:pt>
                <c:pt idx="74">
                  <c:v>G1974</c:v>
                </c:pt>
                <c:pt idx="75">
                  <c:v>G1975</c:v>
                </c:pt>
                <c:pt idx="76">
                  <c:v>G1976</c:v>
                </c:pt>
                <c:pt idx="77">
                  <c:v>G1977</c:v>
                </c:pt>
                <c:pt idx="78">
                  <c:v>G1978</c:v>
                </c:pt>
                <c:pt idx="79">
                  <c:v>G1979</c:v>
                </c:pt>
                <c:pt idx="80">
                  <c:v>G1980</c:v>
                </c:pt>
                <c:pt idx="81">
                  <c:v>G1981</c:v>
                </c:pt>
                <c:pt idx="82">
                  <c:v>G1982</c:v>
                </c:pt>
                <c:pt idx="83">
                  <c:v>G1983</c:v>
                </c:pt>
                <c:pt idx="84">
                  <c:v>G1984</c:v>
                </c:pt>
                <c:pt idx="85">
                  <c:v>G1985</c:v>
                </c:pt>
                <c:pt idx="86">
                  <c:v>G1986</c:v>
                </c:pt>
                <c:pt idx="87">
                  <c:v>G1987</c:v>
                </c:pt>
                <c:pt idx="88">
                  <c:v>G1988</c:v>
                </c:pt>
                <c:pt idx="89">
                  <c:v>G1989</c:v>
                </c:pt>
                <c:pt idx="90">
                  <c:v>G1990</c:v>
                </c:pt>
                <c:pt idx="91">
                  <c:v>G1991</c:v>
                </c:pt>
                <c:pt idx="92">
                  <c:v>G1992</c:v>
                </c:pt>
                <c:pt idx="93">
                  <c:v>G1993</c:v>
                </c:pt>
                <c:pt idx="94">
                  <c:v>G1994</c:v>
                </c:pt>
                <c:pt idx="95">
                  <c:v>G1995</c:v>
                </c:pt>
                <c:pt idx="96">
                  <c:v>G1996</c:v>
                </c:pt>
                <c:pt idx="97">
                  <c:v>G1997</c:v>
                </c:pt>
                <c:pt idx="98">
                  <c:v>G1998</c:v>
                </c:pt>
                <c:pt idx="99">
                  <c:v>G1999</c:v>
                </c:pt>
                <c:pt idx="100">
                  <c:v>G2000</c:v>
                </c:pt>
                <c:pt idx="101">
                  <c:v>G2001</c:v>
                </c:pt>
                <c:pt idx="102">
                  <c:v>G2002</c:v>
                </c:pt>
                <c:pt idx="103">
                  <c:v>G2003</c:v>
                </c:pt>
                <c:pt idx="104">
                  <c:v>G2004</c:v>
                </c:pt>
                <c:pt idx="105">
                  <c:v>G2005</c:v>
                </c:pt>
                <c:pt idx="106">
                  <c:v>G2006</c:v>
                </c:pt>
                <c:pt idx="107">
                  <c:v>G2007</c:v>
                </c:pt>
                <c:pt idx="108">
                  <c:v>G2008</c:v>
                </c:pt>
                <c:pt idx="109">
                  <c:v>G2009</c:v>
                </c:pt>
                <c:pt idx="110">
                  <c:v>G2010</c:v>
                </c:pt>
                <c:pt idx="111">
                  <c:v>G2011</c:v>
                </c:pt>
                <c:pt idx="112">
                  <c:v>G2012</c:v>
                </c:pt>
                <c:pt idx="113">
                  <c:v>G2013</c:v>
                </c:pt>
                <c:pt idx="114">
                  <c:v>G2014</c:v>
                </c:pt>
                <c:pt idx="115">
                  <c:v>G2015</c:v>
                </c:pt>
                <c:pt idx="116">
                  <c:v>G2016</c:v>
                </c:pt>
                <c:pt idx="117">
                  <c:v>G2017</c:v>
                </c:pt>
                <c:pt idx="118">
                  <c:v>G2018</c:v>
                </c:pt>
                <c:pt idx="119">
                  <c:v>G2019</c:v>
                </c:pt>
                <c:pt idx="120">
                  <c:v>G2020</c:v>
                </c:pt>
              </c:strCache>
            </c:strRef>
          </c:cat>
          <c:val>
            <c:numRef>
              <c:f>'Figur 3.23'!$C$31:$DS$31</c:f>
              <c:numCache>
                <c:formatCode>General</c:formatCode>
                <c:ptCount val="121"/>
                <c:pt idx="0">
                  <c:v>16.032079973137847</c:v>
                </c:pt>
                <c:pt idx="1">
                  <c:v>16.518180224320972</c:v>
                </c:pt>
                <c:pt idx="2">
                  <c:v>16.688899346278681</c:v>
                </c:pt>
                <c:pt idx="3">
                  <c:v>16.899684271351312</c:v>
                </c:pt>
                <c:pt idx="4">
                  <c:v>17.068811541097944</c:v>
                </c:pt>
                <c:pt idx="5">
                  <c:v>17.167473916255048</c:v>
                </c:pt>
                <c:pt idx="6">
                  <c:v>17.296526906389367</c:v>
                </c:pt>
                <c:pt idx="7">
                  <c:v>17.708765021445679</c:v>
                </c:pt>
                <c:pt idx="8">
                  <c:v>17.982559995771197</c:v>
                </c:pt>
                <c:pt idx="9">
                  <c:v>18.338672948663586</c:v>
                </c:pt>
                <c:pt idx="10">
                  <c:v>18.770191716397523</c:v>
                </c:pt>
                <c:pt idx="11">
                  <c:v>19.18516490409327</c:v>
                </c:pt>
                <c:pt idx="12">
                  <c:v>19.436047002464875</c:v>
                </c:pt>
                <c:pt idx="13">
                  <c:v>19.73744620311869</c:v>
                </c:pt>
                <c:pt idx="14">
                  <c:v>19.835915773424265</c:v>
                </c:pt>
                <c:pt idx="15">
                  <c:v>19.964767847583499</c:v>
                </c:pt>
                <c:pt idx="16">
                  <c:v>20.171650052789833</c:v>
                </c:pt>
                <c:pt idx="17">
                  <c:v>20.249091026341194</c:v>
                </c:pt>
                <c:pt idx="18">
                  <c:v>20.456077150948751</c:v>
                </c:pt>
                <c:pt idx="19">
                  <c:v>20.683986194665867</c:v>
                </c:pt>
                <c:pt idx="20">
                  <c:v>20.815467524870819</c:v>
                </c:pt>
                <c:pt idx="21">
                  <c:v>21.19178536255043</c:v>
                </c:pt>
                <c:pt idx="22">
                  <c:v>21.496637722869576</c:v>
                </c:pt>
                <c:pt idx="23">
                  <c:v>21.925681614231486</c:v>
                </c:pt>
                <c:pt idx="24">
                  <c:v>22.610469153195478</c:v>
                </c:pt>
                <c:pt idx="25">
                  <c:v>23.201516382189222</c:v>
                </c:pt>
                <c:pt idx="26">
                  <c:v>23.741673963123532</c:v>
                </c:pt>
                <c:pt idx="27">
                  <c:v>24.14516013665466</c:v>
                </c:pt>
                <c:pt idx="28">
                  <c:v>24.580022195064828</c:v>
                </c:pt>
                <c:pt idx="29">
                  <c:v>24.963010584033292</c:v>
                </c:pt>
                <c:pt idx="30">
                  <c:v>25.196660271317533</c:v>
                </c:pt>
                <c:pt idx="31">
                  <c:v>25.692907977540031</c:v>
                </c:pt>
                <c:pt idx="32">
                  <c:v>26.473959084970534</c:v>
                </c:pt>
                <c:pt idx="33">
                  <c:v>27.400535398970678</c:v>
                </c:pt>
                <c:pt idx="34">
                  <c:v>28.204595839313622</c:v>
                </c:pt>
                <c:pt idx="35">
                  <c:v>29.028585176576616</c:v>
                </c:pt>
                <c:pt idx="36">
                  <c:v>30.134304865414414</c:v>
                </c:pt>
                <c:pt idx="37">
                  <c:v>31.22114449761985</c:v>
                </c:pt>
                <c:pt idx="38">
                  <c:v>32.101090658057721</c:v>
                </c:pt>
                <c:pt idx="39">
                  <c:v>36.527285347999076</c:v>
                </c:pt>
                <c:pt idx="40">
                  <c:v>40.842162167535975</c:v>
                </c:pt>
                <c:pt idx="41">
                  <c:v>41.429264905502343</c:v>
                </c:pt>
                <c:pt idx="42">
                  <c:v>41.949330583486052</c:v>
                </c:pt>
                <c:pt idx="43">
                  <c:v>42.419047120345581</c:v>
                </c:pt>
                <c:pt idx="44">
                  <c:v>42.884304156697226</c:v>
                </c:pt>
                <c:pt idx="45">
                  <c:v>43.592496439105879</c:v>
                </c:pt>
                <c:pt idx="46">
                  <c:v>44.440701363019706</c:v>
                </c:pt>
                <c:pt idx="47">
                  <c:v>45.192366219149811</c:v>
                </c:pt>
                <c:pt idx="48">
                  <c:v>45.703697953981838</c:v>
                </c:pt>
                <c:pt idx="49">
                  <c:v>46.097236847925373</c:v>
                </c:pt>
                <c:pt idx="50">
                  <c:v>46.543731388384295</c:v>
                </c:pt>
                <c:pt idx="51">
                  <c:v>47.02707138044461</c:v>
                </c:pt>
                <c:pt idx="52">
                  <c:v>47.514128952887511</c:v>
                </c:pt>
                <c:pt idx="53">
                  <c:v>48.089975000775567</c:v>
                </c:pt>
                <c:pt idx="54">
                  <c:v>45.950630541232002</c:v>
                </c:pt>
                <c:pt idx="55">
                  <c:v>42.789402634981812</c:v>
                </c:pt>
                <c:pt idx="56">
                  <c:v>42.530022290514047</c:v>
                </c:pt>
                <c:pt idx="57">
                  <c:v>43.233181290321696</c:v>
                </c:pt>
                <c:pt idx="58">
                  <c:v>43.894423261388447</c:v>
                </c:pt>
                <c:pt idx="59">
                  <c:v>44.511069945017297</c:v>
                </c:pt>
                <c:pt idx="60">
                  <c:v>45.183548805158438</c:v>
                </c:pt>
                <c:pt idx="61">
                  <c:v>45.907477230292805</c:v>
                </c:pt>
                <c:pt idx="62">
                  <c:v>46.599061199460401</c:v>
                </c:pt>
                <c:pt idx="63">
                  <c:v>43.06283515651495</c:v>
                </c:pt>
                <c:pt idx="64">
                  <c:v>43.683273419206422</c:v>
                </c:pt>
                <c:pt idx="65">
                  <c:v>44.289017527210731</c:v>
                </c:pt>
                <c:pt idx="66">
                  <c:v>44.885062384630707</c:v>
                </c:pt>
                <c:pt idx="67">
                  <c:v>41.039353385479814</c:v>
                </c:pt>
                <c:pt idx="68">
                  <c:v>41.612682933232151</c:v>
                </c:pt>
                <c:pt idx="69">
                  <c:v>42.184347473944761</c:v>
                </c:pt>
                <c:pt idx="70">
                  <c:v>42.74176028994701</c:v>
                </c:pt>
                <c:pt idx="71">
                  <c:v>38.575052029003018</c:v>
                </c:pt>
                <c:pt idx="72">
                  <c:v>39.114949736647937</c:v>
                </c:pt>
                <c:pt idx="73">
                  <c:v>39.633592643471175</c:v>
                </c:pt>
                <c:pt idx="74">
                  <c:v>40.144148357936245</c:v>
                </c:pt>
                <c:pt idx="75">
                  <c:v>38.210486761745415</c:v>
                </c:pt>
                <c:pt idx="76">
                  <c:v>38.712989283073725</c:v>
                </c:pt>
                <c:pt idx="77">
                  <c:v>39.217253580107467</c:v>
                </c:pt>
                <c:pt idx="78">
                  <c:v>39.723100108503061</c:v>
                </c:pt>
                <c:pt idx="79">
                  <c:v>38.971757560977991</c:v>
                </c:pt>
                <c:pt idx="80">
                  <c:v>38.204166294207816</c:v>
                </c:pt>
                <c:pt idx="81">
                  <c:v>38.694852969284398</c:v>
                </c:pt>
                <c:pt idx="82">
                  <c:v>39.180752439788741</c:v>
                </c:pt>
                <c:pt idx="83">
                  <c:v>39.665942310922468</c:v>
                </c:pt>
                <c:pt idx="84">
                  <c:v>40.151671248443613</c:v>
                </c:pt>
                <c:pt idx="85">
                  <c:v>40.633013814322013</c:v>
                </c:pt>
                <c:pt idx="86">
                  <c:v>41.114508365407119</c:v>
                </c:pt>
                <c:pt idx="87">
                  <c:v>41.589831228243682</c:v>
                </c:pt>
                <c:pt idx="88">
                  <c:v>42.064906258976016</c:v>
                </c:pt>
                <c:pt idx="89">
                  <c:v>39.868661468829217</c:v>
                </c:pt>
                <c:pt idx="90">
                  <c:v>40.327193773167807</c:v>
                </c:pt>
                <c:pt idx="91">
                  <c:v>40.786239574307345</c:v>
                </c:pt>
                <c:pt idx="92">
                  <c:v>41.239858644394275</c:v>
                </c:pt>
                <c:pt idx="93">
                  <c:v>40.333911695848926</c:v>
                </c:pt>
                <c:pt idx="94">
                  <c:v>39.41568298606601</c:v>
                </c:pt>
                <c:pt idx="95">
                  <c:v>39.855829998708465</c:v>
                </c:pt>
                <c:pt idx="96">
                  <c:v>40.293762595766474</c:v>
                </c:pt>
                <c:pt idx="97">
                  <c:v>40.729854949357843</c:v>
                </c:pt>
                <c:pt idx="98">
                  <c:v>41.165731510491838</c:v>
                </c:pt>
                <c:pt idx="99">
                  <c:v>41.601016008728955</c:v>
                </c:pt>
                <c:pt idx="100">
                  <c:v>42.034129519352838</c:v>
                </c:pt>
                <c:pt idx="101">
                  <c:v>42.465935634647721</c:v>
                </c:pt>
                <c:pt idx="102">
                  <c:v>42.895845962477672</c:v>
                </c:pt>
                <c:pt idx="103">
                  <c:v>40.428406768063233</c:v>
                </c:pt>
                <c:pt idx="104">
                  <c:v>40.842434344025065</c:v>
                </c:pt>
                <c:pt idx="105">
                  <c:v>41.2551548308546</c:v>
                </c:pt>
                <c:pt idx="106">
                  <c:v>41.6646351450472</c:v>
                </c:pt>
                <c:pt idx="107">
                  <c:v>40.60171939851017</c:v>
                </c:pt>
                <c:pt idx="108">
                  <c:v>39.52638125358056</c:v>
                </c:pt>
                <c:pt idx="109">
                  <c:v>39.921278876906548</c:v>
                </c:pt>
                <c:pt idx="110">
                  <c:v>40.314387390185928</c:v>
                </c:pt>
                <c:pt idx="111">
                  <c:v>40.705875794329735</c:v>
                </c:pt>
                <c:pt idx="112">
                  <c:v>41.096221200687729</c:v>
                </c:pt>
                <c:pt idx="113">
                  <c:v>41.486345273464593</c:v>
                </c:pt>
                <c:pt idx="114">
                  <c:v>41.874781263827579</c:v>
                </c:pt>
                <c:pt idx="115">
                  <c:v>42.26106607911602</c:v>
                </c:pt>
                <c:pt idx="116">
                  <c:v>42.645941797186637</c:v>
                </c:pt>
                <c:pt idx="117">
                  <c:v>39.964170925830281</c:v>
                </c:pt>
                <c:pt idx="118">
                  <c:v>40.333015353904862</c:v>
                </c:pt>
                <c:pt idx="119">
                  <c:v>40.700489250715108</c:v>
                </c:pt>
                <c:pt idx="120">
                  <c:v>41.06649745601338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11-42C6-8F17-B3C6AB7FB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870655"/>
        <c:axId val="118648927"/>
      </c:lineChart>
      <c:lineChart>
        <c:grouping val="standard"/>
        <c:varyColors val="0"/>
        <c:ser>
          <c:idx val="9"/>
          <c:order val="3"/>
          <c:tx>
            <c:v>AxisY</c:v>
          </c:tx>
          <c:marker>
            <c:symbol val="none"/>
          </c:marker>
          <c:cat>
            <c:strLit>
              <c:ptCount val="121"/>
              <c:pt idx="0">
                <c:v>G1900</c:v>
              </c:pt>
              <c:pt idx="1">
                <c:v>G1901</c:v>
              </c:pt>
              <c:pt idx="2">
                <c:v>G1902</c:v>
              </c:pt>
              <c:pt idx="3">
                <c:v>G1903</c:v>
              </c:pt>
              <c:pt idx="4">
                <c:v>G1904</c:v>
              </c:pt>
              <c:pt idx="5">
                <c:v>G1905</c:v>
              </c:pt>
              <c:pt idx="6">
                <c:v>G1906</c:v>
              </c:pt>
              <c:pt idx="7">
                <c:v>G1907</c:v>
              </c:pt>
              <c:pt idx="8">
                <c:v>G1908</c:v>
              </c:pt>
              <c:pt idx="9">
                <c:v>G1909</c:v>
              </c:pt>
              <c:pt idx="10">
                <c:v>G1910</c:v>
              </c:pt>
              <c:pt idx="11">
                <c:v>G1911</c:v>
              </c:pt>
              <c:pt idx="12">
                <c:v>G1912</c:v>
              </c:pt>
              <c:pt idx="13">
                <c:v>G1913</c:v>
              </c:pt>
              <c:pt idx="14">
                <c:v>G1914</c:v>
              </c:pt>
              <c:pt idx="15">
                <c:v>G1915</c:v>
              </c:pt>
              <c:pt idx="16">
                <c:v>G1916</c:v>
              </c:pt>
              <c:pt idx="17">
                <c:v>G1917</c:v>
              </c:pt>
              <c:pt idx="18">
                <c:v>G1918</c:v>
              </c:pt>
              <c:pt idx="19">
                <c:v>G1919</c:v>
              </c:pt>
              <c:pt idx="20">
                <c:v>G1920</c:v>
              </c:pt>
              <c:pt idx="21">
                <c:v>G1921</c:v>
              </c:pt>
              <c:pt idx="22">
                <c:v>G1922</c:v>
              </c:pt>
              <c:pt idx="23">
                <c:v>G1923</c:v>
              </c:pt>
              <c:pt idx="24">
                <c:v>G1924</c:v>
              </c:pt>
              <c:pt idx="25">
                <c:v>G1925</c:v>
              </c:pt>
              <c:pt idx="26">
                <c:v>G1926</c:v>
              </c:pt>
              <c:pt idx="27">
                <c:v>G1927</c:v>
              </c:pt>
              <c:pt idx="28">
                <c:v>G1928</c:v>
              </c:pt>
              <c:pt idx="29">
                <c:v>G1929</c:v>
              </c:pt>
              <c:pt idx="30">
                <c:v>G1930</c:v>
              </c:pt>
              <c:pt idx="31">
                <c:v>G1931</c:v>
              </c:pt>
              <c:pt idx="32">
                <c:v>G1932</c:v>
              </c:pt>
              <c:pt idx="33">
                <c:v>G1933</c:v>
              </c:pt>
              <c:pt idx="34">
                <c:v>G1934</c:v>
              </c:pt>
              <c:pt idx="35">
                <c:v>G1935</c:v>
              </c:pt>
              <c:pt idx="36">
                <c:v>G1936</c:v>
              </c:pt>
              <c:pt idx="37">
                <c:v>G1937</c:v>
              </c:pt>
              <c:pt idx="38">
                <c:v>G1938</c:v>
              </c:pt>
              <c:pt idx="39">
                <c:v>G1939</c:v>
              </c:pt>
              <c:pt idx="40">
                <c:v>G1940</c:v>
              </c:pt>
              <c:pt idx="41">
                <c:v>G1941</c:v>
              </c:pt>
              <c:pt idx="42">
                <c:v>G1942</c:v>
              </c:pt>
              <c:pt idx="43">
                <c:v>G1943</c:v>
              </c:pt>
              <c:pt idx="44">
                <c:v>G1944</c:v>
              </c:pt>
              <c:pt idx="45">
                <c:v>G1945</c:v>
              </c:pt>
              <c:pt idx="46">
                <c:v>G1946</c:v>
              </c:pt>
              <c:pt idx="47">
                <c:v>G1947</c:v>
              </c:pt>
              <c:pt idx="48">
                <c:v>G1948</c:v>
              </c:pt>
              <c:pt idx="49">
                <c:v>G1949</c:v>
              </c:pt>
              <c:pt idx="50">
                <c:v>G1950</c:v>
              </c:pt>
              <c:pt idx="51">
                <c:v>G1951</c:v>
              </c:pt>
              <c:pt idx="52">
                <c:v>G1952</c:v>
              </c:pt>
              <c:pt idx="53">
                <c:v>G1953</c:v>
              </c:pt>
              <c:pt idx="54">
                <c:v>G1954</c:v>
              </c:pt>
              <c:pt idx="55">
                <c:v>G1955</c:v>
              </c:pt>
              <c:pt idx="56">
                <c:v>G1956</c:v>
              </c:pt>
              <c:pt idx="57">
                <c:v>G1957</c:v>
              </c:pt>
              <c:pt idx="58">
                <c:v>G1958</c:v>
              </c:pt>
              <c:pt idx="59">
                <c:v>G1959</c:v>
              </c:pt>
              <c:pt idx="60">
                <c:v>G1960</c:v>
              </c:pt>
              <c:pt idx="61">
                <c:v>G1961</c:v>
              </c:pt>
              <c:pt idx="62">
                <c:v>G1962</c:v>
              </c:pt>
              <c:pt idx="63">
                <c:v>G1963</c:v>
              </c:pt>
              <c:pt idx="64">
                <c:v>G1964</c:v>
              </c:pt>
              <c:pt idx="65">
                <c:v>G1965</c:v>
              </c:pt>
              <c:pt idx="66">
                <c:v>G1966</c:v>
              </c:pt>
              <c:pt idx="67">
                <c:v>G1967</c:v>
              </c:pt>
              <c:pt idx="68">
                <c:v>G1968</c:v>
              </c:pt>
              <c:pt idx="69">
                <c:v>G1969</c:v>
              </c:pt>
              <c:pt idx="70">
                <c:v>G1970</c:v>
              </c:pt>
              <c:pt idx="71">
                <c:v>G1971</c:v>
              </c:pt>
              <c:pt idx="72">
                <c:v>G1972</c:v>
              </c:pt>
              <c:pt idx="73">
                <c:v>G1973</c:v>
              </c:pt>
              <c:pt idx="74">
                <c:v>G1974</c:v>
              </c:pt>
              <c:pt idx="75">
                <c:v>G1975</c:v>
              </c:pt>
              <c:pt idx="76">
                <c:v>G1976</c:v>
              </c:pt>
              <c:pt idx="77">
                <c:v>G1977</c:v>
              </c:pt>
              <c:pt idx="78">
                <c:v>G1978</c:v>
              </c:pt>
              <c:pt idx="79">
                <c:v>G1979</c:v>
              </c:pt>
              <c:pt idx="80">
                <c:v>G1980</c:v>
              </c:pt>
              <c:pt idx="81">
                <c:v>G1981</c:v>
              </c:pt>
              <c:pt idx="82">
                <c:v>G1982</c:v>
              </c:pt>
              <c:pt idx="83">
                <c:v>G1983</c:v>
              </c:pt>
              <c:pt idx="84">
                <c:v>G1984</c:v>
              </c:pt>
              <c:pt idx="85">
                <c:v>G1985</c:v>
              </c:pt>
              <c:pt idx="86">
                <c:v>G1986</c:v>
              </c:pt>
              <c:pt idx="87">
                <c:v>G1987</c:v>
              </c:pt>
              <c:pt idx="88">
                <c:v>G1988</c:v>
              </c:pt>
              <c:pt idx="89">
                <c:v>G1989</c:v>
              </c:pt>
              <c:pt idx="90">
                <c:v>G1990</c:v>
              </c:pt>
              <c:pt idx="91">
                <c:v>G1991</c:v>
              </c:pt>
              <c:pt idx="92">
                <c:v>G1992</c:v>
              </c:pt>
              <c:pt idx="93">
                <c:v>G1993</c:v>
              </c:pt>
              <c:pt idx="94">
                <c:v>G1994</c:v>
              </c:pt>
              <c:pt idx="95">
                <c:v>G1995</c:v>
              </c:pt>
              <c:pt idx="96">
                <c:v>G1996</c:v>
              </c:pt>
              <c:pt idx="97">
                <c:v>G1997</c:v>
              </c:pt>
              <c:pt idx="98">
                <c:v>G1998</c:v>
              </c:pt>
              <c:pt idx="99">
                <c:v>G1999</c:v>
              </c:pt>
              <c:pt idx="100">
                <c:v>G2000</c:v>
              </c:pt>
              <c:pt idx="101">
                <c:v>G2001</c:v>
              </c:pt>
              <c:pt idx="102">
                <c:v>G2002</c:v>
              </c:pt>
              <c:pt idx="103">
                <c:v>G2003</c:v>
              </c:pt>
              <c:pt idx="104">
                <c:v>G2004</c:v>
              </c:pt>
              <c:pt idx="105">
                <c:v>G2005</c:v>
              </c:pt>
              <c:pt idx="106">
                <c:v>G2006</c:v>
              </c:pt>
              <c:pt idx="107">
                <c:v>G2007</c:v>
              </c:pt>
              <c:pt idx="108">
                <c:v>G2008</c:v>
              </c:pt>
              <c:pt idx="109">
                <c:v>G2009</c:v>
              </c:pt>
              <c:pt idx="110">
                <c:v>G2010</c:v>
              </c:pt>
              <c:pt idx="111">
                <c:v>G2011</c:v>
              </c:pt>
              <c:pt idx="112">
                <c:v>G2012</c:v>
              </c:pt>
              <c:pt idx="113">
                <c:v>G2013</c:v>
              </c:pt>
              <c:pt idx="114">
                <c:v>G2014</c:v>
              </c:pt>
              <c:pt idx="115">
                <c:v>G2015</c:v>
              </c:pt>
              <c:pt idx="116">
                <c:v>G2016</c:v>
              </c:pt>
              <c:pt idx="117">
                <c:v>G2017</c:v>
              </c:pt>
              <c:pt idx="118">
                <c:v>G2018</c:v>
              </c:pt>
              <c:pt idx="119">
                <c:v>G2019</c:v>
              </c:pt>
              <c:pt idx="120">
                <c:v>G2020</c:v>
              </c:pt>
            </c:strLit>
          </c:cat>
          <c:val>
            <c:numLit>
              <c:formatCode>General</c:formatCode>
              <c:ptCount val="1"/>
              <c:pt idx="0">
                <c:v>0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3-4311-42C6-8F17-B3C6AB7FB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3861000"/>
        <c:axId val="963850176"/>
      </c:lineChart>
      <c:catAx>
        <c:axId val="121870655"/>
        <c:scaling>
          <c:orientation val="minMax"/>
        </c:scaling>
        <c:delete val="0"/>
        <c:axPos val="b"/>
        <c:numFmt formatCode="#" sourceLinked="0"/>
        <c:majorTickMark val="out"/>
        <c:minorTickMark val="none"/>
        <c:tickLblPos val="nextTo"/>
        <c:spPr>
          <a:noFill/>
          <a:ln w="12700" cap="flat" cmpd="sng" algn="ctr">
            <a:solidFill>
              <a:srgbClr val="2A547E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118648927"/>
        <c:crosses val="autoZero"/>
        <c:auto val="1"/>
        <c:lblAlgn val="ctr"/>
        <c:lblOffset val="100"/>
        <c:tickLblSkip val="20"/>
        <c:tickMarkSkip val="20"/>
        <c:noMultiLvlLbl val="0"/>
      </c:catAx>
      <c:valAx>
        <c:axId val="118648927"/>
        <c:scaling>
          <c:orientation val="minMax"/>
          <c:max val="1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12700">
            <a:solidFill>
              <a:srgbClr val="2A547E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121870655"/>
        <c:crosses val="autoZero"/>
        <c:crossBetween val="between"/>
        <c:majorUnit val="20"/>
        <c:minorUnit val="4"/>
      </c:valAx>
      <c:valAx>
        <c:axId val="963850176"/>
        <c:scaling>
          <c:orientation val="minMax"/>
          <c:max val="100"/>
          <c:min val="0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12700" cmpd="sng">
            <a:solidFill>
              <a:srgbClr val="2A547E"/>
            </a:solidFill>
          </a:ln>
        </c:spPr>
        <c:txPr>
          <a:bodyPr rot="-60000000" vert="horz"/>
          <a:lstStyle/>
          <a:p>
            <a:pPr>
              <a:defRPr sz="1250">
                <a:solidFill>
                  <a:schemeClr val="tx2"/>
                </a:solidFill>
              </a:defRPr>
            </a:pPr>
            <a:endParaRPr lang="da-DK"/>
          </a:p>
        </c:txPr>
        <c:crossAx val="963861000"/>
        <c:crosses val="max"/>
        <c:crossBetween val="between"/>
        <c:majorUnit val="20"/>
        <c:minorUnit val="4"/>
      </c:valAx>
      <c:catAx>
        <c:axId val="963861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63850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2329367193512106"/>
          <c:y val="0.75620739021766059"/>
          <c:w val="0.72063339844906171"/>
          <c:h val="0.146967676767676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aseline="0">
          <a:solidFill>
            <a:srgbClr val="000000"/>
          </a:solidFill>
          <a:latin typeface="Arial" panose="020B0604020202020204" pitchFamily="34" charset="0"/>
        </a:defRPr>
      </a:pPr>
      <a:endParaRPr lang="da-DK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264012701273347E-2"/>
          <c:y val="5.7041070073030921E-2"/>
          <c:w val="0.85747197459745328"/>
          <c:h val="0.72085045677041071"/>
        </c:manualLayout>
      </c:layout>
      <c:lineChart>
        <c:grouping val="standard"/>
        <c:varyColors val="0"/>
        <c:ser>
          <c:idx val="0"/>
          <c:order val="0"/>
          <c:tx>
            <c:strRef>
              <c:f>'Figur 3C.6'!$B$36</c:f>
              <c:strCache>
                <c:ptCount val="1"/>
                <c:pt idx="0">
                  <c:v>Nuværende</c:v>
                </c:pt>
              </c:strCache>
            </c:strRef>
          </c:tx>
          <c:spPr>
            <a:ln w="34925" cap="rnd">
              <a:solidFill>
                <a:srgbClr val="2A547E"/>
              </a:solidFill>
              <a:round/>
            </a:ln>
          </c:spPr>
          <c:marker>
            <c:symbol val="none"/>
          </c:marker>
          <c:cat>
            <c:numRef>
              <c:f>'Figur 3C.6'!$AG$35:$CY$35</c:f>
              <c:numCache>
                <c:formatCode>General</c:formatCode>
                <c:ptCount val="71"/>
                <c:pt idx="0">
                  <c:v>2030</c:v>
                </c:pt>
                <c:pt idx="1">
                  <c:v>2031</c:v>
                </c:pt>
                <c:pt idx="2">
                  <c:v>2032</c:v>
                </c:pt>
                <c:pt idx="3">
                  <c:v>2033</c:v>
                </c:pt>
                <c:pt idx="4">
                  <c:v>2034</c:v>
                </c:pt>
                <c:pt idx="5">
                  <c:v>2035</c:v>
                </c:pt>
                <c:pt idx="6">
                  <c:v>2036</c:v>
                </c:pt>
                <c:pt idx="7">
                  <c:v>2037</c:v>
                </c:pt>
                <c:pt idx="8">
                  <c:v>2038</c:v>
                </c:pt>
                <c:pt idx="9">
                  <c:v>2039</c:v>
                </c:pt>
                <c:pt idx="10">
                  <c:v>2040</c:v>
                </c:pt>
                <c:pt idx="11">
                  <c:v>2041</c:v>
                </c:pt>
                <c:pt idx="12">
                  <c:v>2042</c:v>
                </c:pt>
                <c:pt idx="13">
                  <c:v>2043</c:v>
                </c:pt>
                <c:pt idx="14">
                  <c:v>2044</c:v>
                </c:pt>
                <c:pt idx="15">
                  <c:v>2045</c:v>
                </c:pt>
                <c:pt idx="16">
                  <c:v>2046</c:v>
                </c:pt>
                <c:pt idx="17">
                  <c:v>2047</c:v>
                </c:pt>
                <c:pt idx="18">
                  <c:v>2048</c:v>
                </c:pt>
                <c:pt idx="19">
                  <c:v>2049</c:v>
                </c:pt>
                <c:pt idx="20">
                  <c:v>2050</c:v>
                </c:pt>
                <c:pt idx="21">
                  <c:v>2051</c:v>
                </c:pt>
                <c:pt idx="22">
                  <c:v>2052</c:v>
                </c:pt>
                <c:pt idx="23">
                  <c:v>2053</c:v>
                </c:pt>
                <c:pt idx="24">
                  <c:v>2054</c:v>
                </c:pt>
                <c:pt idx="25">
                  <c:v>2055</c:v>
                </c:pt>
                <c:pt idx="26">
                  <c:v>2056</c:v>
                </c:pt>
                <c:pt idx="27">
                  <c:v>2057</c:v>
                </c:pt>
                <c:pt idx="28">
                  <c:v>2058</c:v>
                </c:pt>
                <c:pt idx="29">
                  <c:v>2059</c:v>
                </c:pt>
                <c:pt idx="30">
                  <c:v>2060</c:v>
                </c:pt>
                <c:pt idx="31">
                  <c:v>2061</c:v>
                </c:pt>
                <c:pt idx="32">
                  <c:v>2062</c:v>
                </c:pt>
                <c:pt idx="33">
                  <c:v>2063</c:v>
                </c:pt>
                <c:pt idx="34">
                  <c:v>2064</c:v>
                </c:pt>
                <c:pt idx="35">
                  <c:v>2065</c:v>
                </c:pt>
                <c:pt idx="36">
                  <c:v>2066</c:v>
                </c:pt>
                <c:pt idx="37">
                  <c:v>2067</c:v>
                </c:pt>
                <c:pt idx="38">
                  <c:v>2068</c:v>
                </c:pt>
                <c:pt idx="39">
                  <c:v>2069</c:v>
                </c:pt>
                <c:pt idx="40">
                  <c:v>2070</c:v>
                </c:pt>
                <c:pt idx="41">
                  <c:v>2071</c:v>
                </c:pt>
                <c:pt idx="42">
                  <c:v>2072</c:v>
                </c:pt>
                <c:pt idx="43">
                  <c:v>2073</c:v>
                </c:pt>
                <c:pt idx="44">
                  <c:v>2074</c:v>
                </c:pt>
                <c:pt idx="45">
                  <c:v>2075</c:v>
                </c:pt>
                <c:pt idx="46">
                  <c:v>2076</c:v>
                </c:pt>
                <c:pt idx="47">
                  <c:v>2077</c:v>
                </c:pt>
                <c:pt idx="48">
                  <c:v>2078</c:v>
                </c:pt>
                <c:pt idx="49">
                  <c:v>2079</c:v>
                </c:pt>
                <c:pt idx="50">
                  <c:v>2080</c:v>
                </c:pt>
                <c:pt idx="51">
                  <c:v>2081</c:v>
                </c:pt>
                <c:pt idx="52">
                  <c:v>2082</c:v>
                </c:pt>
                <c:pt idx="53">
                  <c:v>2083</c:v>
                </c:pt>
                <c:pt idx="54">
                  <c:v>2084</c:v>
                </c:pt>
                <c:pt idx="55">
                  <c:v>2085</c:v>
                </c:pt>
                <c:pt idx="56">
                  <c:v>2086</c:v>
                </c:pt>
                <c:pt idx="57">
                  <c:v>2087</c:v>
                </c:pt>
                <c:pt idx="58">
                  <c:v>2088</c:v>
                </c:pt>
                <c:pt idx="59">
                  <c:v>2089</c:v>
                </c:pt>
                <c:pt idx="60">
                  <c:v>2090</c:v>
                </c:pt>
                <c:pt idx="61">
                  <c:v>2091</c:v>
                </c:pt>
                <c:pt idx="62">
                  <c:v>2092</c:v>
                </c:pt>
                <c:pt idx="63">
                  <c:v>2093</c:v>
                </c:pt>
                <c:pt idx="64">
                  <c:v>2094</c:v>
                </c:pt>
                <c:pt idx="65">
                  <c:v>2095</c:v>
                </c:pt>
                <c:pt idx="66">
                  <c:v>2096</c:v>
                </c:pt>
                <c:pt idx="67">
                  <c:v>2097</c:v>
                </c:pt>
                <c:pt idx="68">
                  <c:v>2098</c:v>
                </c:pt>
                <c:pt idx="69">
                  <c:v>2099</c:v>
                </c:pt>
                <c:pt idx="70">
                  <c:v>2100</c:v>
                </c:pt>
              </c:numCache>
            </c:numRef>
          </c:cat>
          <c:val>
            <c:numRef>
              <c:f>'Figur 3C.6'!$AG$36:$CY$36</c:f>
              <c:numCache>
                <c:formatCode>0.0</c:formatCode>
                <c:ptCount val="71"/>
                <c:pt idx="0">
                  <c:v>42.152674297369266</c:v>
                </c:pt>
                <c:pt idx="1">
                  <c:v>42.080430534198754</c:v>
                </c:pt>
                <c:pt idx="2">
                  <c:v>41.961791431960847</c:v>
                </c:pt>
                <c:pt idx="3">
                  <c:v>41.851898155396697</c:v>
                </c:pt>
                <c:pt idx="4">
                  <c:v>41.696020968821571</c:v>
                </c:pt>
                <c:pt idx="5">
                  <c:v>41.68438500269886</c:v>
                </c:pt>
                <c:pt idx="6">
                  <c:v>41.647119017965665</c:v>
                </c:pt>
                <c:pt idx="7">
                  <c:v>41.574159623407731</c:v>
                </c:pt>
                <c:pt idx="8">
                  <c:v>41.548395035483217</c:v>
                </c:pt>
                <c:pt idx="9">
                  <c:v>41.493061876326841</c:v>
                </c:pt>
                <c:pt idx="10">
                  <c:v>41.546974585772922</c:v>
                </c:pt>
                <c:pt idx="11">
                  <c:v>41.588582605925382</c:v>
                </c:pt>
                <c:pt idx="12">
                  <c:v>41.589077071013783</c:v>
                </c:pt>
                <c:pt idx="13">
                  <c:v>41.622506974665818</c:v>
                </c:pt>
                <c:pt idx="14">
                  <c:v>41.650182665202387</c:v>
                </c:pt>
                <c:pt idx="15">
                  <c:v>41.808900998248163</c:v>
                </c:pt>
                <c:pt idx="16">
                  <c:v>41.942677699854052</c:v>
                </c:pt>
                <c:pt idx="17">
                  <c:v>42.035140741633448</c:v>
                </c:pt>
                <c:pt idx="18">
                  <c:v>42.13875744639568</c:v>
                </c:pt>
                <c:pt idx="19">
                  <c:v>42.244557358619325</c:v>
                </c:pt>
                <c:pt idx="20">
                  <c:v>42.425927477396712</c:v>
                </c:pt>
                <c:pt idx="21">
                  <c:v>42.567052297725013</c:v>
                </c:pt>
                <c:pt idx="22">
                  <c:v>42.747327760105463</c:v>
                </c:pt>
                <c:pt idx="23">
                  <c:v>42.957293242555053</c:v>
                </c:pt>
                <c:pt idx="24">
                  <c:v>43.141479615744025</c:v>
                </c:pt>
                <c:pt idx="25">
                  <c:v>43.404647788404112</c:v>
                </c:pt>
                <c:pt idx="26">
                  <c:v>43.617693012026741</c:v>
                </c:pt>
                <c:pt idx="27">
                  <c:v>43.766224229180558</c:v>
                </c:pt>
                <c:pt idx="28">
                  <c:v>43.883323618133808</c:v>
                </c:pt>
                <c:pt idx="29">
                  <c:v>43.96390208622455</c:v>
                </c:pt>
                <c:pt idx="30">
                  <c:v>44.089527704411005</c:v>
                </c:pt>
                <c:pt idx="31">
                  <c:v>44.138923168213736</c:v>
                </c:pt>
                <c:pt idx="32">
                  <c:v>44.172819615140071</c:v>
                </c:pt>
                <c:pt idx="33">
                  <c:v>44.175736382314433</c:v>
                </c:pt>
                <c:pt idx="34">
                  <c:v>44.150533354853813</c:v>
                </c:pt>
                <c:pt idx="35">
                  <c:v>44.19807785278779</c:v>
                </c:pt>
                <c:pt idx="36">
                  <c:v>44.160494541877149</c:v>
                </c:pt>
                <c:pt idx="37">
                  <c:v>44.123722762734843</c:v>
                </c:pt>
                <c:pt idx="38">
                  <c:v>44.072868694357361</c:v>
                </c:pt>
                <c:pt idx="39">
                  <c:v>44.01122051605325</c:v>
                </c:pt>
                <c:pt idx="40">
                  <c:v>44.027267220396041</c:v>
                </c:pt>
                <c:pt idx="41">
                  <c:v>43.989383651685223</c:v>
                </c:pt>
                <c:pt idx="42">
                  <c:v>43.96615137745983</c:v>
                </c:pt>
                <c:pt idx="43">
                  <c:v>43.943294174582185</c:v>
                </c:pt>
                <c:pt idx="44">
                  <c:v>43.916633407509458</c:v>
                </c:pt>
                <c:pt idx="45">
                  <c:v>43.978104448410122</c:v>
                </c:pt>
                <c:pt idx="46">
                  <c:v>43.97779116860157</c:v>
                </c:pt>
                <c:pt idx="47">
                  <c:v>43.994959138610334</c:v>
                </c:pt>
                <c:pt idx="48">
                  <c:v>44.007919780381272</c:v>
                </c:pt>
                <c:pt idx="49">
                  <c:v>44.013947411975607</c:v>
                </c:pt>
                <c:pt idx="50">
                  <c:v>44.090502932416683</c:v>
                </c:pt>
                <c:pt idx="51">
                  <c:v>44.119723262776233</c:v>
                </c:pt>
                <c:pt idx="52">
                  <c:v>44.165912261092622</c:v>
                </c:pt>
                <c:pt idx="53">
                  <c:v>44.213938315464723</c:v>
                </c:pt>
                <c:pt idx="54">
                  <c:v>44.264556816558468</c:v>
                </c:pt>
                <c:pt idx="55">
                  <c:v>44.398187587039331</c:v>
                </c:pt>
                <c:pt idx="56">
                  <c:v>44.47609777989598</c:v>
                </c:pt>
                <c:pt idx="57">
                  <c:v>44.56856822257798</c:v>
                </c:pt>
                <c:pt idx="58">
                  <c:v>44.657264366204622</c:v>
                </c:pt>
                <c:pt idx="59">
                  <c:v>44.733444376068647</c:v>
                </c:pt>
                <c:pt idx="60">
                  <c:v>44.856024541154483</c:v>
                </c:pt>
                <c:pt idx="61">
                  <c:v>44.925279563045919</c:v>
                </c:pt>
                <c:pt idx="62">
                  <c:v>44.993041174614198</c:v>
                </c:pt>
                <c:pt idx="63">
                  <c:v>45.044309870902119</c:v>
                </c:pt>
                <c:pt idx="64">
                  <c:v>45.080693093666419</c:v>
                </c:pt>
                <c:pt idx="65">
                  <c:v>45.179709551170433</c:v>
                </c:pt>
                <c:pt idx="66">
                  <c:v>45.211535247960214</c:v>
                </c:pt>
                <c:pt idx="67">
                  <c:v>45.245497799720681</c:v>
                </c:pt>
                <c:pt idx="68">
                  <c:v>45.25474219838884</c:v>
                </c:pt>
                <c:pt idx="69">
                  <c:v>45.253962565094611</c:v>
                </c:pt>
                <c:pt idx="70">
                  <c:v>45.292499522561677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0C-4A1B-8F47-51A806C1F779}"/>
            </c:ext>
          </c:extLst>
        </c:ser>
        <c:ser>
          <c:idx val="1"/>
          <c:order val="1"/>
          <c:tx>
            <c:strRef>
              <c:f>'Figur 3C.6'!$B$37</c:f>
              <c:strCache>
                <c:ptCount val="1"/>
                <c:pt idx="0">
                  <c:v>Anbefaling</c:v>
                </c:pt>
              </c:strCache>
            </c:strRef>
          </c:tx>
          <c:spPr>
            <a:ln w="34925" cap="rnd">
              <a:solidFill>
                <a:srgbClr val="FA5500"/>
              </a:solidFill>
              <a:round/>
            </a:ln>
          </c:spPr>
          <c:marker>
            <c:symbol val="none"/>
          </c:marker>
          <c:cat>
            <c:numRef>
              <c:f>'Figur 3C.6'!$AG$35:$CY$35</c:f>
              <c:numCache>
                <c:formatCode>General</c:formatCode>
                <c:ptCount val="71"/>
                <c:pt idx="0">
                  <c:v>2030</c:v>
                </c:pt>
                <c:pt idx="1">
                  <c:v>2031</c:v>
                </c:pt>
                <c:pt idx="2">
                  <c:v>2032</c:v>
                </c:pt>
                <c:pt idx="3">
                  <c:v>2033</c:v>
                </c:pt>
                <c:pt idx="4">
                  <c:v>2034</c:v>
                </c:pt>
                <c:pt idx="5">
                  <c:v>2035</c:v>
                </c:pt>
                <c:pt idx="6">
                  <c:v>2036</c:v>
                </c:pt>
                <c:pt idx="7">
                  <c:v>2037</c:v>
                </c:pt>
                <c:pt idx="8">
                  <c:v>2038</c:v>
                </c:pt>
                <c:pt idx="9">
                  <c:v>2039</c:v>
                </c:pt>
                <c:pt idx="10">
                  <c:v>2040</c:v>
                </c:pt>
                <c:pt idx="11">
                  <c:v>2041</c:v>
                </c:pt>
                <c:pt idx="12">
                  <c:v>2042</c:v>
                </c:pt>
                <c:pt idx="13">
                  <c:v>2043</c:v>
                </c:pt>
                <c:pt idx="14">
                  <c:v>2044</c:v>
                </c:pt>
                <c:pt idx="15">
                  <c:v>2045</c:v>
                </c:pt>
                <c:pt idx="16">
                  <c:v>2046</c:v>
                </c:pt>
                <c:pt idx="17">
                  <c:v>2047</c:v>
                </c:pt>
                <c:pt idx="18">
                  <c:v>2048</c:v>
                </c:pt>
                <c:pt idx="19">
                  <c:v>2049</c:v>
                </c:pt>
                <c:pt idx="20">
                  <c:v>2050</c:v>
                </c:pt>
                <c:pt idx="21">
                  <c:v>2051</c:v>
                </c:pt>
                <c:pt idx="22">
                  <c:v>2052</c:v>
                </c:pt>
                <c:pt idx="23">
                  <c:v>2053</c:v>
                </c:pt>
                <c:pt idx="24">
                  <c:v>2054</c:v>
                </c:pt>
                <c:pt idx="25">
                  <c:v>2055</c:v>
                </c:pt>
                <c:pt idx="26">
                  <c:v>2056</c:v>
                </c:pt>
                <c:pt idx="27">
                  <c:v>2057</c:v>
                </c:pt>
                <c:pt idx="28">
                  <c:v>2058</c:v>
                </c:pt>
                <c:pt idx="29">
                  <c:v>2059</c:v>
                </c:pt>
                <c:pt idx="30">
                  <c:v>2060</c:v>
                </c:pt>
                <c:pt idx="31">
                  <c:v>2061</c:v>
                </c:pt>
                <c:pt idx="32">
                  <c:v>2062</c:v>
                </c:pt>
                <c:pt idx="33">
                  <c:v>2063</c:v>
                </c:pt>
                <c:pt idx="34">
                  <c:v>2064</c:v>
                </c:pt>
                <c:pt idx="35">
                  <c:v>2065</c:v>
                </c:pt>
                <c:pt idx="36">
                  <c:v>2066</c:v>
                </c:pt>
                <c:pt idx="37">
                  <c:v>2067</c:v>
                </c:pt>
                <c:pt idx="38">
                  <c:v>2068</c:v>
                </c:pt>
                <c:pt idx="39">
                  <c:v>2069</c:v>
                </c:pt>
                <c:pt idx="40">
                  <c:v>2070</c:v>
                </c:pt>
                <c:pt idx="41">
                  <c:v>2071</c:v>
                </c:pt>
                <c:pt idx="42">
                  <c:v>2072</c:v>
                </c:pt>
                <c:pt idx="43">
                  <c:v>2073</c:v>
                </c:pt>
                <c:pt idx="44">
                  <c:v>2074</c:v>
                </c:pt>
                <c:pt idx="45">
                  <c:v>2075</c:v>
                </c:pt>
                <c:pt idx="46">
                  <c:v>2076</c:v>
                </c:pt>
                <c:pt idx="47">
                  <c:v>2077</c:v>
                </c:pt>
                <c:pt idx="48">
                  <c:v>2078</c:v>
                </c:pt>
                <c:pt idx="49">
                  <c:v>2079</c:v>
                </c:pt>
                <c:pt idx="50">
                  <c:v>2080</c:v>
                </c:pt>
                <c:pt idx="51">
                  <c:v>2081</c:v>
                </c:pt>
                <c:pt idx="52">
                  <c:v>2082</c:v>
                </c:pt>
                <c:pt idx="53">
                  <c:v>2083</c:v>
                </c:pt>
                <c:pt idx="54">
                  <c:v>2084</c:v>
                </c:pt>
                <c:pt idx="55">
                  <c:v>2085</c:v>
                </c:pt>
                <c:pt idx="56">
                  <c:v>2086</c:v>
                </c:pt>
                <c:pt idx="57">
                  <c:v>2087</c:v>
                </c:pt>
                <c:pt idx="58">
                  <c:v>2088</c:v>
                </c:pt>
                <c:pt idx="59">
                  <c:v>2089</c:v>
                </c:pt>
                <c:pt idx="60">
                  <c:v>2090</c:v>
                </c:pt>
                <c:pt idx="61">
                  <c:v>2091</c:v>
                </c:pt>
                <c:pt idx="62">
                  <c:v>2092</c:v>
                </c:pt>
                <c:pt idx="63">
                  <c:v>2093</c:v>
                </c:pt>
                <c:pt idx="64">
                  <c:v>2094</c:v>
                </c:pt>
                <c:pt idx="65">
                  <c:v>2095</c:v>
                </c:pt>
                <c:pt idx="66">
                  <c:v>2096</c:v>
                </c:pt>
                <c:pt idx="67">
                  <c:v>2097</c:v>
                </c:pt>
                <c:pt idx="68">
                  <c:v>2098</c:v>
                </c:pt>
                <c:pt idx="69">
                  <c:v>2099</c:v>
                </c:pt>
                <c:pt idx="70">
                  <c:v>2100</c:v>
                </c:pt>
              </c:numCache>
            </c:numRef>
          </c:cat>
          <c:val>
            <c:numRef>
              <c:f>'Figur 3C.6'!$AG$37:$CY$37</c:f>
              <c:numCache>
                <c:formatCode>General</c:formatCode>
                <c:ptCount val="71"/>
                <c:pt idx="9" formatCode="0.0">
                  <c:v>41.493061876326841</c:v>
                </c:pt>
                <c:pt idx="10" formatCode="0.0">
                  <c:v>41.543956887349346</c:v>
                </c:pt>
                <c:pt idx="11" formatCode="0.0">
                  <c:v>41.579399748304056</c:v>
                </c:pt>
                <c:pt idx="12" formatCode="0.0">
                  <c:v>41.568732069193963</c:v>
                </c:pt>
                <c:pt idx="13" formatCode="0.0">
                  <c:v>41.564066340315513</c:v>
                </c:pt>
                <c:pt idx="14" formatCode="0.0">
                  <c:v>41.576713502519759</c:v>
                </c:pt>
                <c:pt idx="15" formatCode="0.0">
                  <c:v>41.689413826576867</c:v>
                </c:pt>
                <c:pt idx="16" formatCode="0.0">
                  <c:v>41.753452952639456</c:v>
                </c:pt>
                <c:pt idx="17" formatCode="0.0">
                  <c:v>41.845162125204574</c:v>
                </c:pt>
                <c:pt idx="18" formatCode="0.0">
                  <c:v>41.945165495891423</c:v>
                </c:pt>
                <c:pt idx="19" formatCode="0.0">
                  <c:v>42.049760324328837</c:v>
                </c:pt>
                <c:pt idx="20" formatCode="0.0">
                  <c:v>42.221694827583107</c:v>
                </c:pt>
                <c:pt idx="21" formatCode="0.0">
                  <c:v>42.371243533762765</c:v>
                </c:pt>
                <c:pt idx="22" formatCode="0.0">
                  <c:v>42.525859421246651</c:v>
                </c:pt>
                <c:pt idx="23" formatCode="0.0">
                  <c:v>42.685573611850856</c:v>
                </c:pt>
                <c:pt idx="24" formatCode="0.0">
                  <c:v>42.828075469241803</c:v>
                </c:pt>
                <c:pt idx="25" formatCode="0.0">
                  <c:v>42.962554432403287</c:v>
                </c:pt>
                <c:pt idx="26" formatCode="0.0">
                  <c:v>43.079710763761192</c:v>
                </c:pt>
                <c:pt idx="27" formatCode="0.0">
                  <c:v>43.204170573746076</c:v>
                </c:pt>
                <c:pt idx="28" formatCode="0.0">
                  <c:v>43.302698985989842</c:v>
                </c:pt>
                <c:pt idx="29" formatCode="0.0">
                  <c:v>43.369929141420414</c:v>
                </c:pt>
                <c:pt idx="30" formatCode="0.0">
                  <c:v>43.487387794895234</c:v>
                </c:pt>
                <c:pt idx="31" formatCode="0.0">
                  <c:v>43.515904572185278</c:v>
                </c:pt>
                <c:pt idx="32" formatCode="0.0">
                  <c:v>43.536661944689669</c:v>
                </c:pt>
                <c:pt idx="33" formatCode="0.0">
                  <c:v>43.528840809474495</c:v>
                </c:pt>
                <c:pt idx="34" formatCode="0.0">
                  <c:v>43.499564449699157</c:v>
                </c:pt>
                <c:pt idx="35" formatCode="0.0">
                  <c:v>43.530574264055204</c:v>
                </c:pt>
                <c:pt idx="36" formatCode="0.0">
                  <c:v>43.494900852002438</c:v>
                </c:pt>
                <c:pt idx="37" formatCode="0.0">
                  <c:v>43.427132543387756</c:v>
                </c:pt>
                <c:pt idx="38" formatCode="0.0">
                  <c:v>43.361144746136084</c:v>
                </c:pt>
                <c:pt idx="39" formatCode="0.0">
                  <c:v>43.293188653943197</c:v>
                </c:pt>
                <c:pt idx="40" formatCode="0.0">
                  <c:v>43.2346943437188</c:v>
                </c:pt>
                <c:pt idx="41" formatCode="0.0">
                  <c:v>43.180831480468775</c:v>
                </c:pt>
                <c:pt idx="42" formatCode="0.0">
                  <c:v>43.159258768187293</c:v>
                </c:pt>
                <c:pt idx="43" formatCode="0.0">
                  <c:v>43.139279767454518</c:v>
                </c:pt>
                <c:pt idx="44" formatCode="0.0">
                  <c:v>43.123975424614095</c:v>
                </c:pt>
                <c:pt idx="45" formatCode="0.0">
                  <c:v>43.18875519881685</c:v>
                </c:pt>
                <c:pt idx="46" formatCode="0.0">
                  <c:v>43.191104443451962</c:v>
                </c:pt>
                <c:pt idx="47" formatCode="0.0">
                  <c:v>43.207752384012316</c:v>
                </c:pt>
                <c:pt idx="48" formatCode="0.0">
                  <c:v>43.219502434075181</c:v>
                </c:pt>
                <c:pt idx="49" formatCode="0.0">
                  <c:v>43.231874176447263</c:v>
                </c:pt>
                <c:pt idx="50" formatCode="0.0">
                  <c:v>43.314446836343933</c:v>
                </c:pt>
                <c:pt idx="51" formatCode="0.0">
                  <c:v>43.353465332819709</c:v>
                </c:pt>
                <c:pt idx="52" formatCode="0.0">
                  <c:v>43.381587176534076</c:v>
                </c:pt>
                <c:pt idx="53" formatCode="0.0">
                  <c:v>43.422253327048018</c:v>
                </c:pt>
                <c:pt idx="54" formatCode="0.0">
                  <c:v>43.473575262695746</c:v>
                </c:pt>
                <c:pt idx="55" formatCode="0.0">
                  <c:v>43.543901740954254</c:v>
                </c:pt>
                <c:pt idx="56" formatCode="0.0">
                  <c:v>43.613013921251451</c:v>
                </c:pt>
                <c:pt idx="57" formatCode="0.0">
                  <c:v>43.707679618071253</c:v>
                </c:pt>
                <c:pt idx="58" formatCode="0.0">
                  <c:v>43.790154137793117</c:v>
                </c:pt>
                <c:pt idx="59" formatCode="0.0">
                  <c:v>43.860099969257888</c:v>
                </c:pt>
                <c:pt idx="60" formatCode="0.0">
                  <c:v>43.985120100890427</c:v>
                </c:pt>
                <c:pt idx="61" formatCode="0.0">
                  <c:v>44.045769557539316</c:v>
                </c:pt>
                <c:pt idx="62" formatCode="0.0">
                  <c:v>44.082157969185594</c:v>
                </c:pt>
                <c:pt idx="63" formatCode="0.0">
                  <c:v>44.1143760579155</c:v>
                </c:pt>
                <c:pt idx="64" formatCode="0.0">
                  <c:v>44.13278061402297</c:v>
                </c:pt>
                <c:pt idx="65" formatCode="0.0">
                  <c:v>44.137013680818583</c:v>
                </c:pt>
                <c:pt idx="66" formatCode="0.0">
                  <c:v>44.134009705398697</c:v>
                </c:pt>
                <c:pt idx="67" formatCode="0.0">
                  <c:v>44.150834126148794</c:v>
                </c:pt>
                <c:pt idx="68" formatCode="0.0">
                  <c:v>44.14979254366466</c:v>
                </c:pt>
                <c:pt idx="69" formatCode="0.0">
                  <c:v>44.131940777880743</c:v>
                </c:pt>
                <c:pt idx="70" formatCode="0.0">
                  <c:v>44.173499699814535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0C-4A1B-8F47-51A806C1F779}"/>
            </c:ext>
          </c:extLst>
        </c:ser>
        <c:ser>
          <c:idx val="2"/>
          <c:order val="2"/>
          <c:tx>
            <c:strRef>
              <c:f>'Figur 3C.6'!$B$38</c:f>
              <c:strCache>
                <c:ptCount val="1"/>
                <c:pt idx="0">
                  <c:v>Fast på 70 år</c:v>
                </c:pt>
              </c:strCache>
            </c:strRef>
          </c:tx>
          <c:spPr>
            <a:ln w="34925" cap="rnd">
              <a:solidFill>
                <a:srgbClr val="808080"/>
              </a:solidFill>
              <a:round/>
            </a:ln>
          </c:spPr>
          <c:marker>
            <c:symbol val="none"/>
          </c:marker>
          <c:cat>
            <c:numRef>
              <c:f>'Figur 3C.6'!$AG$35:$CY$35</c:f>
              <c:numCache>
                <c:formatCode>General</c:formatCode>
                <c:ptCount val="71"/>
                <c:pt idx="0">
                  <c:v>2030</c:v>
                </c:pt>
                <c:pt idx="1">
                  <c:v>2031</c:v>
                </c:pt>
                <c:pt idx="2">
                  <c:v>2032</c:v>
                </c:pt>
                <c:pt idx="3">
                  <c:v>2033</c:v>
                </c:pt>
                <c:pt idx="4">
                  <c:v>2034</c:v>
                </c:pt>
                <c:pt idx="5">
                  <c:v>2035</c:v>
                </c:pt>
                <c:pt idx="6">
                  <c:v>2036</c:v>
                </c:pt>
                <c:pt idx="7">
                  <c:v>2037</c:v>
                </c:pt>
                <c:pt idx="8">
                  <c:v>2038</c:v>
                </c:pt>
                <c:pt idx="9">
                  <c:v>2039</c:v>
                </c:pt>
                <c:pt idx="10">
                  <c:v>2040</c:v>
                </c:pt>
                <c:pt idx="11">
                  <c:v>2041</c:v>
                </c:pt>
                <c:pt idx="12">
                  <c:v>2042</c:v>
                </c:pt>
                <c:pt idx="13">
                  <c:v>2043</c:v>
                </c:pt>
                <c:pt idx="14">
                  <c:v>2044</c:v>
                </c:pt>
                <c:pt idx="15">
                  <c:v>2045</c:v>
                </c:pt>
                <c:pt idx="16">
                  <c:v>2046</c:v>
                </c:pt>
                <c:pt idx="17">
                  <c:v>2047</c:v>
                </c:pt>
                <c:pt idx="18">
                  <c:v>2048</c:v>
                </c:pt>
                <c:pt idx="19">
                  <c:v>2049</c:v>
                </c:pt>
                <c:pt idx="20">
                  <c:v>2050</c:v>
                </c:pt>
                <c:pt idx="21">
                  <c:v>2051</c:v>
                </c:pt>
                <c:pt idx="22">
                  <c:v>2052</c:v>
                </c:pt>
                <c:pt idx="23">
                  <c:v>2053</c:v>
                </c:pt>
                <c:pt idx="24">
                  <c:v>2054</c:v>
                </c:pt>
                <c:pt idx="25">
                  <c:v>2055</c:v>
                </c:pt>
                <c:pt idx="26">
                  <c:v>2056</c:v>
                </c:pt>
                <c:pt idx="27">
                  <c:v>2057</c:v>
                </c:pt>
                <c:pt idx="28">
                  <c:v>2058</c:v>
                </c:pt>
                <c:pt idx="29">
                  <c:v>2059</c:v>
                </c:pt>
                <c:pt idx="30">
                  <c:v>2060</c:v>
                </c:pt>
                <c:pt idx="31">
                  <c:v>2061</c:v>
                </c:pt>
                <c:pt idx="32">
                  <c:v>2062</c:v>
                </c:pt>
                <c:pt idx="33">
                  <c:v>2063</c:v>
                </c:pt>
                <c:pt idx="34">
                  <c:v>2064</c:v>
                </c:pt>
                <c:pt idx="35">
                  <c:v>2065</c:v>
                </c:pt>
                <c:pt idx="36">
                  <c:v>2066</c:v>
                </c:pt>
                <c:pt idx="37">
                  <c:v>2067</c:v>
                </c:pt>
                <c:pt idx="38">
                  <c:v>2068</c:v>
                </c:pt>
                <c:pt idx="39">
                  <c:v>2069</c:v>
                </c:pt>
                <c:pt idx="40">
                  <c:v>2070</c:v>
                </c:pt>
                <c:pt idx="41">
                  <c:v>2071</c:v>
                </c:pt>
                <c:pt idx="42">
                  <c:v>2072</c:v>
                </c:pt>
                <c:pt idx="43">
                  <c:v>2073</c:v>
                </c:pt>
                <c:pt idx="44">
                  <c:v>2074</c:v>
                </c:pt>
                <c:pt idx="45">
                  <c:v>2075</c:v>
                </c:pt>
                <c:pt idx="46">
                  <c:v>2076</c:v>
                </c:pt>
                <c:pt idx="47">
                  <c:v>2077</c:v>
                </c:pt>
                <c:pt idx="48">
                  <c:v>2078</c:v>
                </c:pt>
                <c:pt idx="49">
                  <c:v>2079</c:v>
                </c:pt>
                <c:pt idx="50">
                  <c:v>2080</c:v>
                </c:pt>
                <c:pt idx="51">
                  <c:v>2081</c:v>
                </c:pt>
                <c:pt idx="52">
                  <c:v>2082</c:v>
                </c:pt>
                <c:pt idx="53">
                  <c:v>2083</c:v>
                </c:pt>
                <c:pt idx="54">
                  <c:v>2084</c:v>
                </c:pt>
                <c:pt idx="55">
                  <c:v>2085</c:v>
                </c:pt>
                <c:pt idx="56">
                  <c:v>2086</c:v>
                </c:pt>
                <c:pt idx="57">
                  <c:v>2087</c:v>
                </c:pt>
                <c:pt idx="58">
                  <c:v>2088</c:v>
                </c:pt>
                <c:pt idx="59">
                  <c:v>2089</c:v>
                </c:pt>
                <c:pt idx="60">
                  <c:v>2090</c:v>
                </c:pt>
                <c:pt idx="61">
                  <c:v>2091</c:v>
                </c:pt>
                <c:pt idx="62">
                  <c:v>2092</c:v>
                </c:pt>
                <c:pt idx="63">
                  <c:v>2093</c:v>
                </c:pt>
                <c:pt idx="64">
                  <c:v>2094</c:v>
                </c:pt>
                <c:pt idx="65">
                  <c:v>2095</c:v>
                </c:pt>
                <c:pt idx="66">
                  <c:v>2096</c:v>
                </c:pt>
                <c:pt idx="67">
                  <c:v>2097</c:v>
                </c:pt>
                <c:pt idx="68">
                  <c:v>2098</c:v>
                </c:pt>
                <c:pt idx="69">
                  <c:v>2099</c:v>
                </c:pt>
                <c:pt idx="70">
                  <c:v>2100</c:v>
                </c:pt>
              </c:numCache>
            </c:numRef>
          </c:cat>
          <c:val>
            <c:numRef>
              <c:f>'Figur 3C.6'!$AG$38:$CY$38</c:f>
              <c:numCache>
                <c:formatCode>General</c:formatCode>
                <c:ptCount val="71"/>
                <c:pt idx="9" formatCode="0.0">
                  <c:v>41.493061876326841</c:v>
                </c:pt>
                <c:pt idx="10" formatCode="0.0">
                  <c:v>41.536716066127035</c:v>
                </c:pt>
                <c:pt idx="11" formatCode="0.0">
                  <c:v>41.571058997609754</c:v>
                </c:pt>
                <c:pt idx="12" formatCode="0.0">
                  <c:v>41.525332623982301</c:v>
                </c:pt>
                <c:pt idx="13" formatCode="0.0">
                  <c:v>41.495256575822417</c:v>
                </c:pt>
                <c:pt idx="14" formatCode="0.0">
                  <c:v>41.493303622350929</c:v>
                </c:pt>
                <c:pt idx="15" formatCode="0.0">
                  <c:v>41.511797396543912</c:v>
                </c:pt>
                <c:pt idx="16" formatCode="0.0">
                  <c:v>41.550248136652037</c:v>
                </c:pt>
                <c:pt idx="17" formatCode="0.0">
                  <c:v>41.61368181904286</c:v>
                </c:pt>
                <c:pt idx="18" formatCode="0.0">
                  <c:v>41.691974466766517</c:v>
                </c:pt>
                <c:pt idx="19" formatCode="0.0">
                  <c:v>41.782658813500653</c:v>
                </c:pt>
                <c:pt idx="20" formatCode="0.0">
                  <c:v>41.9014910480618</c:v>
                </c:pt>
                <c:pt idx="21" formatCode="0.0">
                  <c:v>42.046842119706923</c:v>
                </c:pt>
                <c:pt idx="22" formatCode="0.0">
                  <c:v>42.200215717913494</c:v>
                </c:pt>
                <c:pt idx="23" formatCode="0.0">
                  <c:v>42.345018326479234</c:v>
                </c:pt>
                <c:pt idx="24" formatCode="0.0">
                  <c:v>42.479841734551719</c:v>
                </c:pt>
                <c:pt idx="25" formatCode="0.0">
                  <c:v>42.602611032846262</c:v>
                </c:pt>
                <c:pt idx="26" formatCode="0.0">
                  <c:v>42.707094872860232</c:v>
                </c:pt>
                <c:pt idx="27" formatCode="0.0">
                  <c:v>42.790315314325703</c:v>
                </c:pt>
                <c:pt idx="28" formatCode="0.0">
                  <c:v>42.849305427518892</c:v>
                </c:pt>
                <c:pt idx="29" formatCode="0.0">
                  <c:v>42.88372781886244</c:v>
                </c:pt>
                <c:pt idx="30" formatCode="0.0">
                  <c:v>42.893634118474772</c:v>
                </c:pt>
                <c:pt idx="31" formatCode="0.0">
                  <c:v>42.883614454474454</c:v>
                </c:pt>
                <c:pt idx="32" formatCode="0.0">
                  <c:v>42.856722435575847</c:v>
                </c:pt>
                <c:pt idx="33" formatCode="0.0">
                  <c:v>42.815481578061529</c:v>
                </c:pt>
                <c:pt idx="34" formatCode="0.0">
                  <c:v>42.762935123936607</c:v>
                </c:pt>
                <c:pt idx="35" formatCode="0.0">
                  <c:v>42.703450977647648</c:v>
                </c:pt>
                <c:pt idx="36" formatCode="0.0">
                  <c:v>42.643363036538823</c:v>
                </c:pt>
                <c:pt idx="37" formatCode="0.0">
                  <c:v>42.582515875553838</c:v>
                </c:pt>
                <c:pt idx="38" formatCode="0.0">
                  <c:v>42.524272960041152</c:v>
                </c:pt>
                <c:pt idx="39" formatCode="0.0">
                  <c:v>42.468742699812104</c:v>
                </c:pt>
                <c:pt idx="40" formatCode="0.0">
                  <c:v>42.410902909888605</c:v>
                </c:pt>
                <c:pt idx="41" formatCode="0.0">
                  <c:v>42.357123363814985</c:v>
                </c:pt>
                <c:pt idx="42" formatCode="0.0">
                  <c:v>42.311909095213984</c:v>
                </c:pt>
                <c:pt idx="43" formatCode="0.0">
                  <c:v>42.272059483039222</c:v>
                </c:pt>
                <c:pt idx="44" formatCode="0.0">
                  <c:v>42.23871937788774</c:v>
                </c:pt>
                <c:pt idx="45" formatCode="0.0">
                  <c:v>42.210144581294045</c:v>
                </c:pt>
                <c:pt idx="46" formatCode="0.0">
                  <c:v>42.186937812446885</c:v>
                </c:pt>
                <c:pt idx="47" formatCode="0.0">
                  <c:v>42.173633150800633</c:v>
                </c:pt>
                <c:pt idx="48" formatCode="0.0">
                  <c:v>42.168734546002597</c:v>
                </c:pt>
                <c:pt idx="49" formatCode="0.0">
                  <c:v>42.173838243346509</c:v>
                </c:pt>
                <c:pt idx="50" formatCode="0.0">
                  <c:v>42.191469967676284</c:v>
                </c:pt>
                <c:pt idx="51" formatCode="0.0">
                  <c:v>42.225547255512424</c:v>
                </c:pt>
                <c:pt idx="52" formatCode="0.0">
                  <c:v>42.275760435544122</c:v>
                </c:pt>
                <c:pt idx="53" formatCode="0.0">
                  <c:v>42.335739637275147</c:v>
                </c:pt>
                <c:pt idx="54" formatCode="0.0">
                  <c:v>42.400774572603297</c:v>
                </c:pt>
                <c:pt idx="55" formatCode="0.0">
                  <c:v>42.463553346682886</c:v>
                </c:pt>
                <c:pt idx="56" formatCode="0.0">
                  <c:v>42.517669651353941</c:v>
                </c:pt>
                <c:pt idx="57" formatCode="0.0">
                  <c:v>42.566295738459999</c:v>
                </c:pt>
                <c:pt idx="58" formatCode="0.0">
                  <c:v>42.613628801549943</c:v>
                </c:pt>
                <c:pt idx="59" formatCode="0.0">
                  <c:v>42.659121026439195</c:v>
                </c:pt>
                <c:pt idx="60" formatCode="0.0">
                  <c:v>42.699424608604545</c:v>
                </c:pt>
                <c:pt idx="61" formatCode="0.0">
                  <c:v>42.724915758347024</c:v>
                </c:pt>
                <c:pt idx="62" formatCode="0.0">
                  <c:v>42.739789078295992</c:v>
                </c:pt>
                <c:pt idx="63" formatCode="0.0">
                  <c:v>42.751168265214083</c:v>
                </c:pt>
                <c:pt idx="64" formatCode="0.0">
                  <c:v>42.75051177053485</c:v>
                </c:pt>
                <c:pt idx="65" formatCode="0.0">
                  <c:v>42.735874494788973</c:v>
                </c:pt>
                <c:pt idx="66" formatCode="0.0">
                  <c:v>42.708619035559124</c:v>
                </c:pt>
                <c:pt idx="67" formatCode="0.0">
                  <c:v>42.670447337378178</c:v>
                </c:pt>
                <c:pt idx="68" formatCode="0.0">
                  <c:v>42.62565909481647</c:v>
                </c:pt>
                <c:pt idx="69" formatCode="0.0">
                  <c:v>42.576034381958465</c:v>
                </c:pt>
                <c:pt idx="70" formatCode="0.0">
                  <c:v>42.523657954752174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0C-4A1B-8F47-51A806C1F7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870655"/>
        <c:axId val="118648927"/>
      </c:lineChart>
      <c:lineChart>
        <c:grouping val="standard"/>
        <c:varyColors val="0"/>
        <c:ser>
          <c:idx val="3"/>
          <c:order val="3"/>
          <c:tx>
            <c:v>AxisY</c:v>
          </c:tx>
          <c:spPr>
            <a:ln w="190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rgbClr val="FFC000"/>
                  </a:solidFill>
                  <a:prstDash val="solid"/>
                  <a:round/>
                </a14:hiddenLine>
              </a:ext>
            </a:extLst>
          </c:spPr>
          <c:marker>
            <c:symbol val="none"/>
          </c:marker>
          <c:cat>
            <c:numLit>
              <c:formatCode>General</c:formatCode>
              <c:ptCount val="101"/>
              <c:pt idx="0">
                <c:v>2000</c:v>
              </c:pt>
              <c:pt idx="1">
                <c:v>2001</c:v>
              </c:pt>
              <c:pt idx="2">
                <c:v>2002</c:v>
              </c:pt>
              <c:pt idx="3">
                <c:v>2003</c:v>
              </c:pt>
              <c:pt idx="4">
                <c:v>2004</c:v>
              </c:pt>
              <c:pt idx="5">
                <c:v>2005</c:v>
              </c:pt>
              <c:pt idx="6">
                <c:v>2006</c:v>
              </c:pt>
              <c:pt idx="7">
                <c:v>2007</c:v>
              </c:pt>
              <c:pt idx="8">
                <c:v>2008</c:v>
              </c:pt>
              <c:pt idx="9">
                <c:v>2009</c:v>
              </c:pt>
              <c:pt idx="10">
                <c:v>2010</c:v>
              </c:pt>
              <c:pt idx="11">
                <c:v>2011</c:v>
              </c:pt>
              <c:pt idx="12">
                <c:v>2012</c:v>
              </c:pt>
              <c:pt idx="13">
                <c:v>2013</c:v>
              </c:pt>
              <c:pt idx="14">
                <c:v>2014</c:v>
              </c:pt>
              <c:pt idx="15">
                <c:v>2015</c:v>
              </c:pt>
              <c:pt idx="16">
                <c:v>2016</c:v>
              </c:pt>
              <c:pt idx="17">
                <c:v>2017</c:v>
              </c:pt>
              <c:pt idx="18">
                <c:v>2018</c:v>
              </c:pt>
              <c:pt idx="19">
                <c:v>2019</c:v>
              </c:pt>
              <c:pt idx="20">
                <c:v>2020</c:v>
              </c:pt>
              <c:pt idx="21">
                <c:v>2021</c:v>
              </c:pt>
              <c:pt idx="22">
                <c:v>2022</c:v>
              </c:pt>
              <c:pt idx="23">
                <c:v>2023</c:v>
              </c:pt>
              <c:pt idx="24">
                <c:v>2024</c:v>
              </c:pt>
              <c:pt idx="25">
                <c:v>2025</c:v>
              </c:pt>
              <c:pt idx="26">
                <c:v>2026</c:v>
              </c:pt>
              <c:pt idx="27">
                <c:v>2027</c:v>
              </c:pt>
              <c:pt idx="28">
                <c:v>2028</c:v>
              </c:pt>
              <c:pt idx="29">
                <c:v>2029</c:v>
              </c:pt>
              <c:pt idx="30">
                <c:v>2030</c:v>
              </c:pt>
              <c:pt idx="31">
                <c:v>2031</c:v>
              </c:pt>
              <c:pt idx="32">
                <c:v>2032</c:v>
              </c:pt>
              <c:pt idx="33">
                <c:v>2033</c:v>
              </c:pt>
              <c:pt idx="34">
                <c:v>2034</c:v>
              </c:pt>
              <c:pt idx="35">
                <c:v>2035</c:v>
              </c:pt>
              <c:pt idx="36">
                <c:v>2036</c:v>
              </c:pt>
              <c:pt idx="37">
                <c:v>2037</c:v>
              </c:pt>
              <c:pt idx="38">
                <c:v>2038</c:v>
              </c:pt>
              <c:pt idx="39">
                <c:v>2039</c:v>
              </c:pt>
              <c:pt idx="40">
                <c:v>2040</c:v>
              </c:pt>
              <c:pt idx="41">
                <c:v>2041</c:v>
              </c:pt>
              <c:pt idx="42">
                <c:v>2042</c:v>
              </c:pt>
              <c:pt idx="43">
                <c:v>2043</c:v>
              </c:pt>
              <c:pt idx="44">
                <c:v>2044</c:v>
              </c:pt>
              <c:pt idx="45">
                <c:v>2045</c:v>
              </c:pt>
              <c:pt idx="46">
                <c:v>2046</c:v>
              </c:pt>
              <c:pt idx="47">
                <c:v>2047</c:v>
              </c:pt>
              <c:pt idx="48">
                <c:v>2048</c:v>
              </c:pt>
              <c:pt idx="49">
                <c:v>2049</c:v>
              </c:pt>
              <c:pt idx="50">
                <c:v>2050</c:v>
              </c:pt>
              <c:pt idx="51">
                <c:v>2051</c:v>
              </c:pt>
              <c:pt idx="52">
                <c:v>2052</c:v>
              </c:pt>
              <c:pt idx="53">
                <c:v>2053</c:v>
              </c:pt>
              <c:pt idx="54">
                <c:v>2054</c:v>
              </c:pt>
              <c:pt idx="55">
                <c:v>2055</c:v>
              </c:pt>
              <c:pt idx="56">
                <c:v>2056</c:v>
              </c:pt>
              <c:pt idx="57">
                <c:v>2057</c:v>
              </c:pt>
              <c:pt idx="58">
                <c:v>2058</c:v>
              </c:pt>
              <c:pt idx="59">
                <c:v>2059</c:v>
              </c:pt>
              <c:pt idx="60">
                <c:v>2060</c:v>
              </c:pt>
              <c:pt idx="61">
                <c:v>2061</c:v>
              </c:pt>
              <c:pt idx="62">
                <c:v>2062</c:v>
              </c:pt>
              <c:pt idx="63">
                <c:v>2063</c:v>
              </c:pt>
              <c:pt idx="64">
                <c:v>2064</c:v>
              </c:pt>
              <c:pt idx="65">
                <c:v>2065</c:v>
              </c:pt>
              <c:pt idx="66">
                <c:v>2066</c:v>
              </c:pt>
              <c:pt idx="67">
                <c:v>2067</c:v>
              </c:pt>
              <c:pt idx="68">
                <c:v>2068</c:v>
              </c:pt>
              <c:pt idx="69">
                <c:v>2069</c:v>
              </c:pt>
              <c:pt idx="70">
                <c:v>2070</c:v>
              </c:pt>
              <c:pt idx="71">
                <c:v>2071</c:v>
              </c:pt>
              <c:pt idx="72">
                <c:v>2072</c:v>
              </c:pt>
              <c:pt idx="73">
                <c:v>2073</c:v>
              </c:pt>
              <c:pt idx="74">
                <c:v>2074</c:v>
              </c:pt>
              <c:pt idx="75">
                <c:v>2075</c:v>
              </c:pt>
              <c:pt idx="76">
                <c:v>2076</c:v>
              </c:pt>
              <c:pt idx="77">
                <c:v>2077</c:v>
              </c:pt>
              <c:pt idx="78">
                <c:v>2078</c:v>
              </c:pt>
              <c:pt idx="79">
                <c:v>2079</c:v>
              </c:pt>
              <c:pt idx="80">
                <c:v>2080</c:v>
              </c:pt>
              <c:pt idx="81">
                <c:v>2081</c:v>
              </c:pt>
              <c:pt idx="82">
                <c:v>2082</c:v>
              </c:pt>
              <c:pt idx="83">
                <c:v>2083</c:v>
              </c:pt>
              <c:pt idx="84">
                <c:v>2084</c:v>
              </c:pt>
              <c:pt idx="85">
                <c:v>2085</c:v>
              </c:pt>
              <c:pt idx="86">
                <c:v>2086</c:v>
              </c:pt>
              <c:pt idx="87">
                <c:v>2087</c:v>
              </c:pt>
              <c:pt idx="88">
                <c:v>2088</c:v>
              </c:pt>
              <c:pt idx="89">
                <c:v>2089</c:v>
              </c:pt>
              <c:pt idx="90">
                <c:v>2090</c:v>
              </c:pt>
              <c:pt idx="91">
                <c:v>2091</c:v>
              </c:pt>
              <c:pt idx="92">
                <c:v>2092</c:v>
              </c:pt>
              <c:pt idx="93">
                <c:v>2093</c:v>
              </c:pt>
              <c:pt idx="94">
                <c:v>2094</c:v>
              </c:pt>
              <c:pt idx="95">
                <c:v>2095</c:v>
              </c:pt>
              <c:pt idx="96">
                <c:v>2096</c:v>
              </c:pt>
              <c:pt idx="97">
                <c:v>2097</c:v>
              </c:pt>
              <c:pt idx="98">
                <c:v>2098</c:v>
              </c:pt>
              <c:pt idx="99">
                <c:v>2099</c:v>
              </c:pt>
              <c:pt idx="100">
                <c:v>2100</c:v>
              </c:pt>
            </c:numLit>
          </c:cat>
          <c:val>
            <c:numLit>
              <c:formatCode>General</c:formatCode>
              <c:ptCount val="1"/>
              <c:pt idx="0">
                <c:v>0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3-DA0C-4A1B-8F47-51A806C1F7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3617912"/>
        <c:axId val="843612008"/>
      </c:lineChart>
      <c:catAx>
        <c:axId val="121870655"/>
        <c:scaling>
          <c:orientation val="minMax"/>
        </c:scaling>
        <c:delete val="0"/>
        <c:axPos val="b"/>
        <c:numFmt formatCode="#" sourceLinked="0"/>
        <c:majorTickMark val="out"/>
        <c:minorTickMark val="none"/>
        <c:tickLblPos val="nextTo"/>
        <c:spPr>
          <a:noFill/>
          <a:ln w="12700" cap="flat" cmpd="sng" algn="ctr">
            <a:solidFill>
              <a:srgbClr val="2A547E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118648927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18648927"/>
        <c:scaling>
          <c:orientation val="minMax"/>
          <c:max val="46"/>
          <c:min val="40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12700">
            <a:solidFill>
              <a:srgbClr val="2A547E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121870655"/>
        <c:crosses val="autoZero"/>
        <c:crossBetween val="between"/>
        <c:majorUnit val="1"/>
        <c:minorUnit val="0.2"/>
      </c:valAx>
      <c:valAx>
        <c:axId val="843612008"/>
        <c:scaling>
          <c:orientation val="minMax"/>
          <c:max val="46"/>
          <c:min val="40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12700" cmpd="sng">
            <a:solidFill>
              <a:srgbClr val="2A547E"/>
            </a:solidFill>
          </a:ln>
        </c:spPr>
        <c:txPr>
          <a:bodyPr rot="-60000000" vert="horz"/>
          <a:lstStyle/>
          <a:p>
            <a:pPr>
              <a:defRPr sz="1250">
                <a:solidFill>
                  <a:schemeClr val="tx2"/>
                </a:solidFill>
              </a:defRPr>
            </a:pPr>
            <a:endParaRPr lang="da-DK"/>
          </a:p>
        </c:txPr>
        <c:crossAx val="843617912"/>
        <c:crosses val="max"/>
        <c:crossBetween val="between"/>
        <c:majorUnit val="1"/>
        <c:minorUnit val="0.2"/>
      </c:valAx>
      <c:catAx>
        <c:axId val="843617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36120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4.9999903069967967E-2"/>
          <c:y val="0.9103480710583356"/>
          <c:w val="0.89999989342552733"/>
          <c:h val="8.92403032954214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aseline="0">
          <a:solidFill>
            <a:srgbClr val="000000"/>
          </a:solidFill>
          <a:latin typeface="Arial" panose="020B0604020202020204" pitchFamily="34" charset="0"/>
        </a:defRPr>
      </a:pPr>
      <a:endParaRPr lang="da-DK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da-DK" dirty="0">
                <a:solidFill>
                  <a:schemeClr val="accent6"/>
                </a:solidFill>
              </a:rPr>
              <a:t>Finanspolitisk holdbarhed, mia.</a:t>
            </a:r>
            <a:r>
              <a:rPr lang="da-DK" baseline="0" dirty="0">
                <a:solidFill>
                  <a:schemeClr val="accent6"/>
                </a:solidFill>
              </a:rPr>
              <a:t> kr.</a:t>
            </a:r>
            <a:endParaRPr lang="da-DK" dirty="0">
              <a:solidFill>
                <a:schemeClr val="accent6"/>
              </a:solidFill>
            </a:endParaRPr>
          </a:p>
        </c:rich>
      </c:tx>
      <c:layout>
        <c:manualLayout>
          <c:xMode val="edge"/>
          <c:yMode val="edge"/>
          <c:x val="1.9913516036840551E-2"/>
          <c:y val="2.63321693332566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9.4570481296868167E-2"/>
          <c:w val="1"/>
          <c:h val="0.85741966460213792"/>
        </c:manualLayout>
      </c:layout>
      <c:barChart>
        <c:barDir val="col"/>
        <c:grouping val="clustered"/>
        <c:varyColors val="0"/>
        <c:ser>
          <c:idx val="0"/>
          <c:order val="0"/>
          <c:tx>
            <c:v>Serie1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3E-4B35-8D95-313343775CF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3E-4B35-8D95-313343775C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4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defRPr>
                </a:pPr>
                <a:endParaRPr lang="da-DK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MARMIL!$D$7:$D$9</c:f>
              <c:strCache>
                <c:ptCount val="3"/>
                <c:pt idx="0">
                  <c:v>Nuværende</c:v>
                </c:pt>
                <c:pt idx="1">
                  <c:v>Anbefaling</c:v>
                </c:pt>
                <c:pt idx="2">
                  <c:v>Fast på 70 år</c:v>
                </c:pt>
              </c:strCache>
            </c:strRef>
          </c:cat>
          <c:val>
            <c:numRef>
              <c:f>MARMIL!$E$7:$E$9</c:f>
              <c:numCache>
                <c:formatCode>General</c:formatCode>
                <c:ptCount val="3"/>
                <c:pt idx="0">
                  <c:v>27</c:v>
                </c:pt>
                <c:pt idx="1">
                  <c:v>9</c:v>
                </c:pt>
                <c:pt idx="2">
                  <c:v>-18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3E-4B35-8D95-313343775CF5}"/>
            </c:ext>
          </c:extLst>
        </c:ser>
        <c:ser>
          <c:idx val="1"/>
          <c:order val="1"/>
          <c:tx>
            <c:v>AxisY</c:v>
          </c:tx>
          <c:spPr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Lit>
              <c:ptCount val="3"/>
              <c:pt idx="0">
                <c:v>Nuværende</c:v>
              </c:pt>
              <c:pt idx="1">
                <c:v>Anbefaling</c:v>
              </c:pt>
              <c:pt idx="2">
                <c:v>Fast på 70 år</c:v>
              </c:pt>
            </c:strLit>
          </c:cat>
          <c:val>
            <c:numLit>
              <c:formatCode>General</c:formatCode>
              <c:ptCount val="1"/>
              <c:pt idx="0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5-6E3E-4B35-8D95-313343775C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27780920"/>
        <c:axId val="627788464"/>
      </c:barChart>
      <c:barChart>
        <c:barDir val="col"/>
        <c:grouping val="clustered"/>
        <c:varyColors val="0"/>
        <c:ser>
          <c:idx val="2"/>
          <c:order val="2"/>
          <c:tx>
            <c:v>AxisX</c:v>
          </c:tx>
          <c:spPr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Lit>
              <c:ptCount val="3"/>
              <c:pt idx="0">
                <c:v>Nuværende</c:v>
              </c:pt>
              <c:pt idx="1">
                <c:v>Anbefaling</c:v>
              </c:pt>
              <c:pt idx="2">
                <c:v>Fast på 70 år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0</c:v>
              </c:pt>
              <c:pt idx="2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6-6E3E-4B35-8D95-313343775C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3726248"/>
        <c:axId val="883712144"/>
      </c:barChart>
      <c:catAx>
        <c:axId val="627780920"/>
        <c:scaling>
          <c:orientation val="minMax"/>
        </c:scaling>
        <c:delete val="0"/>
        <c:axPos val="b"/>
        <c:numFmt formatCode="#" sourceLinked="0"/>
        <c:majorTickMark val="none"/>
        <c:minorTickMark val="none"/>
        <c:tickLblPos val="none"/>
        <c:spPr>
          <a:solidFill>
            <a:schemeClr val="accent6"/>
          </a:solidFill>
          <a:ln w="12700" cap="flat" cmpd="sng" algn="ctr">
            <a:solidFill>
              <a:schemeClr val="accent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627788464"/>
        <c:crossesAt val="0"/>
        <c:auto val="1"/>
        <c:lblAlgn val="ctr"/>
        <c:lblOffset val="100"/>
        <c:noMultiLvlLbl val="0"/>
      </c:catAx>
      <c:valAx>
        <c:axId val="627788464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nextTo"/>
        <c:crossAx val="627780920"/>
        <c:crosses val="autoZero"/>
        <c:crossBetween val="between"/>
      </c:valAx>
      <c:valAx>
        <c:axId val="883712144"/>
        <c:scaling>
          <c:orientation val="minMax"/>
          <c:max val="30"/>
          <c:min val="-25"/>
        </c:scaling>
        <c:delete val="1"/>
        <c:axPos val="r"/>
        <c:numFmt formatCode="#,##0" sourceLinked="0"/>
        <c:majorTickMark val="out"/>
        <c:minorTickMark val="none"/>
        <c:tickLblPos val="nextTo"/>
        <c:crossAx val="883726248"/>
        <c:crosses val="max"/>
        <c:crossBetween val="between"/>
        <c:majorUnit val="5"/>
      </c:valAx>
      <c:catAx>
        <c:axId val="883726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83712144"/>
        <c:crossesAt val="-25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  <a:latin typeface="Arial" panose="020B0604020202020204" pitchFamily="34" charset="0"/>
        </a:defRPr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434261330073694E-2"/>
          <c:y val="0.11819307350073462"/>
          <c:w val="0.84713147733985261"/>
          <c:h val="0.41469380567535119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'Figur 1.2'!$W$136</c:f>
              <c:strCache>
                <c:ptCount val="1"/>
                <c:pt idx="0">
                  <c:v>yy</c:v>
                </c:pt>
              </c:strCache>
            </c:strRef>
          </c:tx>
          <c:spPr>
            <a:solidFill>
              <a:srgbClr val="64AACC"/>
            </a:solidFill>
            <a:ln>
              <a:noFill/>
            </a:ln>
            <a:effectLst/>
          </c:spPr>
          <c:invertIfNegative val="0"/>
          <c:cat>
            <c:multiLvlStrRef>
              <c:f>'Figur 1.2'!$S$137:$T$144</c:f>
              <c:multiLvlStrCache>
                <c:ptCount val="8"/>
                <c:lvl>
                  <c:pt idx="0">
                    <c:v>Ufaglært</c:v>
                  </c:pt>
                  <c:pt idx="1">
                    <c:v>Faglært</c:v>
                  </c:pt>
                  <c:pt idx="2">
                    <c:v>KVU/MVU</c:v>
                  </c:pt>
                  <c:pt idx="3">
                    <c:v>LVU</c:v>
                  </c:pt>
                  <c:pt idx="4">
                    <c:v>Ufaglært</c:v>
                  </c:pt>
                  <c:pt idx="5">
                    <c:v>Faglært</c:v>
                  </c:pt>
                  <c:pt idx="6">
                    <c:v>KVU/MVU</c:v>
                  </c:pt>
                  <c:pt idx="7">
                    <c:v>LVU</c:v>
                  </c:pt>
                </c:lvl>
                <c:lvl>
                  <c:pt idx="0">
                    <c:v>Kvinder</c:v>
                  </c:pt>
                  <c:pt idx="4">
                    <c:v>Mænd </c:v>
                  </c:pt>
                </c:lvl>
              </c:multiLvlStrCache>
            </c:multiLvlStrRef>
          </c:cat>
          <c:val>
            <c:numRef>
              <c:f>'Figur 1.2'!$W$137:$W$144</c:f>
              <c:numCache>
                <c:formatCode>0</c:formatCode>
                <c:ptCount val="8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40</c:v>
                </c:pt>
                <c:pt idx="6">
                  <c:v>40</c:v>
                </c:pt>
                <c:pt idx="7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2-4539-BB85-D6CB39532E4C}"/>
            </c:ext>
          </c:extLst>
        </c:ser>
        <c:ser>
          <c:idx val="0"/>
          <c:order val="1"/>
          <c:tx>
            <c:strRef>
              <c:f>'Figur 1.2'!$U$136</c:f>
              <c:strCache>
                <c:ptCount val="1"/>
                <c:pt idx="0">
                  <c:v>På arbejdsmarkedet</c:v>
                </c:pt>
              </c:strCache>
            </c:strRef>
          </c:tx>
          <c:spPr>
            <a:solidFill>
              <a:srgbClr val="808080"/>
            </a:solidFill>
            <a:ln>
              <a:noFill/>
            </a:ln>
            <a:effectLst/>
          </c:spPr>
          <c:invertIfNegative val="0"/>
          <c:cat>
            <c:multiLvlStrRef>
              <c:f>'Figur 1.2'!$S$137:$T$144</c:f>
              <c:multiLvlStrCache>
                <c:ptCount val="8"/>
                <c:lvl>
                  <c:pt idx="0">
                    <c:v>Ufaglært</c:v>
                  </c:pt>
                  <c:pt idx="1">
                    <c:v>Faglært</c:v>
                  </c:pt>
                  <c:pt idx="2">
                    <c:v>KVU/MVU</c:v>
                  </c:pt>
                  <c:pt idx="3">
                    <c:v>LVU</c:v>
                  </c:pt>
                  <c:pt idx="4">
                    <c:v>Ufaglært</c:v>
                  </c:pt>
                  <c:pt idx="5">
                    <c:v>Faglært</c:v>
                  </c:pt>
                  <c:pt idx="6">
                    <c:v>KVU/MVU</c:v>
                  </c:pt>
                  <c:pt idx="7">
                    <c:v>LVU</c:v>
                  </c:pt>
                </c:lvl>
                <c:lvl>
                  <c:pt idx="0">
                    <c:v>Kvinder</c:v>
                  </c:pt>
                  <c:pt idx="4">
                    <c:v>Mænd </c:v>
                  </c:pt>
                </c:lvl>
              </c:multiLvlStrCache>
            </c:multiLvlStrRef>
          </c:cat>
          <c:val>
            <c:numRef>
              <c:f>'Figur 1.2'!$U$137:$U$144</c:f>
              <c:numCache>
                <c:formatCode>0</c:formatCode>
                <c:ptCount val="8"/>
                <c:pt idx="0">
                  <c:v>19.797300000000003</c:v>
                </c:pt>
                <c:pt idx="1">
                  <c:v>23.668760000000002</c:v>
                </c:pt>
                <c:pt idx="2">
                  <c:v>24.845330000000001</c:v>
                </c:pt>
                <c:pt idx="3">
                  <c:v>27.730220000000003</c:v>
                </c:pt>
                <c:pt idx="4">
                  <c:v>22.174900000000004</c:v>
                </c:pt>
                <c:pt idx="5">
                  <c:v>25.574100000000001</c:v>
                </c:pt>
                <c:pt idx="6">
                  <c:v>27.072760000000002</c:v>
                </c:pt>
                <c:pt idx="7">
                  <c:v>29.383010000000002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2-4539-BB85-D6CB39532E4C}"/>
            </c:ext>
          </c:extLst>
        </c:ser>
        <c:ser>
          <c:idx val="1"/>
          <c:order val="2"/>
          <c:tx>
            <c:strRef>
              <c:f>'Figur 1.2'!$V$136</c:f>
              <c:strCache>
                <c:ptCount val="1"/>
                <c:pt idx="0">
                  <c:v>På pension </c:v>
                </c:pt>
              </c:strCache>
            </c:strRef>
          </c:tx>
          <c:spPr>
            <a:solidFill>
              <a:srgbClr val="FA55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'Figur 1.2'!$S$137:$T$144</c:f>
              <c:multiLvlStrCache>
                <c:ptCount val="8"/>
                <c:lvl>
                  <c:pt idx="0">
                    <c:v>Ufaglært</c:v>
                  </c:pt>
                  <c:pt idx="1">
                    <c:v>Faglært</c:v>
                  </c:pt>
                  <c:pt idx="2">
                    <c:v>KVU/MVU</c:v>
                  </c:pt>
                  <c:pt idx="3">
                    <c:v>LVU</c:v>
                  </c:pt>
                  <c:pt idx="4">
                    <c:v>Ufaglært</c:v>
                  </c:pt>
                  <c:pt idx="5">
                    <c:v>Faglært</c:v>
                  </c:pt>
                  <c:pt idx="6">
                    <c:v>KVU/MVU</c:v>
                  </c:pt>
                  <c:pt idx="7">
                    <c:v>LVU</c:v>
                  </c:pt>
                </c:lvl>
                <c:lvl>
                  <c:pt idx="0">
                    <c:v>Kvinder</c:v>
                  </c:pt>
                  <c:pt idx="4">
                    <c:v>Mænd </c:v>
                  </c:pt>
                </c:lvl>
              </c:multiLvlStrCache>
            </c:multiLvlStrRef>
          </c:cat>
          <c:val>
            <c:numRef>
              <c:f>'Figur 1.2'!$V$137:$V$144</c:f>
              <c:numCache>
                <c:formatCode>0</c:formatCode>
                <c:ptCount val="8"/>
                <c:pt idx="0">
                  <c:v>21.730330000000002</c:v>
                </c:pt>
                <c:pt idx="1">
                  <c:v>20.850120000000004</c:v>
                </c:pt>
                <c:pt idx="2">
                  <c:v>21.255460000000003</c:v>
                </c:pt>
                <c:pt idx="3">
                  <c:v>19.501150000000003</c:v>
                </c:pt>
                <c:pt idx="4">
                  <c:v>15.300940000000001</c:v>
                </c:pt>
                <c:pt idx="5">
                  <c:v>14.987360000000001</c:v>
                </c:pt>
                <c:pt idx="6">
                  <c:v>15.951290000000002</c:v>
                </c:pt>
                <c:pt idx="7">
                  <c:v>14.73826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22-4539-BB85-D6CB39532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2914080"/>
        <c:axId val="622912440"/>
      </c:barChart>
      <c:barChart>
        <c:barDir val="col"/>
        <c:grouping val="stacked"/>
        <c:varyColors val="0"/>
        <c:ser>
          <c:idx val="3"/>
          <c:order val="3"/>
          <c:tx>
            <c:v>AxisY</c:v>
          </c:tx>
          <c:spPr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0C933"/>
                  </a:solidFill>
                </a14:hiddenFill>
              </a:ex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Lit>
              <c:ptCount val="8"/>
              <c:pt idx="0">
                <c:v>Kvinder Ufaglært</c:v>
              </c:pt>
              <c:pt idx="1">
                <c:v>Kvinder Faglært</c:v>
              </c:pt>
              <c:pt idx="2">
                <c:v>Kvinder KVU/MVU</c:v>
              </c:pt>
              <c:pt idx="3">
                <c:v>Kvinder LVU</c:v>
              </c:pt>
              <c:pt idx="4">
                <c:v>Mænd  Ufaglært</c:v>
              </c:pt>
              <c:pt idx="5">
                <c:v>Mænd  Faglært</c:v>
              </c:pt>
              <c:pt idx="6">
                <c:v>Mænd  KVU/MVU</c:v>
              </c:pt>
              <c:pt idx="7">
                <c:v>Mænd  LVU</c:v>
              </c:pt>
            </c:strLit>
          </c:cat>
          <c:val>
            <c:numLit>
              <c:formatCode>General</c:formatCode>
              <c:ptCount val="1"/>
              <c:pt idx="0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3-F722-4539-BB85-D6CB39532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4538568"/>
        <c:axId val="1114532336"/>
      </c:barChart>
      <c:catAx>
        <c:axId val="622914080"/>
        <c:scaling>
          <c:orientation val="minMax"/>
        </c:scaling>
        <c:delete val="0"/>
        <c:axPos val="b"/>
        <c:numFmt formatCode="#" sourceLinked="0"/>
        <c:majorTickMark val="out"/>
        <c:minorTickMark val="none"/>
        <c:tickLblPos val="nextTo"/>
        <c:spPr>
          <a:noFill/>
          <a:ln w="12700" cap="flat" cmpd="sng" algn="ctr">
            <a:solidFill>
              <a:srgbClr val="2A547E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622912440"/>
        <c:crosses val="autoZero"/>
        <c:auto val="1"/>
        <c:lblAlgn val="ctr"/>
        <c:lblOffset val="100"/>
        <c:tickMarkSkip val="1"/>
        <c:noMultiLvlLbl val="0"/>
      </c:catAx>
      <c:valAx>
        <c:axId val="622912440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 w="12700">
            <a:solidFill>
              <a:srgbClr val="2A547E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622914080"/>
        <c:crosses val="autoZero"/>
        <c:crossBetween val="between"/>
        <c:majorUnit val="10"/>
      </c:valAx>
      <c:valAx>
        <c:axId val="1114532336"/>
        <c:scaling>
          <c:orientation val="minMax"/>
          <c:max val="90"/>
          <c:min val="40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 w="12700" cmpd="sng">
            <a:solidFill>
              <a:srgbClr val="2A547E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1114538568"/>
        <c:crosses val="max"/>
        <c:crossBetween val="between"/>
        <c:majorUnit val="10"/>
      </c:valAx>
      <c:catAx>
        <c:axId val="1114538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145323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455456340086882"/>
          <c:y val="0.86742319955163405"/>
          <c:w val="0.68889872614363534"/>
          <c:h val="9.22843896041524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  <a:latin typeface="Arial" panose="020B0604020202020204" pitchFamily="34" charset="0"/>
        </a:defRPr>
      </a:pPr>
      <a:endParaRPr lang="da-DK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"/>
          <c:y val="8.4969952515881478E-2"/>
          <c:w val="0.99047146277434606"/>
          <c:h val="0.79468939393939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 5.69'!$A$2</c:f>
              <c:strCache>
                <c:ptCount val="1"/>
                <c:pt idx="0">
                  <c:v>Forhøjelse af det ekstra pensionsfradrag</c:v>
                </c:pt>
              </c:strCache>
            </c:strRef>
          </c:tx>
          <c:spPr>
            <a:solidFill>
              <a:srgbClr val="FA5500"/>
            </a:solidFill>
            <a:ln>
              <a:noFill/>
            </a:ln>
            <a:effectLst/>
          </c:spPr>
          <c:invertIfNegative val="0"/>
          <c:cat>
            <c:numRef>
              <c:f>'Figur 5.69'!$B$1:$K$1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'Figur 5.69'!$B$8:$K$8</c:f>
              <c:numCache>
                <c:formatCode>0.000</c:formatCode>
                <c:ptCount val="10"/>
                <c:pt idx="0">
                  <c:v>-1.8000000000000002E-2</c:v>
                </c:pt>
                <c:pt idx="1">
                  <c:v>-0.23899999999999999</c:v>
                </c:pt>
                <c:pt idx="2">
                  <c:v>-0.23700000000000004</c:v>
                </c:pt>
                <c:pt idx="3">
                  <c:v>-0.12000000000000001</c:v>
                </c:pt>
                <c:pt idx="4">
                  <c:v>-1.7999999999999995E-2</c:v>
                </c:pt>
                <c:pt idx="5">
                  <c:v>4.9999999999999996E-2</c:v>
                </c:pt>
                <c:pt idx="6">
                  <c:v>8.8999999999999996E-2</c:v>
                </c:pt>
                <c:pt idx="7">
                  <c:v>0.106</c:v>
                </c:pt>
                <c:pt idx="8">
                  <c:v>0.12</c:v>
                </c:pt>
                <c:pt idx="9">
                  <c:v>0.10100000000000001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2-4D81-8D4B-90CD75292852}"/>
            </c:ext>
          </c:extLst>
        </c:ser>
        <c:ser>
          <c:idx val="1"/>
          <c:order val="1"/>
          <c:tx>
            <c:v>AxisY</c:v>
          </c:tx>
          <c:spPr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74C9E6"/>
                  </a:solidFill>
                </a14:hiddenFill>
              </a:ex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numLit>
              <c:formatCode>General</c:formatCode>
              <c:ptCount val="10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</c:numLit>
          </c:cat>
          <c:val>
            <c:numLit>
              <c:formatCode>General</c:formatCode>
              <c:ptCount val="1"/>
              <c:pt idx="0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1-B822-4D81-8D4B-90CD75292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27780920"/>
        <c:axId val="627788464"/>
      </c:barChart>
      <c:barChart>
        <c:barDir val="col"/>
        <c:grouping val="clustered"/>
        <c:varyColors val="0"/>
        <c:ser>
          <c:idx val="2"/>
          <c:order val="2"/>
          <c:tx>
            <c:v>AxisX</c:v>
          </c:tx>
          <c:spPr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40027"/>
                  </a:solidFill>
                </a14:hiddenFill>
              </a:ex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numLit>
              <c:formatCode>General</c:formatCode>
              <c:ptCount val="10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</c:numLit>
          </c:cat>
          <c:val>
            <c:numLit>
              <c:formatCode>General</c:formatCode>
              <c:ptCount val="10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2-B822-4D81-8D4B-90CD75292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8705528"/>
        <c:axId val="898697328"/>
      </c:barChart>
      <c:catAx>
        <c:axId val="627780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da-DK">
                    <a:solidFill>
                      <a:schemeClr val="tx2"/>
                    </a:solidFill>
                  </a:rPr>
                  <a:t>Decil for disponibel</a:t>
                </a:r>
                <a:r>
                  <a:rPr lang="da-DK" baseline="0">
                    <a:solidFill>
                      <a:schemeClr val="tx2"/>
                    </a:solidFill>
                  </a:rPr>
                  <a:t> indkomst</a:t>
                </a:r>
                <a:endParaRPr lang="da-DK">
                  <a:solidFill>
                    <a:schemeClr val="tx2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2"/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da-DK"/>
            </a:p>
          </c:txPr>
        </c:title>
        <c:numFmt formatCode="#" sourceLinked="0"/>
        <c:majorTickMark val="none"/>
        <c:minorTickMark val="none"/>
        <c:tickLblPos val="none"/>
        <c:spPr>
          <a:noFill/>
          <a:ln w="12700" cap="flat" cmpd="sng" algn="ctr">
            <a:solidFill>
              <a:srgbClr val="2A547E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627788464"/>
        <c:crossesAt val="0"/>
        <c:auto val="1"/>
        <c:lblAlgn val="ctr"/>
        <c:lblOffset val="100"/>
        <c:noMultiLvlLbl val="0"/>
      </c:catAx>
      <c:valAx>
        <c:axId val="627788464"/>
        <c:scaling>
          <c:orientation val="minMax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noFill/>
          <a:ln w="12700">
            <a:solidFill>
              <a:srgbClr val="2A547E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627780920"/>
        <c:crosses val="autoZero"/>
        <c:crossBetween val="between"/>
        <c:majorUnit val="0.1"/>
      </c:valAx>
      <c:valAx>
        <c:axId val="898697328"/>
        <c:scaling>
          <c:orientation val="minMax"/>
          <c:max val="0.2"/>
          <c:min val="-0.3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noFill/>
          <a:ln w="12700" cmpd="sng">
            <a:solidFill>
              <a:srgbClr val="2A547E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898705528"/>
        <c:crosses val="max"/>
        <c:crossBetween val="between"/>
        <c:majorUnit val="0.1"/>
      </c:valAx>
      <c:catAx>
        <c:axId val="898705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2A547E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898697328"/>
        <c:crossesAt val="-0.3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  <a:latin typeface="Arial" panose="020B0604020202020204" pitchFamily="34" charset="0"/>
        </a:defRPr>
      </a:pPr>
      <a:endParaRPr lang="da-DK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"/>
          <c:y val="8.4969952515881478E-2"/>
          <c:w val="0.99144486017749101"/>
          <c:h val="0.79468939393939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 5.70'!$A$2</c:f>
              <c:strCache>
                <c:ptCount val="1"/>
                <c:pt idx="0">
                  <c:v>Forhøjelse af det ekstra pensionsfradrag</c:v>
                </c:pt>
              </c:strCache>
            </c:strRef>
          </c:tx>
          <c:spPr>
            <a:solidFill>
              <a:srgbClr val="FA5500"/>
            </a:solidFill>
            <a:ln>
              <a:noFill/>
            </a:ln>
            <a:effectLst/>
          </c:spPr>
          <c:invertIfNegative val="0"/>
          <c:cat>
            <c:numRef>
              <c:f>'Figur 5.70'!$B$1:$K$1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'Figur 5.70'!$B$8:$K$8</c:f>
              <c:numCache>
                <c:formatCode>General</c:formatCode>
                <c:ptCount val="10"/>
                <c:pt idx="0">
                  <c:v>0.104</c:v>
                </c:pt>
                <c:pt idx="1">
                  <c:v>7.8000000000000014E-2</c:v>
                </c:pt>
                <c:pt idx="2">
                  <c:v>6.5000000000000016E-2</c:v>
                </c:pt>
                <c:pt idx="3">
                  <c:v>1.6E-2</c:v>
                </c:pt>
                <c:pt idx="4">
                  <c:v>3.599999999999999E-2</c:v>
                </c:pt>
                <c:pt idx="5">
                  <c:v>5.8000000000000003E-2</c:v>
                </c:pt>
                <c:pt idx="6">
                  <c:v>4.1999999999999989E-2</c:v>
                </c:pt>
                <c:pt idx="7">
                  <c:v>-2.0000000000000035E-3</c:v>
                </c:pt>
                <c:pt idx="8">
                  <c:v>-3.3000000000000008E-2</c:v>
                </c:pt>
                <c:pt idx="9">
                  <c:v>-1.3000000000000008E-2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7-4C5A-B950-72231051CE1F}"/>
            </c:ext>
          </c:extLst>
        </c:ser>
        <c:ser>
          <c:idx val="1"/>
          <c:order val="1"/>
          <c:tx>
            <c:v>AxisY</c:v>
          </c:tx>
          <c:spPr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74C9E6"/>
                  </a:solidFill>
                </a14:hiddenFill>
              </a:ex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numLit>
              <c:formatCode>General</c:formatCode>
              <c:ptCount val="10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</c:numLit>
          </c:cat>
          <c:val>
            <c:numLit>
              <c:formatCode>General</c:formatCode>
              <c:ptCount val="1"/>
              <c:pt idx="0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1-9D27-4C5A-B950-72231051C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27780920"/>
        <c:axId val="627788464"/>
      </c:barChart>
      <c:barChart>
        <c:barDir val="col"/>
        <c:grouping val="clustered"/>
        <c:varyColors val="0"/>
        <c:ser>
          <c:idx val="2"/>
          <c:order val="2"/>
          <c:tx>
            <c:v>AxisX</c:v>
          </c:tx>
          <c:spPr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40027"/>
                  </a:solidFill>
                </a14:hiddenFill>
              </a:ex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numLit>
              <c:formatCode>General</c:formatCode>
              <c:ptCount val="10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</c:numLit>
          </c:cat>
          <c:val>
            <c:numLit>
              <c:formatCode>General</c:formatCode>
              <c:ptCount val="10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2-9D27-4C5A-B950-72231051C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8618608"/>
        <c:axId val="898627792"/>
      </c:barChart>
      <c:catAx>
        <c:axId val="627780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da-DK">
                    <a:solidFill>
                      <a:schemeClr val="tx2"/>
                    </a:solidFill>
                  </a:rPr>
                  <a:t>Decil for nettoformue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2"/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da-DK"/>
            </a:p>
          </c:txPr>
        </c:title>
        <c:numFmt formatCode="#" sourceLinked="0"/>
        <c:majorTickMark val="none"/>
        <c:minorTickMark val="none"/>
        <c:tickLblPos val="none"/>
        <c:spPr>
          <a:noFill/>
          <a:ln w="12700" cap="flat" cmpd="sng" algn="ctr">
            <a:solidFill>
              <a:srgbClr val="2A547E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627788464"/>
        <c:crossesAt val="0"/>
        <c:auto val="1"/>
        <c:lblAlgn val="ctr"/>
        <c:lblOffset val="100"/>
        <c:noMultiLvlLbl val="0"/>
      </c:catAx>
      <c:valAx>
        <c:axId val="627788464"/>
        <c:scaling>
          <c:orientation val="minMax"/>
          <c:max val="0.2"/>
          <c:min val="-0.30000000000000004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noFill/>
          <a:ln w="12700">
            <a:solidFill>
              <a:srgbClr val="2A547E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627780920"/>
        <c:crosses val="autoZero"/>
        <c:crossBetween val="between"/>
        <c:majorUnit val="0.1"/>
      </c:valAx>
      <c:valAx>
        <c:axId val="898627792"/>
        <c:scaling>
          <c:orientation val="minMax"/>
          <c:max val="0.2"/>
          <c:min val="-0.30000000000000004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noFill/>
          <a:ln w="12700" cmpd="sng">
            <a:solidFill>
              <a:srgbClr val="2A547E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898618608"/>
        <c:crosses val="max"/>
        <c:crossBetween val="between"/>
        <c:majorUnit val="0.1"/>
      </c:valAx>
      <c:catAx>
        <c:axId val="89861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2A547E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898627792"/>
        <c:crossesAt val="-0.30000000000000004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  <a:latin typeface="Arial" panose="020B0604020202020204" pitchFamily="34" charset="0"/>
        </a:defRPr>
      </a:pPr>
      <a:endParaRPr lang="da-DK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009725200738116E-2"/>
          <c:y val="0.11819138507710476"/>
          <c:w val="0.8899805495985238"/>
          <c:h val="0.47602101513262313"/>
        </c:manualLayout>
      </c:layout>
      <c:lineChart>
        <c:grouping val="standard"/>
        <c:varyColors val="0"/>
        <c:ser>
          <c:idx val="0"/>
          <c:order val="0"/>
          <c:tx>
            <c:strRef>
              <c:f>Boligydelse!$B$13</c:f>
              <c:strCache>
                <c:ptCount val="1"/>
                <c:pt idx="0">
                  <c:v>2.000</c:v>
                </c:pt>
              </c:strCache>
            </c:strRef>
          </c:tx>
          <c:spPr>
            <a:ln w="22225" cap="rnd">
              <a:solidFill>
                <a:srgbClr val="FA5500"/>
              </a:solidFill>
              <a:round/>
            </a:ln>
          </c:spPr>
          <c:marker>
            <c:symbol val="none"/>
          </c:marker>
          <c:cat>
            <c:numRef>
              <c:f>Boligydelse!$A$14:$A$564</c:f>
              <c:numCache>
                <c:formatCode>General</c:formatCode>
                <c:ptCount val="5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</c:numCache>
            </c:numRef>
          </c:cat>
          <c:val>
            <c:numRef>
              <c:f>Boligydelse!$B$14:$B$564</c:f>
              <c:numCache>
                <c:formatCode>#,##0</c:formatCode>
                <c:ptCount val="551"/>
                <c:pt idx="0">
                  <c:v>491.66666666666669</c:v>
                </c:pt>
                <c:pt idx="1">
                  <c:v>491.66666666666669</c:v>
                </c:pt>
                <c:pt idx="2">
                  <c:v>491.66666666666669</c:v>
                </c:pt>
                <c:pt idx="3">
                  <c:v>491.66666666666669</c:v>
                </c:pt>
                <c:pt idx="4">
                  <c:v>491.66666666666669</c:v>
                </c:pt>
                <c:pt idx="5">
                  <c:v>491.66666666666669</c:v>
                </c:pt>
                <c:pt idx="6">
                  <c:v>491.66666666666669</c:v>
                </c:pt>
                <c:pt idx="7">
                  <c:v>491.66666666666669</c:v>
                </c:pt>
                <c:pt idx="8">
                  <c:v>491.66666666666669</c:v>
                </c:pt>
                <c:pt idx="9">
                  <c:v>491.66666666666669</c:v>
                </c:pt>
                <c:pt idx="10">
                  <c:v>491.66666666666669</c:v>
                </c:pt>
                <c:pt idx="11">
                  <c:v>491.66666666666669</c:v>
                </c:pt>
                <c:pt idx="12">
                  <c:v>491.66666666666669</c:v>
                </c:pt>
                <c:pt idx="13">
                  <c:v>491.66666666666669</c:v>
                </c:pt>
                <c:pt idx="14">
                  <c:v>491.66666666666669</c:v>
                </c:pt>
                <c:pt idx="15">
                  <c:v>491.66666666666669</c:v>
                </c:pt>
                <c:pt idx="16">
                  <c:v>491.66666666666669</c:v>
                </c:pt>
                <c:pt idx="17">
                  <c:v>491.66666666666669</c:v>
                </c:pt>
                <c:pt idx="18">
                  <c:v>491.66666666666669</c:v>
                </c:pt>
                <c:pt idx="19">
                  <c:v>491.66666666666669</c:v>
                </c:pt>
                <c:pt idx="20">
                  <c:v>491.66666666666669</c:v>
                </c:pt>
                <c:pt idx="21">
                  <c:v>491.66666666666669</c:v>
                </c:pt>
                <c:pt idx="22">
                  <c:v>491.66666666666669</c:v>
                </c:pt>
                <c:pt idx="23">
                  <c:v>491.66666666666669</c:v>
                </c:pt>
                <c:pt idx="24">
                  <c:v>491.66666666666669</c:v>
                </c:pt>
                <c:pt idx="25">
                  <c:v>491.66666666666669</c:v>
                </c:pt>
                <c:pt idx="26">
                  <c:v>491.66666666666669</c:v>
                </c:pt>
                <c:pt idx="27">
                  <c:v>491.66666666666669</c:v>
                </c:pt>
                <c:pt idx="28">
                  <c:v>491.66666666666669</c:v>
                </c:pt>
                <c:pt idx="29">
                  <c:v>491.66666666666669</c:v>
                </c:pt>
                <c:pt idx="30">
                  <c:v>491.66666666666669</c:v>
                </c:pt>
                <c:pt idx="31">
                  <c:v>491.66666666666669</c:v>
                </c:pt>
                <c:pt idx="32">
                  <c:v>491.66666666666669</c:v>
                </c:pt>
                <c:pt idx="33">
                  <c:v>491.66666666666669</c:v>
                </c:pt>
                <c:pt idx="34">
                  <c:v>491.66666666666669</c:v>
                </c:pt>
                <c:pt idx="35">
                  <c:v>491.66666666666669</c:v>
                </c:pt>
                <c:pt idx="36">
                  <c:v>491.66666666666669</c:v>
                </c:pt>
                <c:pt idx="37">
                  <c:v>491.66666666666669</c:v>
                </c:pt>
                <c:pt idx="38">
                  <c:v>491.66666666666669</c:v>
                </c:pt>
                <c:pt idx="39">
                  <c:v>491.66666666666669</c:v>
                </c:pt>
                <c:pt idx="40">
                  <c:v>491.66666666666669</c:v>
                </c:pt>
                <c:pt idx="41">
                  <c:v>491.66666666666669</c:v>
                </c:pt>
                <c:pt idx="42">
                  <c:v>491.66666666666669</c:v>
                </c:pt>
                <c:pt idx="43">
                  <c:v>491.66666666666669</c:v>
                </c:pt>
                <c:pt idx="44">
                  <c:v>491.66666666666669</c:v>
                </c:pt>
                <c:pt idx="45">
                  <c:v>491.66666666666669</c:v>
                </c:pt>
                <c:pt idx="46">
                  <c:v>491.66666666666669</c:v>
                </c:pt>
                <c:pt idx="47">
                  <c:v>491.66666666666669</c:v>
                </c:pt>
                <c:pt idx="48">
                  <c:v>491.66666666666669</c:v>
                </c:pt>
                <c:pt idx="49">
                  <c:v>491.66666666666669</c:v>
                </c:pt>
                <c:pt idx="50">
                  <c:v>491.66666666666669</c:v>
                </c:pt>
                <c:pt idx="51">
                  <c:v>491.66666666666669</c:v>
                </c:pt>
                <c:pt idx="52">
                  <c:v>491.66666666666669</c:v>
                </c:pt>
                <c:pt idx="53">
                  <c:v>491.66666666666669</c:v>
                </c:pt>
                <c:pt idx="54">
                  <c:v>491.66666666666669</c:v>
                </c:pt>
                <c:pt idx="55">
                  <c:v>491.66666666666669</c:v>
                </c:pt>
                <c:pt idx="56">
                  <c:v>491.66666666666669</c:v>
                </c:pt>
                <c:pt idx="57">
                  <c:v>491.66666666666669</c:v>
                </c:pt>
                <c:pt idx="58">
                  <c:v>491.66666666666669</c:v>
                </c:pt>
                <c:pt idx="59">
                  <c:v>491.66666666666669</c:v>
                </c:pt>
                <c:pt idx="60">
                  <c:v>491.66666666666669</c:v>
                </c:pt>
                <c:pt idx="61">
                  <c:v>491.66666666666669</c:v>
                </c:pt>
                <c:pt idx="62">
                  <c:v>491.66666666666669</c:v>
                </c:pt>
                <c:pt idx="63">
                  <c:v>491.66666666666669</c:v>
                </c:pt>
                <c:pt idx="64">
                  <c:v>491.66666666666669</c:v>
                </c:pt>
                <c:pt idx="65">
                  <c:v>491.66666666666669</c:v>
                </c:pt>
                <c:pt idx="66">
                  <c:v>491.66666666666669</c:v>
                </c:pt>
                <c:pt idx="67">
                  <c:v>491.66666666666669</c:v>
                </c:pt>
                <c:pt idx="68">
                  <c:v>491.66666666666669</c:v>
                </c:pt>
                <c:pt idx="69">
                  <c:v>491.66666666666669</c:v>
                </c:pt>
                <c:pt idx="70">
                  <c:v>491.66666666666669</c:v>
                </c:pt>
                <c:pt idx="71">
                  <c:v>491.66666666666669</c:v>
                </c:pt>
                <c:pt idx="72">
                  <c:v>491.66666666666669</c:v>
                </c:pt>
                <c:pt idx="73">
                  <c:v>491.66666666666669</c:v>
                </c:pt>
                <c:pt idx="74">
                  <c:v>491.66666666666669</c:v>
                </c:pt>
                <c:pt idx="75">
                  <c:v>491.66666666666669</c:v>
                </c:pt>
                <c:pt idx="76">
                  <c:v>491.66666666666669</c:v>
                </c:pt>
                <c:pt idx="77">
                  <c:v>491.66666666666669</c:v>
                </c:pt>
                <c:pt idx="78">
                  <c:v>491.66666666666669</c:v>
                </c:pt>
                <c:pt idx="79">
                  <c:v>491.66666666666669</c:v>
                </c:pt>
                <c:pt idx="80">
                  <c:v>491.66666666666669</c:v>
                </c:pt>
                <c:pt idx="81">
                  <c:v>491.66666666666669</c:v>
                </c:pt>
                <c:pt idx="82">
                  <c:v>491.66666666666669</c:v>
                </c:pt>
                <c:pt idx="83">
                  <c:v>491.66666666666669</c:v>
                </c:pt>
                <c:pt idx="84">
                  <c:v>491.66666666666669</c:v>
                </c:pt>
                <c:pt idx="85">
                  <c:v>491.66666666666669</c:v>
                </c:pt>
                <c:pt idx="86">
                  <c:v>491.66666666666669</c:v>
                </c:pt>
                <c:pt idx="87">
                  <c:v>491.66666666666669</c:v>
                </c:pt>
                <c:pt idx="88">
                  <c:v>491.66666666666669</c:v>
                </c:pt>
                <c:pt idx="89">
                  <c:v>491.66666666666669</c:v>
                </c:pt>
                <c:pt idx="90">
                  <c:v>491.66666666666669</c:v>
                </c:pt>
                <c:pt idx="91">
                  <c:v>491.66666666666669</c:v>
                </c:pt>
                <c:pt idx="92">
                  <c:v>491.66666666666669</c:v>
                </c:pt>
                <c:pt idx="93">
                  <c:v>491.66666666666669</c:v>
                </c:pt>
                <c:pt idx="94">
                  <c:v>491.66666666666669</c:v>
                </c:pt>
                <c:pt idx="95">
                  <c:v>491.66666666666669</c:v>
                </c:pt>
                <c:pt idx="96">
                  <c:v>491.66666666666669</c:v>
                </c:pt>
                <c:pt idx="97">
                  <c:v>491.66666666666669</c:v>
                </c:pt>
                <c:pt idx="98">
                  <c:v>491.66666666666669</c:v>
                </c:pt>
                <c:pt idx="99">
                  <c:v>491.66666666666669</c:v>
                </c:pt>
                <c:pt idx="100">
                  <c:v>491.66666666666669</c:v>
                </c:pt>
                <c:pt idx="101">
                  <c:v>491.66666666666669</c:v>
                </c:pt>
                <c:pt idx="102">
                  <c:v>491.66666666666669</c:v>
                </c:pt>
                <c:pt idx="103">
                  <c:v>491.66666666666669</c:v>
                </c:pt>
                <c:pt idx="104">
                  <c:v>491.66666666666669</c:v>
                </c:pt>
                <c:pt idx="105">
                  <c:v>491.66666666666669</c:v>
                </c:pt>
                <c:pt idx="106">
                  <c:v>491.66666666666669</c:v>
                </c:pt>
                <c:pt idx="107">
                  <c:v>491.66666666666669</c:v>
                </c:pt>
                <c:pt idx="108">
                  <c:v>491.66666666666669</c:v>
                </c:pt>
                <c:pt idx="109">
                  <c:v>491.66666666666669</c:v>
                </c:pt>
                <c:pt idx="110">
                  <c:v>491.66666666666669</c:v>
                </c:pt>
                <c:pt idx="111">
                  <c:v>491.66666666666669</c:v>
                </c:pt>
                <c:pt idx="112">
                  <c:v>491.66666666666669</c:v>
                </c:pt>
                <c:pt idx="113">
                  <c:v>491.66666666666669</c:v>
                </c:pt>
                <c:pt idx="114">
                  <c:v>491.66666666666669</c:v>
                </c:pt>
                <c:pt idx="115">
                  <c:v>491.66666666666669</c:v>
                </c:pt>
                <c:pt idx="116">
                  <c:v>491.66666666666669</c:v>
                </c:pt>
                <c:pt idx="117">
                  <c:v>491.66666666666669</c:v>
                </c:pt>
                <c:pt idx="118">
                  <c:v>491.66666666666669</c:v>
                </c:pt>
                <c:pt idx="119">
                  <c:v>491.66666666666669</c:v>
                </c:pt>
                <c:pt idx="120">
                  <c:v>491.66666666666669</c:v>
                </c:pt>
                <c:pt idx="121">
                  <c:v>491.66666666666669</c:v>
                </c:pt>
                <c:pt idx="122">
                  <c:v>491.66666666666669</c:v>
                </c:pt>
                <c:pt idx="123">
                  <c:v>491.66666666666669</c:v>
                </c:pt>
                <c:pt idx="124">
                  <c:v>491.66666666666669</c:v>
                </c:pt>
                <c:pt idx="125">
                  <c:v>491.66666666666669</c:v>
                </c:pt>
                <c:pt idx="126">
                  <c:v>491.66666666666669</c:v>
                </c:pt>
                <c:pt idx="127">
                  <c:v>491.66666666666669</c:v>
                </c:pt>
                <c:pt idx="128">
                  <c:v>491.66666666666669</c:v>
                </c:pt>
                <c:pt idx="129">
                  <c:v>491.66666666666669</c:v>
                </c:pt>
                <c:pt idx="130">
                  <c:v>491.66666666666669</c:v>
                </c:pt>
                <c:pt idx="131">
                  <c:v>491.66666666666669</c:v>
                </c:pt>
                <c:pt idx="132">
                  <c:v>491.66666666666669</c:v>
                </c:pt>
                <c:pt idx="133">
                  <c:v>491.66666666666669</c:v>
                </c:pt>
                <c:pt idx="134">
                  <c:v>491.66666666666669</c:v>
                </c:pt>
                <c:pt idx="135">
                  <c:v>491.66666666666669</c:v>
                </c:pt>
                <c:pt idx="136">
                  <c:v>491.66666666666669</c:v>
                </c:pt>
                <c:pt idx="137">
                  <c:v>491.66666666666669</c:v>
                </c:pt>
                <c:pt idx="138">
                  <c:v>491.66666666666669</c:v>
                </c:pt>
                <c:pt idx="139">
                  <c:v>491.66666666666669</c:v>
                </c:pt>
                <c:pt idx="140">
                  <c:v>491.66666666666669</c:v>
                </c:pt>
                <c:pt idx="141">
                  <c:v>491.66666666666669</c:v>
                </c:pt>
                <c:pt idx="142">
                  <c:v>491.66666666666669</c:v>
                </c:pt>
                <c:pt idx="143">
                  <c:v>491.66666666666669</c:v>
                </c:pt>
                <c:pt idx="144">
                  <c:v>491.66666666666669</c:v>
                </c:pt>
                <c:pt idx="145">
                  <c:v>491.66666666666669</c:v>
                </c:pt>
                <c:pt idx="146">
                  <c:v>491.66666666666669</c:v>
                </c:pt>
                <c:pt idx="147">
                  <c:v>491.66666666666669</c:v>
                </c:pt>
                <c:pt idx="148">
                  <c:v>491.66666666666669</c:v>
                </c:pt>
                <c:pt idx="149">
                  <c:v>491.66666666666669</c:v>
                </c:pt>
                <c:pt idx="150">
                  <c:v>491.66666666666669</c:v>
                </c:pt>
                <c:pt idx="151">
                  <c:v>491.66666666666669</c:v>
                </c:pt>
                <c:pt idx="152">
                  <c:v>491.66666666666669</c:v>
                </c:pt>
                <c:pt idx="153">
                  <c:v>491.66666666666669</c:v>
                </c:pt>
                <c:pt idx="154">
                  <c:v>491.66666666666669</c:v>
                </c:pt>
                <c:pt idx="155">
                  <c:v>491.66666666666669</c:v>
                </c:pt>
                <c:pt idx="156">
                  <c:v>491.66666666666669</c:v>
                </c:pt>
                <c:pt idx="157">
                  <c:v>491.66666666666669</c:v>
                </c:pt>
                <c:pt idx="158">
                  <c:v>491.66666666666669</c:v>
                </c:pt>
                <c:pt idx="159">
                  <c:v>491.66666666666669</c:v>
                </c:pt>
                <c:pt idx="160">
                  <c:v>491.66666666666669</c:v>
                </c:pt>
                <c:pt idx="161">
                  <c:v>491.66666666666669</c:v>
                </c:pt>
                <c:pt idx="162">
                  <c:v>491.66666666666669</c:v>
                </c:pt>
                <c:pt idx="163">
                  <c:v>491.66666666666669</c:v>
                </c:pt>
                <c:pt idx="164">
                  <c:v>491.66666666666669</c:v>
                </c:pt>
                <c:pt idx="165">
                  <c:v>487.5</c:v>
                </c:pt>
                <c:pt idx="166">
                  <c:v>478.33333333333331</c:v>
                </c:pt>
                <c:pt idx="167">
                  <c:v>469.16666666666669</c:v>
                </c:pt>
                <c:pt idx="168">
                  <c:v>460</c:v>
                </c:pt>
                <c:pt idx="169">
                  <c:v>450.83333333333331</c:v>
                </c:pt>
                <c:pt idx="170">
                  <c:v>441.66666666666669</c:v>
                </c:pt>
                <c:pt idx="171">
                  <c:v>432.5</c:v>
                </c:pt>
                <c:pt idx="172">
                  <c:v>423.33333333333331</c:v>
                </c:pt>
                <c:pt idx="173">
                  <c:v>414.16666666666669</c:v>
                </c:pt>
                <c:pt idx="174">
                  <c:v>405</c:v>
                </c:pt>
                <c:pt idx="175">
                  <c:v>395.83333333333331</c:v>
                </c:pt>
                <c:pt idx="176">
                  <c:v>386.66666666666669</c:v>
                </c:pt>
                <c:pt idx="177">
                  <c:v>377.5</c:v>
                </c:pt>
                <c:pt idx="178">
                  <c:v>368.33333333333331</c:v>
                </c:pt>
                <c:pt idx="179">
                  <c:v>359.16666666666669</c:v>
                </c:pt>
                <c:pt idx="180">
                  <c:v>350</c:v>
                </c:pt>
                <c:pt idx="181">
                  <c:v>340.83333333333331</c:v>
                </c:pt>
                <c:pt idx="182">
                  <c:v>331.66666666666669</c:v>
                </c:pt>
                <c:pt idx="183">
                  <c:v>322.5</c:v>
                </c:pt>
                <c:pt idx="184">
                  <c:v>313.33333333333331</c:v>
                </c:pt>
                <c:pt idx="185">
                  <c:v>304.16666666666669</c:v>
                </c:pt>
                <c:pt idx="186">
                  <c:v>295</c:v>
                </c:pt>
                <c:pt idx="187">
                  <c:v>285.83333333333331</c:v>
                </c:pt>
                <c:pt idx="188">
                  <c:v>276.66666666666669</c:v>
                </c:pt>
                <c:pt idx="189">
                  <c:v>267.5</c:v>
                </c:pt>
                <c:pt idx="190">
                  <c:v>258.33333333333331</c:v>
                </c:pt>
                <c:pt idx="191">
                  <c:v>249.16666666666666</c:v>
                </c:pt>
                <c:pt idx="192">
                  <c:v>240</c:v>
                </c:pt>
                <c:pt idx="193">
                  <c:v>230.83333333333334</c:v>
                </c:pt>
                <c:pt idx="194">
                  <c:v>221.66666666666666</c:v>
                </c:pt>
                <c:pt idx="195">
                  <c:v>212.5</c:v>
                </c:pt>
                <c:pt idx="196">
                  <c:v>203.33333333333334</c:v>
                </c:pt>
                <c:pt idx="197">
                  <c:v>194.16666666666666</c:v>
                </c:pt>
                <c:pt idx="198">
                  <c:v>185</c:v>
                </c:pt>
                <c:pt idx="199">
                  <c:v>175.83333333333334</c:v>
                </c:pt>
                <c:pt idx="200">
                  <c:v>166.66666666666666</c:v>
                </c:pt>
                <c:pt idx="201">
                  <c:v>157.5</c:v>
                </c:pt>
                <c:pt idx="202">
                  <c:v>148.33333333333334</c:v>
                </c:pt>
                <c:pt idx="203">
                  <c:v>139.16666666666666</c:v>
                </c:pt>
                <c:pt idx="204">
                  <c:v>130</c:v>
                </c:pt>
                <c:pt idx="205">
                  <c:v>120.83333333333333</c:v>
                </c:pt>
                <c:pt idx="206">
                  <c:v>111.66666666666667</c:v>
                </c:pt>
                <c:pt idx="207">
                  <c:v>102.5</c:v>
                </c:pt>
                <c:pt idx="208">
                  <c:v>93.333333333333329</c:v>
                </c:pt>
                <c:pt idx="209">
                  <c:v>84.166666666666671</c:v>
                </c:pt>
                <c:pt idx="210">
                  <c:v>75</c:v>
                </c:pt>
                <c:pt idx="211">
                  <c:v>65.833333333333329</c:v>
                </c:pt>
                <c:pt idx="212">
                  <c:v>56.666666666666664</c:v>
                </c:pt>
                <c:pt idx="213">
                  <c:v>47.5</c:v>
                </c:pt>
                <c:pt idx="214">
                  <c:v>38.333333333333336</c:v>
                </c:pt>
                <c:pt idx="215">
                  <c:v>29.166666666666668</c:v>
                </c:pt>
                <c:pt idx="216">
                  <c:v>20</c:v>
                </c:pt>
                <c:pt idx="217">
                  <c:v>10.833333333333334</c:v>
                </c:pt>
                <c:pt idx="218">
                  <c:v>1.6666666666666667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2E-41CA-AF37-19629A11D30B}"/>
            </c:ext>
          </c:extLst>
        </c:ser>
        <c:ser>
          <c:idx val="1"/>
          <c:order val="1"/>
          <c:tx>
            <c:strRef>
              <c:f>Boligydelse!$C$13</c:f>
              <c:strCache>
                <c:ptCount val="1"/>
                <c:pt idx="0">
                  <c:v>4.000</c:v>
                </c:pt>
              </c:strCache>
            </c:strRef>
          </c:tx>
          <c:spPr>
            <a:ln w="22225" cap="rnd">
              <a:solidFill>
                <a:srgbClr val="808080"/>
              </a:solidFill>
              <a:round/>
            </a:ln>
          </c:spPr>
          <c:marker>
            <c:symbol val="none"/>
          </c:marker>
          <c:cat>
            <c:numRef>
              <c:f>Boligydelse!$A$14:$A$564</c:f>
              <c:numCache>
                <c:formatCode>General</c:formatCode>
                <c:ptCount val="5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</c:numCache>
            </c:numRef>
          </c:cat>
          <c:val>
            <c:numRef>
              <c:f>Boligydelse!$C$14:$C$564</c:f>
              <c:numCache>
                <c:formatCode>#,##0</c:formatCode>
                <c:ptCount val="551"/>
                <c:pt idx="0">
                  <c:v>2491.6666666666665</c:v>
                </c:pt>
                <c:pt idx="1">
                  <c:v>2491.6666666666665</c:v>
                </c:pt>
                <c:pt idx="2">
                  <c:v>2491.6666666666665</c:v>
                </c:pt>
                <c:pt idx="3">
                  <c:v>2491.6666666666665</c:v>
                </c:pt>
                <c:pt idx="4">
                  <c:v>2491.6666666666665</c:v>
                </c:pt>
                <c:pt idx="5">
                  <c:v>2491.6666666666665</c:v>
                </c:pt>
                <c:pt idx="6">
                  <c:v>2491.6666666666665</c:v>
                </c:pt>
                <c:pt idx="7">
                  <c:v>2491.6666666666665</c:v>
                </c:pt>
                <c:pt idx="8">
                  <c:v>2491.6666666666665</c:v>
                </c:pt>
                <c:pt idx="9">
                  <c:v>2491.6666666666665</c:v>
                </c:pt>
                <c:pt idx="10">
                  <c:v>2491.6666666666665</c:v>
                </c:pt>
                <c:pt idx="11">
                  <c:v>2491.6666666666665</c:v>
                </c:pt>
                <c:pt idx="12">
                  <c:v>2491.6666666666665</c:v>
                </c:pt>
                <c:pt idx="13">
                  <c:v>2491.6666666666665</c:v>
                </c:pt>
                <c:pt idx="14">
                  <c:v>2491.6666666666665</c:v>
                </c:pt>
                <c:pt idx="15">
                  <c:v>2491.6666666666665</c:v>
                </c:pt>
                <c:pt idx="16">
                  <c:v>2491.6666666666665</c:v>
                </c:pt>
                <c:pt idx="17">
                  <c:v>2491.6666666666665</c:v>
                </c:pt>
                <c:pt idx="18">
                  <c:v>2491.6666666666665</c:v>
                </c:pt>
                <c:pt idx="19">
                  <c:v>2491.6666666666665</c:v>
                </c:pt>
                <c:pt idx="20">
                  <c:v>2491.6666666666665</c:v>
                </c:pt>
                <c:pt idx="21">
                  <c:v>2491.6666666666665</c:v>
                </c:pt>
                <c:pt idx="22">
                  <c:v>2491.6666666666665</c:v>
                </c:pt>
                <c:pt idx="23">
                  <c:v>2491.6666666666665</c:v>
                </c:pt>
                <c:pt idx="24">
                  <c:v>2491.6666666666665</c:v>
                </c:pt>
                <c:pt idx="25">
                  <c:v>2491.6666666666665</c:v>
                </c:pt>
                <c:pt idx="26">
                  <c:v>2491.6666666666665</c:v>
                </c:pt>
                <c:pt idx="27">
                  <c:v>2491.6666666666665</c:v>
                </c:pt>
                <c:pt idx="28">
                  <c:v>2491.6666666666665</c:v>
                </c:pt>
                <c:pt idx="29">
                  <c:v>2491.6666666666665</c:v>
                </c:pt>
                <c:pt idx="30">
                  <c:v>2491.6666666666665</c:v>
                </c:pt>
                <c:pt idx="31">
                  <c:v>2491.6666666666665</c:v>
                </c:pt>
                <c:pt idx="32">
                  <c:v>2491.6666666666665</c:v>
                </c:pt>
                <c:pt idx="33">
                  <c:v>2491.6666666666665</c:v>
                </c:pt>
                <c:pt idx="34">
                  <c:v>2491.6666666666665</c:v>
                </c:pt>
                <c:pt idx="35">
                  <c:v>2491.6666666666665</c:v>
                </c:pt>
                <c:pt idx="36">
                  <c:v>2491.6666666666665</c:v>
                </c:pt>
                <c:pt idx="37">
                  <c:v>2491.6666666666665</c:v>
                </c:pt>
                <c:pt idx="38">
                  <c:v>2491.6666666666665</c:v>
                </c:pt>
                <c:pt idx="39">
                  <c:v>2491.6666666666665</c:v>
                </c:pt>
                <c:pt idx="40">
                  <c:v>2491.6666666666665</c:v>
                </c:pt>
                <c:pt idx="41">
                  <c:v>2491.6666666666665</c:v>
                </c:pt>
                <c:pt idx="42">
                  <c:v>2491.6666666666665</c:v>
                </c:pt>
                <c:pt idx="43">
                  <c:v>2491.6666666666665</c:v>
                </c:pt>
                <c:pt idx="44">
                  <c:v>2491.6666666666665</c:v>
                </c:pt>
                <c:pt idx="45">
                  <c:v>2491.6666666666665</c:v>
                </c:pt>
                <c:pt idx="46">
                  <c:v>2491.6666666666665</c:v>
                </c:pt>
                <c:pt idx="47">
                  <c:v>2491.6666666666665</c:v>
                </c:pt>
                <c:pt idx="48">
                  <c:v>2491.6666666666665</c:v>
                </c:pt>
                <c:pt idx="49">
                  <c:v>2491.6666666666665</c:v>
                </c:pt>
                <c:pt idx="50">
                  <c:v>2491.6666666666665</c:v>
                </c:pt>
                <c:pt idx="51">
                  <c:v>2491.6666666666665</c:v>
                </c:pt>
                <c:pt idx="52">
                  <c:v>2491.6666666666665</c:v>
                </c:pt>
                <c:pt idx="53">
                  <c:v>2491.6666666666665</c:v>
                </c:pt>
                <c:pt idx="54">
                  <c:v>2491.6666666666665</c:v>
                </c:pt>
                <c:pt idx="55">
                  <c:v>2491.6666666666665</c:v>
                </c:pt>
                <c:pt idx="56">
                  <c:v>2491.6666666666665</c:v>
                </c:pt>
                <c:pt idx="57">
                  <c:v>2491.6666666666665</c:v>
                </c:pt>
                <c:pt idx="58">
                  <c:v>2491.6666666666665</c:v>
                </c:pt>
                <c:pt idx="59">
                  <c:v>2491.6666666666665</c:v>
                </c:pt>
                <c:pt idx="60">
                  <c:v>2491.6666666666665</c:v>
                </c:pt>
                <c:pt idx="61">
                  <c:v>2491.6666666666665</c:v>
                </c:pt>
                <c:pt idx="62">
                  <c:v>2491.6666666666665</c:v>
                </c:pt>
                <c:pt idx="63">
                  <c:v>2491.6666666666665</c:v>
                </c:pt>
                <c:pt idx="64">
                  <c:v>2491.6666666666665</c:v>
                </c:pt>
                <c:pt idx="65">
                  <c:v>2491.6666666666665</c:v>
                </c:pt>
                <c:pt idx="66">
                  <c:v>2491.6666666666665</c:v>
                </c:pt>
                <c:pt idx="67">
                  <c:v>2491.6666666666665</c:v>
                </c:pt>
                <c:pt idx="68">
                  <c:v>2491.6666666666665</c:v>
                </c:pt>
                <c:pt idx="69">
                  <c:v>2491.6666666666665</c:v>
                </c:pt>
                <c:pt idx="70">
                  <c:v>2491.6666666666665</c:v>
                </c:pt>
                <c:pt idx="71">
                  <c:v>2491.6666666666665</c:v>
                </c:pt>
                <c:pt idx="72">
                  <c:v>2491.6666666666665</c:v>
                </c:pt>
                <c:pt idx="73">
                  <c:v>2491.6666666666665</c:v>
                </c:pt>
                <c:pt idx="74">
                  <c:v>2491.6666666666665</c:v>
                </c:pt>
                <c:pt idx="75">
                  <c:v>2491.6666666666665</c:v>
                </c:pt>
                <c:pt idx="76">
                  <c:v>2491.6666666666665</c:v>
                </c:pt>
                <c:pt idx="77">
                  <c:v>2491.6666666666665</c:v>
                </c:pt>
                <c:pt idx="78">
                  <c:v>2491.6666666666665</c:v>
                </c:pt>
                <c:pt idx="79">
                  <c:v>2491.6666666666665</c:v>
                </c:pt>
                <c:pt idx="80">
                  <c:v>2491.6666666666665</c:v>
                </c:pt>
                <c:pt idx="81">
                  <c:v>2491.6666666666665</c:v>
                </c:pt>
                <c:pt idx="82">
                  <c:v>2491.6666666666665</c:v>
                </c:pt>
                <c:pt idx="83">
                  <c:v>2491.6666666666665</c:v>
                </c:pt>
                <c:pt idx="84">
                  <c:v>2491.6666666666665</c:v>
                </c:pt>
                <c:pt idx="85">
                  <c:v>2491.6666666666665</c:v>
                </c:pt>
                <c:pt idx="86">
                  <c:v>2491.6666666666665</c:v>
                </c:pt>
                <c:pt idx="87">
                  <c:v>2491.6666666666665</c:v>
                </c:pt>
                <c:pt idx="88">
                  <c:v>2491.6666666666665</c:v>
                </c:pt>
                <c:pt idx="89">
                  <c:v>2491.6666666666665</c:v>
                </c:pt>
                <c:pt idx="90">
                  <c:v>2491.6666666666665</c:v>
                </c:pt>
                <c:pt idx="91">
                  <c:v>2491.6666666666665</c:v>
                </c:pt>
                <c:pt idx="92">
                  <c:v>2491.6666666666665</c:v>
                </c:pt>
                <c:pt idx="93">
                  <c:v>2491.6666666666665</c:v>
                </c:pt>
                <c:pt idx="94">
                  <c:v>2491.6666666666665</c:v>
                </c:pt>
                <c:pt idx="95">
                  <c:v>2491.6666666666665</c:v>
                </c:pt>
                <c:pt idx="96">
                  <c:v>2491.6666666666665</c:v>
                </c:pt>
                <c:pt idx="97">
                  <c:v>2491.6666666666665</c:v>
                </c:pt>
                <c:pt idx="98">
                  <c:v>2491.6666666666665</c:v>
                </c:pt>
                <c:pt idx="99">
                  <c:v>2491.6666666666665</c:v>
                </c:pt>
                <c:pt idx="100">
                  <c:v>2491.6666666666665</c:v>
                </c:pt>
                <c:pt idx="101">
                  <c:v>2491.6666666666665</c:v>
                </c:pt>
                <c:pt idx="102">
                  <c:v>2491.6666666666665</c:v>
                </c:pt>
                <c:pt idx="103">
                  <c:v>2491.6666666666665</c:v>
                </c:pt>
                <c:pt idx="104">
                  <c:v>2491.6666666666665</c:v>
                </c:pt>
                <c:pt idx="105">
                  <c:v>2491.6666666666665</c:v>
                </c:pt>
                <c:pt idx="106">
                  <c:v>2491.6666666666665</c:v>
                </c:pt>
                <c:pt idx="107">
                  <c:v>2491.6666666666665</c:v>
                </c:pt>
                <c:pt idx="108">
                  <c:v>2491.6666666666665</c:v>
                </c:pt>
                <c:pt idx="109">
                  <c:v>2491.6666666666665</c:v>
                </c:pt>
                <c:pt idx="110">
                  <c:v>2491.6666666666665</c:v>
                </c:pt>
                <c:pt idx="111">
                  <c:v>2491.6666666666665</c:v>
                </c:pt>
                <c:pt idx="112">
                  <c:v>2491.6666666666665</c:v>
                </c:pt>
                <c:pt idx="113">
                  <c:v>2491.6666666666665</c:v>
                </c:pt>
                <c:pt idx="114">
                  <c:v>2491.6666666666665</c:v>
                </c:pt>
                <c:pt idx="115">
                  <c:v>2491.6666666666665</c:v>
                </c:pt>
                <c:pt idx="116">
                  <c:v>2491.6666666666665</c:v>
                </c:pt>
                <c:pt idx="117">
                  <c:v>2491.6666666666665</c:v>
                </c:pt>
                <c:pt idx="118">
                  <c:v>2491.6666666666665</c:v>
                </c:pt>
                <c:pt idx="119">
                  <c:v>2491.6666666666665</c:v>
                </c:pt>
                <c:pt idx="120">
                  <c:v>2491.6666666666665</c:v>
                </c:pt>
                <c:pt idx="121">
                  <c:v>2491.6666666666665</c:v>
                </c:pt>
                <c:pt idx="122">
                  <c:v>2491.6666666666665</c:v>
                </c:pt>
                <c:pt idx="123">
                  <c:v>2491.6666666666665</c:v>
                </c:pt>
                <c:pt idx="124">
                  <c:v>2491.6666666666665</c:v>
                </c:pt>
                <c:pt idx="125">
                  <c:v>2491.6666666666665</c:v>
                </c:pt>
                <c:pt idx="126">
                  <c:v>2491.6666666666665</c:v>
                </c:pt>
                <c:pt idx="127">
                  <c:v>2491.6666666666665</c:v>
                </c:pt>
                <c:pt idx="128">
                  <c:v>2491.6666666666665</c:v>
                </c:pt>
                <c:pt idx="129">
                  <c:v>2491.6666666666665</c:v>
                </c:pt>
                <c:pt idx="130">
                  <c:v>2491.6666666666665</c:v>
                </c:pt>
                <c:pt idx="131">
                  <c:v>2491.6666666666665</c:v>
                </c:pt>
                <c:pt idx="132">
                  <c:v>2491.6666666666665</c:v>
                </c:pt>
                <c:pt idx="133">
                  <c:v>2491.6666666666665</c:v>
                </c:pt>
                <c:pt idx="134">
                  <c:v>2491.6666666666665</c:v>
                </c:pt>
                <c:pt idx="135">
                  <c:v>2491.6666666666665</c:v>
                </c:pt>
                <c:pt idx="136">
                  <c:v>2491.6666666666665</c:v>
                </c:pt>
                <c:pt idx="137">
                  <c:v>2491.6666666666665</c:v>
                </c:pt>
                <c:pt idx="138">
                  <c:v>2491.6666666666665</c:v>
                </c:pt>
                <c:pt idx="139">
                  <c:v>2491.6666666666665</c:v>
                </c:pt>
                <c:pt idx="140">
                  <c:v>2491.6666666666665</c:v>
                </c:pt>
                <c:pt idx="141">
                  <c:v>2491.6666666666665</c:v>
                </c:pt>
                <c:pt idx="142">
                  <c:v>2491.6666666666665</c:v>
                </c:pt>
                <c:pt idx="143">
                  <c:v>2491.6666666666665</c:v>
                </c:pt>
                <c:pt idx="144">
                  <c:v>2491.6666666666665</c:v>
                </c:pt>
                <c:pt idx="145">
                  <c:v>2491.6666666666665</c:v>
                </c:pt>
                <c:pt idx="146">
                  <c:v>2491.6666666666665</c:v>
                </c:pt>
                <c:pt idx="147">
                  <c:v>2491.6666666666665</c:v>
                </c:pt>
                <c:pt idx="148">
                  <c:v>2491.6666666666665</c:v>
                </c:pt>
                <c:pt idx="149">
                  <c:v>2491.6666666666665</c:v>
                </c:pt>
                <c:pt idx="150">
                  <c:v>2491.6666666666665</c:v>
                </c:pt>
                <c:pt idx="151">
                  <c:v>2491.6666666666665</c:v>
                </c:pt>
                <c:pt idx="152">
                  <c:v>2491.6666666666665</c:v>
                </c:pt>
                <c:pt idx="153">
                  <c:v>2491.6666666666665</c:v>
                </c:pt>
                <c:pt idx="154">
                  <c:v>2491.6666666666665</c:v>
                </c:pt>
                <c:pt idx="155">
                  <c:v>2491.6666666666665</c:v>
                </c:pt>
                <c:pt idx="156">
                  <c:v>2491.6666666666665</c:v>
                </c:pt>
                <c:pt idx="157">
                  <c:v>2491.6666666666665</c:v>
                </c:pt>
                <c:pt idx="158">
                  <c:v>2491.6666666666665</c:v>
                </c:pt>
                <c:pt idx="159">
                  <c:v>2491.6666666666665</c:v>
                </c:pt>
                <c:pt idx="160">
                  <c:v>2491.6666666666665</c:v>
                </c:pt>
                <c:pt idx="161">
                  <c:v>2491.6666666666665</c:v>
                </c:pt>
                <c:pt idx="162">
                  <c:v>2491.6666666666665</c:v>
                </c:pt>
                <c:pt idx="163">
                  <c:v>2491.6666666666665</c:v>
                </c:pt>
                <c:pt idx="164">
                  <c:v>2491.6666666666665</c:v>
                </c:pt>
                <c:pt idx="165">
                  <c:v>2487.5</c:v>
                </c:pt>
                <c:pt idx="166">
                  <c:v>2478.3333333333335</c:v>
                </c:pt>
                <c:pt idx="167">
                  <c:v>2469.1666666666665</c:v>
                </c:pt>
                <c:pt idx="168">
                  <c:v>2460</c:v>
                </c:pt>
                <c:pt idx="169">
                  <c:v>2450.8333333333335</c:v>
                </c:pt>
                <c:pt idx="170">
                  <c:v>2441.6666666666665</c:v>
                </c:pt>
                <c:pt idx="171">
                  <c:v>2432.5</c:v>
                </c:pt>
                <c:pt idx="172">
                  <c:v>2423.3333333333335</c:v>
                </c:pt>
                <c:pt idx="173">
                  <c:v>2414.1666666666665</c:v>
                </c:pt>
                <c:pt idx="174">
                  <c:v>2405</c:v>
                </c:pt>
                <c:pt idx="175">
                  <c:v>2395.8333333333335</c:v>
                </c:pt>
                <c:pt idx="176">
                  <c:v>2386.6666666666665</c:v>
                </c:pt>
                <c:pt idx="177">
                  <c:v>2377.5</c:v>
                </c:pt>
                <c:pt idx="178">
                  <c:v>2368.3333333333335</c:v>
                </c:pt>
                <c:pt idx="179">
                  <c:v>2359.1666666666665</c:v>
                </c:pt>
                <c:pt idx="180">
                  <c:v>2350</c:v>
                </c:pt>
                <c:pt idx="181">
                  <c:v>2340.8333333333335</c:v>
                </c:pt>
                <c:pt idx="182">
                  <c:v>2331.6666666666665</c:v>
                </c:pt>
                <c:pt idx="183">
                  <c:v>2322.5</c:v>
                </c:pt>
                <c:pt idx="184">
                  <c:v>2313.3333333333335</c:v>
                </c:pt>
                <c:pt idx="185">
                  <c:v>2304.1666666666665</c:v>
                </c:pt>
                <c:pt idx="186">
                  <c:v>2295</c:v>
                </c:pt>
                <c:pt idx="187">
                  <c:v>2285.8333333333335</c:v>
                </c:pt>
                <c:pt idx="188">
                  <c:v>2276.6666666666665</c:v>
                </c:pt>
                <c:pt idx="189">
                  <c:v>2267.5</c:v>
                </c:pt>
                <c:pt idx="190">
                  <c:v>2258.3333333333335</c:v>
                </c:pt>
                <c:pt idx="191">
                  <c:v>2249.1666666666665</c:v>
                </c:pt>
                <c:pt idx="192">
                  <c:v>2240</c:v>
                </c:pt>
                <c:pt idx="193">
                  <c:v>2230.8333333333335</c:v>
                </c:pt>
                <c:pt idx="194">
                  <c:v>2221.6666666666665</c:v>
                </c:pt>
                <c:pt idx="195">
                  <c:v>2212.5</c:v>
                </c:pt>
                <c:pt idx="196">
                  <c:v>2203.3333333333335</c:v>
                </c:pt>
                <c:pt idx="197">
                  <c:v>2194.1666666666665</c:v>
                </c:pt>
                <c:pt idx="198">
                  <c:v>2185</c:v>
                </c:pt>
                <c:pt idx="199">
                  <c:v>2175.8333333333335</c:v>
                </c:pt>
                <c:pt idx="200">
                  <c:v>2166.6666666666665</c:v>
                </c:pt>
                <c:pt idx="201">
                  <c:v>2157.5</c:v>
                </c:pt>
                <c:pt idx="202">
                  <c:v>2148.3333333333335</c:v>
                </c:pt>
                <c:pt idx="203">
                  <c:v>2139.1666666666665</c:v>
                </c:pt>
                <c:pt idx="204">
                  <c:v>2130</c:v>
                </c:pt>
                <c:pt idx="205">
                  <c:v>2120.8333333333335</c:v>
                </c:pt>
                <c:pt idx="206">
                  <c:v>2111.6666666666665</c:v>
                </c:pt>
                <c:pt idx="207">
                  <c:v>2102.5</c:v>
                </c:pt>
                <c:pt idx="208">
                  <c:v>2093.3333333333335</c:v>
                </c:pt>
                <c:pt idx="209">
                  <c:v>2084.1666666666665</c:v>
                </c:pt>
                <c:pt idx="210">
                  <c:v>2075</c:v>
                </c:pt>
                <c:pt idx="211">
                  <c:v>2065.8333333333335</c:v>
                </c:pt>
                <c:pt idx="212">
                  <c:v>2056.6666666666665</c:v>
                </c:pt>
                <c:pt idx="213">
                  <c:v>2047.5</c:v>
                </c:pt>
                <c:pt idx="214">
                  <c:v>2038.3333333333333</c:v>
                </c:pt>
                <c:pt idx="215">
                  <c:v>2029.1666666666667</c:v>
                </c:pt>
                <c:pt idx="216">
                  <c:v>2020</c:v>
                </c:pt>
                <c:pt idx="217">
                  <c:v>2010.8333333333333</c:v>
                </c:pt>
                <c:pt idx="218">
                  <c:v>2001.6666666666667</c:v>
                </c:pt>
                <c:pt idx="219">
                  <c:v>1992.5</c:v>
                </c:pt>
                <c:pt idx="220">
                  <c:v>1983.3333333333333</c:v>
                </c:pt>
                <c:pt idx="221">
                  <c:v>1974.1666666666667</c:v>
                </c:pt>
                <c:pt idx="222">
                  <c:v>1965</c:v>
                </c:pt>
                <c:pt idx="223">
                  <c:v>1955.8333333333333</c:v>
                </c:pt>
                <c:pt idx="224">
                  <c:v>1946.6666666666667</c:v>
                </c:pt>
                <c:pt idx="225">
                  <c:v>1937.5</c:v>
                </c:pt>
                <c:pt idx="226">
                  <c:v>1928.3333333333333</c:v>
                </c:pt>
                <c:pt idx="227">
                  <c:v>1919.1666666666667</c:v>
                </c:pt>
                <c:pt idx="228">
                  <c:v>1910</c:v>
                </c:pt>
                <c:pt idx="229">
                  <c:v>1900.8333333333333</c:v>
                </c:pt>
                <c:pt idx="230">
                  <c:v>1891.6666666666667</c:v>
                </c:pt>
                <c:pt idx="231">
                  <c:v>1882.5</c:v>
                </c:pt>
                <c:pt idx="232">
                  <c:v>1873.3333333333333</c:v>
                </c:pt>
                <c:pt idx="233">
                  <c:v>1864.1666666666667</c:v>
                </c:pt>
                <c:pt idx="234">
                  <c:v>1855</c:v>
                </c:pt>
                <c:pt idx="235">
                  <c:v>1845.8333333333333</c:v>
                </c:pt>
                <c:pt idx="236">
                  <c:v>1836.6666666666667</c:v>
                </c:pt>
                <c:pt idx="237">
                  <c:v>1827.5</c:v>
                </c:pt>
                <c:pt idx="238">
                  <c:v>1818.3333333333333</c:v>
                </c:pt>
                <c:pt idx="239">
                  <c:v>1809.1666666666667</c:v>
                </c:pt>
                <c:pt idx="240">
                  <c:v>1800</c:v>
                </c:pt>
                <c:pt idx="241">
                  <c:v>1790.8333333333333</c:v>
                </c:pt>
                <c:pt idx="242">
                  <c:v>1781.6666666666667</c:v>
                </c:pt>
                <c:pt idx="243">
                  <c:v>1772.5</c:v>
                </c:pt>
                <c:pt idx="244">
                  <c:v>1763.3333333333333</c:v>
                </c:pt>
                <c:pt idx="245">
                  <c:v>1754.1666666666667</c:v>
                </c:pt>
                <c:pt idx="246">
                  <c:v>1745</c:v>
                </c:pt>
                <c:pt idx="247">
                  <c:v>1735.8333333333333</c:v>
                </c:pt>
                <c:pt idx="248">
                  <c:v>1726.6666666666667</c:v>
                </c:pt>
                <c:pt idx="249">
                  <c:v>1717.5</c:v>
                </c:pt>
                <c:pt idx="250">
                  <c:v>1708.3333333333333</c:v>
                </c:pt>
                <c:pt idx="251">
                  <c:v>1699.1666666666667</c:v>
                </c:pt>
                <c:pt idx="252">
                  <c:v>1690</c:v>
                </c:pt>
                <c:pt idx="253">
                  <c:v>1680.8333333333333</c:v>
                </c:pt>
                <c:pt idx="254">
                  <c:v>1671.6666666666667</c:v>
                </c:pt>
                <c:pt idx="255">
                  <c:v>1662.5</c:v>
                </c:pt>
                <c:pt idx="256">
                  <c:v>1653.3333333333333</c:v>
                </c:pt>
                <c:pt idx="257">
                  <c:v>1644.1666666666667</c:v>
                </c:pt>
                <c:pt idx="258">
                  <c:v>1635</c:v>
                </c:pt>
                <c:pt idx="259">
                  <c:v>1625.8333333333333</c:v>
                </c:pt>
                <c:pt idx="260">
                  <c:v>1616.6666666666667</c:v>
                </c:pt>
                <c:pt idx="261">
                  <c:v>1607.5</c:v>
                </c:pt>
                <c:pt idx="262">
                  <c:v>1598.3333333333333</c:v>
                </c:pt>
                <c:pt idx="263">
                  <c:v>1589.1666666666667</c:v>
                </c:pt>
                <c:pt idx="264">
                  <c:v>1580</c:v>
                </c:pt>
                <c:pt idx="265">
                  <c:v>1570.8333333333333</c:v>
                </c:pt>
                <c:pt idx="266">
                  <c:v>1561.6666666666667</c:v>
                </c:pt>
                <c:pt idx="267">
                  <c:v>1552.5</c:v>
                </c:pt>
                <c:pt idx="268">
                  <c:v>1543.3333333333333</c:v>
                </c:pt>
                <c:pt idx="269">
                  <c:v>1534.1666666666667</c:v>
                </c:pt>
                <c:pt idx="270">
                  <c:v>1525</c:v>
                </c:pt>
                <c:pt idx="271">
                  <c:v>1515.8333333333333</c:v>
                </c:pt>
                <c:pt idx="272">
                  <c:v>1506.6666666666667</c:v>
                </c:pt>
                <c:pt idx="273">
                  <c:v>1497.5</c:v>
                </c:pt>
                <c:pt idx="274">
                  <c:v>1488.3333333333333</c:v>
                </c:pt>
                <c:pt idx="275">
                  <c:v>1479.1666666666667</c:v>
                </c:pt>
                <c:pt idx="276">
                  <c:v>1470</c:v>
                </c:pt>
                <c:pt idx="277">
                  <c:v>1460.8333333333333</c:v>
                </c:pt>
                <c:pt idx="278">
                  <c:v>1451.6666666666667</c:v>
                </c:pt>
                <c:pt idx="279">
                  <c:v>1434.375</c:v>
                </c:pt>
                <c:pt idx="280">
                  <c:v>1415.625</c:v>
                </c:pt>
                <c:pt idx="281">
                  <c:v>1396.875</c:v>
                </c:pt>
                <c:pt idx="282">
                  <c:v>1378.125</c:v>
                </c:pt>
                <c:pt idx="283">
                  <c:v>1359.375</c:v>
                </c:pt>
                <c:pt idx="284">
                  <c:v>1340.625</c:v>
                </c:pt>
                <c:pt idx="285">
                  <c:v>1321.875</c:v>
                </c:pt>
                <c:pt idx="286">
                  <c:v>1303.125</c:v>
                </c:pt>
                <c:pt idx="287">
                  <c:v>1284.375</c:v>
                </c:pt>
                <c:pt idx="288">
                  <c:v>1265.625</c:v>
                </c:pt>
                <c:pt idx="289">
                  <c:v>1246.875</c:v>
                </c:pt>
                <c:pt idx="290">
                  <c:v>1228.125</c:v>
                </c:pt>
                <c:pt idx="291">
                  <c:v>1209.375</c:v>
                </c:pt>
                <c:pt idx="292">
                  <c:v>1190.625</c:v>
                </c:pt>
                <c:pt idx="293">
                  <c:v>1171.875</c:v>
                </c:pt>
                <c:pt idx="294">
                  <c:v>1153.125</c:v>
                </c:pt>
                <c:pt idx="295">
                  <c:v>1134.375</c:v>
                </c:pt>
                <c:pt idx="296">
                  <c:v>1115.625</c:v>
                </c:pt>
                <c:pt idx="297">
                  <c:v>1096.875</c:v>
                </c:pt>
                <c:pt idx="298">
                  <c:v>1078.125</c:v>
                </c:pt>
                <c:pt idx="299">
                  <c:v>1059.375</c:v>
                </c:pt>
                <c:pt idx="300">
                  <c:v>1040.625</c:v>
                </c:pt>
                <c:pt idx="301">
                  <c:v>1021.875</c:v>
                </c:pt>
                <c:pt idx="302">
                  <c:v>1003.125</c:v>
                </c:pt>
                <c:pt idx="303">
                  <c:v>984.375</c:v>
                </c:pt>
                <c:pt idx="304">
                  <c:v>965.625</c:v>
                </c:pt>
                <c:pt idx="305">
                  <c:v>946.875</c:v>
                </c:pt>
                <c:pt idx="306">
                  <c:v>928.125</c:v>
                </c:pt>
                <c:pt idx="307">
                  <c:v>909.375</c:v>
                </c:pt>
                <c:pt idx="308">
                  <c:v>890.625</c:v>
                </c:pt>
                <c:pt idx="309">
                  <c:v>871.875</c:v>
                </c:pt>
                <c:pt idx="310">
                  <c:v>853.125</c:v>
                </c:pt>
                <c:pt idx="311">
                  <c:v>834.375</c:v>
                </c:pt>
                <c:pt idx="312">
                  <c:v>815.625</c:v>
                </c:pt>
                <c:pt idx="313">
                  <c:v>796.875</c:v>
                </c:pt>
                <c:pt idx="314">
                  <c:v>778.125</c:v>
                </c:pt>
                <c:pt idx="315">
                  <c:v>759.375</c:v>
                </c:pt>
                <c:pt idx="316">
                  <c:v>740.625</c:v>
                </c:pt>
                <c:pt idx="317">
                  <c:v>721.875</c:v>
                </c:pt>
                <c:pt idx="318">
                  <c:v>703.125</c:v>
                </c:pt>
                <c:pt idx="319">
                  <c:v>684.375</c:v>
                </c:pt>
                <c:pt idx="320">
                  <c:v>665.625</c:v>
                </c:pt>
                <c:pt idx="321">
                  <c:v>646.875</c:v>
                </c:pt>
                <c:pt idx="322">
                  <c:v>628.125</c:v>
                </c:pt>
                <c:pt idx="323">
                  <c:v>609.375</c:v>
                </c:pt>
                <c:pt idx="324">
                  <c:v>590.625</c:v>
                </c:pt>
                <c:pt idx="325">
                  <c:v>571.875</c:v>
                </c:pt>
                <c:pt idx="326">
                  <c:v>553.125</c:v>
                </c:pt>
                <c:pt idx="327">
                  <c:v>534.375</c:v>
                </c:pt>
                <c:pt idx="328">
                  <c:v>515.625</c:v>
                </c:pt>
                <c:pt idx="329">
                  <c:v>496.875</c:v>
                </c:pt>
                <c:pt idx="330">
                  <c:v>478.125</c:v>
                </c:pt>
                <c:pt idx="331">
                  <c:v>459.375</c:v>
                </c:pt>
                <c:pt idx="332">
                  <c:v>440.625</c:v>
                </c:pt>
                <c:pt idx="333">
                  <c:v>421.875</c:v>
                </c:pt>
                <c:pt idx="334">
                  <c:v>403.125</c:v>
                </c:pt>
                <c:pt idx="335">
                  <c:v>384.375</c:v>
                </c:pt>
                <c:pt idx="336">
                  <c:v>365.625</c:v>
                </c:pt>
                <c:pt idx="337">
                  <c:v>346.875</c:v>
                </c:pt>
                <c:pt idx="338">
                  <c:v>328.125</c:v>
                </c:pt>
                <c:pt idx="339">
                  <c:v>309.375</c:v>
                </c:pt>
                <c:pt idx="340">
                  <c:v>290.625</c:v>
                </c:pt>
                <c:pt idx="341">
                  <c:v>271.875</c:v>
                </c:pt>
                <c:pt idx="342">
                  <c:v>253.125</c:v>
                </c:pt>
                <c:pt idx="343">
                  <c:v>234.375</c:v>
                </c:pt>
                <c:pt idx="344">
                  <c:v>215.625</c:v>
                </c:pt>
                <c:pt idx="345">
                  <c:v>196.875</c:v>
                </c:pt>
                <c:pt idx="346">
                  <c:v>178.125</c:v>
                </c:pt>
                <c:pt idx="347">
                  <c:v>159.375</c:v>
                </c:pt>
                <c:pt idx="348">
                  <c:v>140.625</c:v>
                </c:pt>
                <c:pt idx="349">
                  <c:v>121.875</c:v>
                </c:pt>
                <c:pt idx="350">
                  <c:v>103.125</c:v>
                </c:pt>
                <c:pt idx="351">
                  <c:v>84.375</c:v>
                </c:pt>
                <c:pt idx="352">
                  <c:v>65.625</c:v>
                </c:pt>
                <c:pt idx="353">
                  <c:v>46.875</c:v>
                </c:pt>
                <c:pt idx="354">
                  <c:v>28.125</c:v>
                </c:pt>
                <c:pt idx="355">
                  <c:v>9.375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2E-41CA-AF37-19629A11D30B}"/>
            </c:ext>
          </c:extLst>
        </c:ser>
        <c:ser>
          <c:idx val="2"/>
          <c:order val="2"/>
          <c:tx>
            <c:strRef>
              <c:f>Boligydelse!$D$13</c:f>
              <c:strCache>
                <c:ptCount val="1"/>
                <c:pt idx="0">
                  <c:v>6.000</c:v>
                </c:pt>
              </c:strCache>
            </c:strRef>
          </c:tx>
          <c:spPr>
            <a:ln w="22225" cap="rnd">
              <a:solidFill>
                <a:srgbClr val="2A547E"/>
              </a:solidFill>
              <a:round/>
            </a:ln>
          </c:spPr>
          <c:marker>
            <c:symbol val="none"/>
          </c:marker>
          <c:cat>
            <c:numRef>
              <c:f>Boligydelse!$A$14:$A$564</c:f>
              <c:numCache>
                <c:formatCode>General</c:formatCode>
                <c:ptCount val="5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</c:numCache>
            </c:numRef>
          </c:cat>
          <c:val>
            <c:numRef>
              <c:f>Boligydelse!$D$14:$D$564</c:f>
              <c:numCache>
                <c:formatCode>#,##0</c:formatCode>
                <c:ptCount val="551"/>
                <c:pt idx="0">
                  <c:v>4230</c:v>
                </c:pt>
                <c:pt idx="1">
                  <c:v>4230</c:v>
                </c:pt>
                <c:pt idx="2">
                  <c:v>4230</c:v>
                </c:pt>
                <c:pt idx="3">
                  <c:v>4230</c:v>
                </c:pt>
                <c:pt idx="4">
                  <c:v>4230</c:v>
                </c:pt>
                <c:pt idx="5">
                  <c:v>4230</c:v>
                </c:pt>
                <c:pt idx="6">
                  <c:v>4230</c:v>
                </c:pt>
                <c:pt idx="7">
                  <c:v>4230</c:v>
                </c:pt>
                <c:pt idx="8">
                  <c:v>4230</c:v>
                </c:pt>
                <c:pt idx="9">
                  <c:v>4230</c:v>
                </c:pt>
                <c:pt idx="10">
                  <c:v>4230</c:v>
                </c:pt>
                <c:pt idx="11">
                  <c:v>4230</c:v>
                </c:pt>
                <c:pt idx="12">
                  <c:v>4230</c:v>
                </c:pt>
                <c:pt idx="13">
                  <c:v>4230</c:v>
                </c:pt>
                <c:pt idx="14">
                  <c:v>4230</c:v>
                </c:pt>
                <c:pt idx="15">
                  <c:v>4230</c:v>
                </c:pt>
                <c:pt idx="16">
                  <c:v>4230</c:v>
                </c:pt>
                <c:pt idx="17">
                  <c:v>4230</c:v>
                </c:pt>
                <c:pt idx="18">
                  <c:v>4230</c:v>
                </c:pt>
                <c:pt idx="19">
                  <c:v>4230</c:v>
                </c:pt>
                <c:pt idx="20">
                  <c:v>4230</c:v>
                </c:pt>
                <c:pt idx="21">
                  <c:v>4230</c:v>
                </c:pt>
                <c:pt idx="22">
                  <c:v>4230</c:v>
                </c:pt>
                <c:pt idx="23">
                  <c:v>4230</c:v>
                </c:pt>
                <c:pt idx="24">
                  <c:v>4230</c:v>
                </c:pt>
                <c:pt idx="25">
                  <c:v>4230</c:v>
                </c:pt>
                <c:pt idx="26">
                  <c:v>4230</c:v>
                </c:pt>
                <c:pt idx="27">
                  <c:v>4230</c:v>
                </c:pt>
                <c:pt idx="28">
                  <c:v>4230</c:v>
                </c:pt>
                <c:pt idx="29">
                  <c:v>4230</c:v>
                </c:pt>
                <c:pt idx="30">
                  <c:v>4230</c:v>
                </c:pt>
                <c:pt idx="31">
                  <c:v>4230</c:v>
                </c:pt>
                <c:pt idx="32">
                  <c:v>4230</c:v>
                </c:pt>
                <c:pt idx="33">
                  <c:v>4230</c:v>
                </c:pt>
                <c:pt idx="34">
                  <c:v>4230</c:v>
                </c:pt>
                <c:pt idx="35">
                  <c:v>4230</c:v>
                </c:pt>
                <c:pt idx="36">
                  <c:v>4230</c:v>
                </c:pt>
                <c:pt idx="37">
                  <c:v>4230</c:v>
                </c:pt>
                <c:pt idx="38">
                  <c:v>4230</c:v>
                </c:pt>
                <c:pt idx="39">
                  <c:v>4230</c:v>
                </c:pt>
                <c:pt idx="40">
                  <c:v>4230</c:v>
                </c:pt>
                <c:pt idx="41">
                  <c:v>4230</c:v>
                </c:pt>
                <c:pt idx="42">
                  <c:v>4230</c:v>
                </c:pt>
                <c:pt idx="43">
                  <c:v>4230</c:v>
                </c:pt>
                <c:pt idx="44">
                  <c:v>4230</c:v>
                </c:pt>
                <c:pt idx="45">
                  <c:v>4230</c:v>
                </c:pt>
                <c:pt idx="46">
                  <c:v>4230</c:v>
                </c:pt>
                <c:pt idx="47">
                  <c:v>4230</c:v>
                </c:pt>
                <c:pt idx="48">
                  <c:v>4230</c:v>
                </c:pt>
                <c:pt idx="49">
                  <c:v>4230</c:v>
                </c:pt>
                <c:pt idx="50">
                  <c:v>4230</c:v>
                </c:pt>
                <c:pt idx="51">
                  <c:v>4230</c:v>
                </c:pt>
                <c:pt idx="52">
                  <c:v>4230</c:v>
                </c:pt>
                <c:pt idx="53">
                  <c:v>4230</c:v>
                </c:pt>
                <c:pt idx="54">
                  <c:v>4230</c:v>
                </c:pt>
                <c:pt idx="55">
                  <c:v>4230</c:v>
                </c:pt>
                <c:pt idx="56">
                  <c:v>4230</c:v>
                </c:pt>
                <c:pt idx="57">
                  <c:v>4230</c:v>
                </c:pt>
                <c:pt idx="58">
                  <c:v>4230</c:v>
                </c:pt>
                <c:pt idx="59">
                  <c:v>4230</c:v>
                </c:pt>
                <c:pt idx="60">
                  <c:v>4230</c:v>
                </c:pt>
                <c:pt idx="61">
                  <c:v>4230</c:v>
                </c:pt>
                <c:pt idx="62">
                  <c:v>4230</c:v>
                </c:pt>
                <c:pt idx="63">
                  <c:v>4230</c:v>
                </c:pt>
                <c:pt idx="64">
                  <c:v>4230</c:v>
                </c:pt>
                <c:pt idx="65">
                  <c:v>4230</c:v>
                </c:pt>
                <c:pt idx="66">
                  <c:v>4230</c:v>
                </c:pt>
                <c:pt idx="67">
                  <c:v>4230</c:v>
                </c:pt>
                <c:pt idx="68">
                  <c:v>4230</c:v>
                </c:pt>
                <c:pt idx="69">
                  <c:v>4230</c:v>
                </c:pt>
                <c:pt idx="70">
                  <c:v>4230</c:v>
                </c:pt>
                <c:pt idx="71">
                  <c:v>4230</c:v>
                </c:pt>
                <c:pt idx="72">
                  <c:v>4230</c:v>
                </c:pt>
                <c:pt idx="73">
                  <c:v>4230</c:v>
                </c:pt>
                <c:pt idx="74">
                  <c:v>4230</c:v>
                </c:pt>
                <c:pt idx="75">
                  <c:v>4230</c:v>
                </c:pt>
                <c:pt idx="76">
                  <c:v>4230</c:v>
                </c:pt>
                <c:pt idx="77">
                  <c:v>4230</c:v>
                </c:pt>
                <c:pt idx="78">
                  <c:v>4230</c:v>
                </c:pt>
                <c:pt idx="79">
                  <c:v>4230</c:v>
                </c:pt>
                <c:pt idx="80">
                  <c:v>4230</c:v>
                </c:pt>
                <c:pt idx="81">
                  <c:v>4230</c:v>
                </c:pt>
                <c:pt idx="82">
                  <c:v>4230</c:v>
                </c:pt>
                <c:pt idx="83">
                  <c:v>4230</c:v>
                </c:pt>
                <c:pt idx="84">
                  <c:v>4230</c:v>
                </c:pt>
                <c:pt idx="85">
                  <c:v>4230</c:v>
                </c:pt>
                <c:pt idx="86">
                  <c:v>4230</c:v>
                </c:pt>
                <c:pt idx="87">
                  <c:v>4230</c:v>
                </c:pt>
                <c:pt idx="88">
                  <c:v>4230</c:v>
                </c:pt>
                <c:pt idx="89">
                  <c:v>4230</c:v>
                </c:pt>
                <c:pt idx="90">
                  <c:v>4230</c:v>
                </c:pt>
                <c:pt idx="91">
                  <c:v>4230</c:v>
                </c:pt>
                <c:pt idx="92">
                  <c:v>4230</c:v>
                </c:pt>
                <c:pt idx="93">
                  <c:v>4230</c:v>
                </c:pt>
                <c:pt idx="94">
                  <c:v>4230</c:v>
                </c:pt>
                <c:pt idx="95">
                  <c:v>4230</c:v>
                </c:pt>
                <c:pt idx="96">
                  <c:v>4230</c:v>
                </c:pt>
                <c:pt idx="97">
                  <c:v>4230</c:v>
                </c:pt>
                <c:pt idx="98">
                  <c:v>4230</c:v>
                </c:pt>
                <c:pt idx="99">
                  <c:v>4230</c:v>
                </c:pt>
                <c:pt idx="100">
                  <c:v>4230</c:v>
                </c:pt>
                <c:pt idx="101">
                  <c:v>4230</c:v>
                </c:pt>
                <c:pt idx="102">
                  <c:v>4230</c:v>
                </c:pt>
                <c:pt idx="103">
                  <c:v>4230</c:v>
                </c:pt>
                <c:pt idx="104">
                  <c:v>4230</c:v>
                </c:pt>
                <c:pt idx="105">
                  <c:v>4230</c:v>
                </c:pt>
                <c:pt idx="106">
                  <c:v>4230</c:v>
                </c:pt>
                <c:pt idx="107">
                  <c:v>4230</c:v>
                </c:pt>
                <c:pt idx="108">
                  <c:v>4230</c:v>
                </c:pt>
                <c:pt idx="109">
                  <c:v>4230</c:v>
                </c:pt>
                <c:pt idx="110">
                  <c:v>4230</c:v>
                </c:pt>
                <c:pt idx="111">
                  <c:v>4230</c:v>
                </c:pt>
                <c:pt idx="112">
                  <c:v>4230</c:v>
                </c:pt>
                <c:pt idx="113">
                  <c:v>4230</c:v>
                </c:pt>
                <c:pt idx="114">
                  <c:v>4230</c:v>
                </c:pt>
                <c:pt idx="115">
                  <c:v>4230</c:v>
                </c:pt>
                <c:pt idx="116">
                  <c:v>4230</c:v>
                </c:pt>
                <c:pt idx="117">
                  <c:v>4230</c:v>
                </c:pt>
                <c:pt idx="118">
                  <c:v>4230</c:v>
                </c:pt>
                <c:pt idx="119">
                  <c:v>4230</c:v>
                </c:pt>
                <c:pt idx="120">
                  <c:v>4230</c:v>
                </c:pt>
                <c:pt idx="121">
                  <c:v>4230</c:v>
                </c:pt>
                <c:pt idx="122">
                  <c:v>4230</c:v>
                </c:pt>
                <c:pt idx="123">
                  <c:v>4230</c:v>
                </c:pt>
                <c:pt idx="124">
                  <c:v>4230</c:v>
                </c:pt>
                <c:pt idx="125">
                  <c:v>4230</c:v>
                </c:pt>
                <c:pt idx="126">
                  <c:v>4230</c:v>
                </c:pt>
                <c:pt idx="127">
                  <c:v>4230</c:v>
                </c:pt>
                <c:pt idx="128">
                  <c:v>4230</c:v>
                </c:pt>
                <c:pt idx="129">
                  <c:v>4230</c:v>
                </c:pt>
                <c:pt idx="130">
                  <c:v>4230</c:v>
                </c:pt>
                <c:pt idx="131">
                  <c:v>4230</c:v>
                </c:pt>
                <c:pt idx="132">
                  <c:v>4230</c:v>
                </c:pt>
                <c:pt idx="133">
                  <c:v>4230</c:v>
                </c:pt>
                <c:pt idx="134">
                  <c:v>4230</c:v>
                </c:pt>
                <c:pt idx="135">
                  <c:v>4230</c:v>
                </c:pt>
                <c:pt idx="136">
                  <c:v>4230</c:v>
                </c:pt>
                <c:pt idx="137">
                  <c:v>4230</c:v>
                </c:pt>
                <c:pt idx="138">
                  <c:v>4230</c:v>
                </c:pt>
                <c:pt idx="139">
                  <c:v>4230</c:v>
                </c:pt>
                <c:pt idx="140">
                  <c:v>4230</c:v>
                </c:pt>
                <c:pt idx="141">
                  <c:v>4230</c:v>
                </c:pt>
                <c:pt idx="142">
                  <c:v>4230</c:v>
                </c:pt>
                <c:pt idx="143">
                  <c:v>4230</c:v>
                </c:pt>
                <c:pt idx="144">
                  <c:v>4230</c:v>
                </c:pt>
                <c:pt idx="145">
                  <c:v>4230</c:v>
                </c:pt>
                <c:pt idx="146">
                  <c:v>4230</c:v>
                </c:pt>
                <c:pt idx="147">
                  <c:v>4230</c:v>
                </c:pt>
                <c:pt idx="148">
                  <c:v>4230</c:v>
                </c:pt>
                <c:pt idx="149">
                  <c:v>4230</c:v>
                </c:pt>
                <c:pt idx="150">
                  <c:v>4230</c:v>
                </c:pt>
                <c:pt idx="151">
                  <c:v>4230</c:v>
                </c:pt>
                <c:pt idx="152">
                  <c:v>4230</c:v>
                </c:pt>
                <c:pt idx="153">
                  <c:v>4230</c:v>
                </c:pt>
                <c:pt idx="154">
                  <c:v>4230</c:v>
                </c:pt>
                <c:pt idx="155">
                  <c:v>4230</c:v>
                </c:pt>
                <c:pt idx="156">
                  <c:v>4230</c:v>
                </c:pt>
                <c:pt idx="157">
                  <c:v>4230</c:v>
                </c:pt>
                <c:pt idx="158">
                  <c:v>4230</c:v>
                </c:pt>
                <c:pt idx="159">
                  <c:v>4230</c:v>
                </c:pt>
                <c:pt idx="160">
                  <c:v>4230</c:v>
                </c:pt>
                <c:pt idx="161">
                  <c:v>4230</c:v>
                </c:pt>
                <c:pt idx="162">
                  <c:v>4230</c:v>
                </c:pt>
                <c:pt idx="163">
                  <c:v>4230</c:v>
                </c:pt>
                <c:pt idx="164">
                  <c:v>4230</c:v>
                </c:pt>
                <c:pt idx="165">
                  <c:v>4230</c:v>
                </c:pt>
                <c:pt idx="166">
                  <c:v>4230</c:v>
                </c:pt>
                <c:pt idx="167">
                  <c:v>4230</c:v>
                </c:pt>
                <c:pt idx="168">
                  <c:v>4230</c:v>
                </c:pt>
                <c:pt idx="169">
                  <c:v>4230</c:v>
                </c:pt>
                <c:pt idx="170">
                  <c:v>4230</c:v>
                </c:pt>
                <c:pt idx="171">
                  <c:v>4230</c:v>
                </c:pt>
                <c:pt idx="172">
                  <c:v>4230</c:v>
                </c:pt>
                <c:pt idx="173">
                  <c:v>4230</c:v>
                </c:pt>
                <c:pt idx="174">
                  <c:v>4230</c:v>
                </c:pt>
                <c:pt idx="175">
                  <c:v>4230</c:v>
                </c:pt>
                <c:pt idx="176">
                  <c:v>4230</c:v>
                </c:pt>
                <c:pt idx="177">
                  <c:v>4230</c:v>
                </c:pt>
                <c:pt idx="178">
                  <c:v>4230</c:v>
                </c:pt>
                <c:pt idx="179">
                  <c:v>4230</c:v>
                </c:pt>
                <c:pt idx="180">
                  <c:v>4230</c:v>
                </c:pt>
                <c:pt idx="181">
                  <c:v>4230</c:v>
                </c:pt>
                <c:pt idx="182">
                  <c:v>4230</c:v>
                </c:pt>
                <c:pt idx="183">
                  <c:v>4230</c:v>
                </c:pt>
                <c:pt idx="184">
                  <c:v>4230</c:v>
                </c:pt>
                <c:pt idx="185">
                  <c:v>4230</c:v>
                </c:pt>
                <c:pt idx="186">
                  <c:v>4230</c:v>
                </c:pt>
                <c:pt idx="187">
                  <c:v>4230</c:v>
                </c:pt>
                <c:pt idx="188">
                  <c:v>4230</c:v>
                </c:pt>
                <c:pt idx="189">
                  <c:v>4230</c:v>
                </c:pt>
                <c:pt idx="190">
                  <c:v>4230</c:v>
                </c:pt>
                <c:pt idx="191">
                  <c:v>4230</c:v>
                </c:pt>
                <c:pt idx="192">
                  <c:v>4230</c:v>
                </c:pt>
                <c:pt idx="193">
                  <c:v>4230</c:v>
                </c:pt>
                <c:pt idx="194">
                  <c:v>4221.666666666667</c:v>
                </c:pt>
                <c:pt idx="195">
                  <c:v>4212.5</c:v>
                </c:pt>
                <c:pt idx="196">
                  <c:v>4203.333333333333</c:v>
                </c:pt>
                <c:pt idx="197">
                  <c:v>4194.166666666667</c:v>
                </c:pt>
                <c:pt idx="198">
                  <c:v>4185</c:v>
                </c:pt>
                <c:pt idx="199">
                  <c:v>4175.833333333333</c:v>
                </c:pt>
                <c:pt idx="200">
                  <c:v>4166.666666666667</c:v>
                </c:pt>
                <c:pt idx="201">
                  <c:v>4157.5</c:v>
                </c:pt>
                <c:pt idx="202">
                  <c:v>4148.333333333333</c:v>
                </c:pt>
                <c:pt idx="203">
                  <c:v>4139.166666666667</c:v>
                </c:pt>
                <c:pt idx="204">
                  <c:v>4130</c:v>
                </c:pt>
                <c:pt idx="205">
                  <c:v>4120.833333333333</c:v>
                </c:pt>
                <c:pt idx="206">
                  <c:v>4111.666666666667</c:v>
                </c:pt>
                <c:pt idx="207">
                  <c:v>4102.5</c:v>
                </c:pt>
                <c:pt idx="208">
                  <c:v>4093.3333333333335</c:v>
                </c:pt>
                <c:pt idx="209">
                  <c:v>4084.1666666666665</c:v>
                </c:pt>
                <c:pt idx="210">
                  <c:v>4075</c:v>
                </c:pt>
                <c:pt idx="211">
                  <c:v>4065.8333333333335</c:v>
                </c:pt>
                <c:pt idx="212">
                  <c:v>4056.6666666666665</c:v>
                </c:pt>
                <c:pt idx="213">
                  <c:v>4047.5</c:v>
                </c:pt>
                <c:pt idx="214">
                  <c:v>4038.3333333333335</c:v>
                </c:pt>
                <c:pt idx="215">
                  <c:v>4029.1666666666665</c:v>
                </c:pt>
                <c:pt idx="216">
                  <c:v>4020</c:v>
                </c:pt>
                <c:pt idx="217">
                  <c:v>4010.8333333333335</c:v>
                </c:pt>
                <c:pt idx="218">
                  <c:v>4001.6666666666665</c:v>
                </c:pt>
                <c:pt idx="219">
                  <c:v>3992.5</c:v>
                </c:pt>
                <c:pt idx="220">
                  <c:v>3983.3333333333335</c:v>
                </c:pt>
                <c:pt idx="221">
                  <c:v>3974.1666666666665</c:v>
                </c:pt>
                <c:pt idx="222">
                  <c:v>3965</c:v>
                </c:pt>
                <c:pt idx="223">
                  <c:v>3955.8333333333335</c:v>
                </c:pt>
                <c:pt idx="224">
                  <c:v>3946.6666666666665</c:v>
                </c:pt>
                <c:pt idx="225">
                  <c:v>3937.5</c:v>
                </c:pt>
                <c:pt idx="226">
                  <c:v>3928.125</c:v>
                </c:pt>
                <c:pt idx="227">
                  <c:v>3909.375</c:v>
                </c:pt>
                <c:pt idx="228">
                  <c:v>3890.625</c:v>
                </c:pt>
                <c:pt idx="229">
                  <c:v>3871.875</c:v>
                </c:pt>
                <c:pt idx="230">
                  <c:v>3853.125</c:v>
                </c:pt>
                <c:pt idx="231">
                  <c:v>3834.375</c:v>
                </c:pt>
                <c:pt idx="232">
                  <c:v>3815.625</c:v>
                </c:pt>
                <c:pt idx="233">
                  <c:v>3796.875</c:v>
                </c:pt>
                <c:pt idx="234">
                  <c:v>3778.125</c:v>
                </c:pt>
                <c:pt idx="235">
                  <c:v>3759.375</c:v>
                </c:pt>
                <c:pt idx="236">
                  <c:v>3740.625</c:v>
                </c:pt>
                <c:pt idx="237">
                  <c:v>3721.875</c:v>
                </c:pt>
                <c:pt idx="238">
                  <c:v>3703.125</c:v>
                </c:pt>
                <c:pt idx="239">
                  <c:v>3684.375</c:v>
                </c:pt>
                <c:pt idx="240">
                  <c:v>3665.625</c:v>
                </c:pt>
                <c:pt idx="241">
                  <c:v>3646.875</c:v>
                </c:pt>
                <c:pt idx="242">
                  <c:v>3628.125</c:v>
                </c:pt>
                <c:pt idx="243">
                  <c:v>3609.375</c:v>
                </c:pt>
                <c:pt idx="244">
                  <c:v>3590.625</c:v>
                </c:pt>
                <c:pt idx="245">
                  <c:v>3571.875</c:v>
                </c:pt>
                <c:pt idx="246">
                  <c:v>3553.125</c:v>
                </c:pt>
                <c:pt idx="247">
                  <c:v>3534.375</c:v>
                </c:pt>
                <c:pt idx="248">
                  <c:v>3515.625</c:v>
                </c:pt>
                <c:pt idx="249">
                  <c:v>3496.875</c:v>
                </c:pt>
                <c:pt idx="250">
                  <c:v>3478.125</c:v>
                </c:pt>
                <c:pt idx="251">
                  <c:v>3459.375</c:v>
                </c:pt>
                <c:pt idx="252">
                  <c:v>3440.625</c:v>
                </c:pt>
                <c:pt idx="253">
                  <c:v>3421.875</c:v>
                </c:pt>
                <c:pt idx="254">
                  <c:v>3403.125</c:v>
                </c:pt>
                <c:pt idx="255">
                  <c:v>3384.375</c:v>
                </c:pt>
                <c:pt idx="256">
                  <c:v>3365.625</c:v>
                </c:pt>
                <c:pt idx="257">
                  <c:v>3346.875</c:v>
                </c:pt>
                <c:pt idx="258">
                  <c:v>3328.125</c:v>
                </c:pt>
                <c:pt idx="259">
                  <c:v>3309.375</c:v>
                </c:pt>
                <c:pt idx="260">
                  <c:v>3290.625</c:v>
                </c:pt>
                <c:pt idx="261">
                  <c:v>3271.875</c:v>
                </c:pt>
                <c:pt idx="262">
                  <c:v>3253.125</c:v>
                </c:pt>
                <c:pt idx="263">
                  <c:v>3234.375</c:v>
                </c:pt>
                <c:pt idx="264">
                  <c:v>3215.625</c:v>
                </c:pt>
                <c:pt idx="265">
                  <c:v>3196.875</c:v>
                </c:pt>
                <c:pt idx="266">
                  <c:v>3178.125</c:v>
                </c:pt>
                <c:pt idx="267">
                  <c:v>3159.375</c:v>
                </c:pt>
                <c:pt idx="268">
                  <c:v>3140.625</c:v>
                </c:pt>
                <c:pt idx="269">
                  <c:v>3121.875</c:v>
                </c:pt>
                <c:pt idx="270">
                  <c:v>3103.125</c:v>
                </c:pt>
                <c:pt idx="271">
                  <c:v>3084.375</c:v>
                </c:pt>
                <c:pt idx="272">
                  <c:v>3065.625</c:v>
                </c:pt>
                <c:pt idx="273">
                  <c:v>3046.875</c:v>
                </c:pt>
                <c:pt idx="274">
                  <c:v>3028.125</c:v>
                </c:pt>
                <c:pt idx="275">
                  <c:v>3009.375</c:v>
                </c:pt>
                <c:pt idx="276">
                  <c:v>2990.625</c:v>
                </c:pt>
                <c:pt idx="277">
                  <c:v>2971.875</c:v>
                </c:pt>
                <c:pt idx="278">
                  <c:v>2953.125</c:v>
                </c:pt>
                <c:pt idx="279">
                  <c:v>2934.375</c:v>
                </c:pt>
                <c:pt idx="280">
                  <c:v>2915.625</c:v>
                </c:pt>
                <c:pt idx="281">
                  <c:v>2896.875</c:v>
                </c:pt>
                <c:pt idx="282">
                  <c:v>2878.125</c:v>
                </c:pt>
                <c:pt idx="283">
                  <c:v>2859.375</c:v>
                </c:pt>
                <c:pt idx="284">
                  <c:v>2840.625</c:v>
                </c:pt>
                <c:pt idx="285">
                  <c:v>2821.875</c:v>
                </c:pt>
                <c:pt idx="286">
                  <c:v>2803.125</c:v>
                </c:pt>
                <c:pt idx="287">
                  <c:v>2784.375</c:v>
                </c:pt>
                <c:pt idx="288">
                  <c:v>2765.625</c:v>
                </c:pt>
                <c:pt idx="289">
                  <c:v>2746.875</c:v>
                </c:pt>
                <c:pt idx="290">
                  <c:v>2728.125</c:v>
                </c:pt>
                <c:pt idx="291">
                  <c:v>2709.375</c:v>
                </c:pt>
                <c:pt idx="292">
                  <c:v>2690.625</c:v>
                </c:pt>
                <c:pt idx="293">
                  <c:v>2671.875</c:v>
                </c:pt>
                <c:pt idx="294">
                  <c:v>2653.125</c:v>
                </c:pt>
                <c:pt idx="295">
                  <c:v>2634.375</c:v>
                </c:pt>
                <c:pt idx="296">
                  <c:v>2615.625</c:v>
                </c:pt>
                <c:pt idx="297">
                  <c:v>2596.875</c:v>
                </c:pt>
                <c:pt idx="298">
                  <c:v>2578.125</c:v>
                </c:pt>
                <c:pt idx="299">
                  <c:v>2559.375</c:v>
                </c:pt>
                <c:pt idx="300">
                  <c:v>2540.625</c:v>
                </c:pt>
                <c:pt idx="301">
                  <c:v>2521.875</c:v>
                </c:pt>
                <c:pt idx="302">
                  <c:v>2503.125</c:v>
                </c:pt>
                <c:pt idx="303">
                  <c:v>2484.375</c:v>
                </c:pt>
                <c:pt idx="304">
                  <c:v>2465.625</c:v>
                </c:pt>
                <c:pt idx="305">
                  <c:v>2446.875</c:v>
                </c:pt>
                <c:pt idx="306">
                  <c:v>2428.125</c:v>
                </c:pt>
                <c:pt idx="307">
                  <c:v>2409.375</c:v>
                </c:pt>
                <c:pt idx="308">
                  <c:v>2390.625</c:v>
                </c:pt>
                <c:pt idx="309">
                  <c:v>2371.875</c:v>
                </c:pt>
                <c:pt idx="310">
                  <c:v>2353.125</c:v>
                </c:pt>
                <c:pt idx="311">
                  <c:v>2334.375</c:v>
                </c:pt>
                <c:pt idx="312">
                  <c:v>2315.625</c:v>
                </c:pt>
                <c:pt idx="313">
                  <c:v>2296.875</c:v>
                </c:pt>
                <c:pt idx="314">
                  <c:v>2278.125</c:v>
                </c:pt>
                <c:pt idx="315">
                  <c:v>2259.375</c:v>
                </c:pt>
                <c:pt idx="316">
                  <c:v>2240.625</c:v>
                </c:pt>
                <c:pt idx="317">
                  <c:v>2221.875</c:v>
                </c:pt>
                <c:pt idx="318">
                  <c:v>2203.125</c:v>
                </c:pt>
                <c:pt idx="319">
                  <c:v>2184.375</c:v>
                </c:pt>
                <c:pt idx="320">
                  <c:v>2165.625</c:v>
                </c:pt>
                <c:pt idx="321">
                  <c:v>2146.875</c:v>
                </c:pt>
                <c:pt idx="322">
                  <c:v>2128.125</c:v>
                </c:pt>
                <c:pt idx="323">
                  <c:v>2109.375</c:v>
                </c:pt>
                <c:pt idx="324">
                  <c:v>2090.625</c:v>
                </c:pt>
                <c:pt idx="325">
                  <c:v>2071.875</c:v>
                </c:pt>
                <c:pt idx="326">
                  <c:v>2053.125</c:v>
                </c:pt>
                <c:pt idx="327">
                  <c:v>2034.375</c:v>
                </c:pt>
                <c:pt idx="328">
                  <c:v>2015.625</c:v>
                </c:pt>
                <c:pt idx="329">
                  <c:v>1996.875</c:v>
                </c:pt>
                <c:pt idx="330">
                  <c:v>1978.125</c:v>
                </c:pt>
                <c:pt idx="331">
                  <c:v>1959.375</c:v>
                </c:pt>
                <c:pt idx="332">
                  <c:v>1940.625</c:v>
                </c:pt>
                <c:pt idx="333">
                  <c:v>1921.875</c:v>
                </c:pt>
                <c:pt idx="334">
                  <c:v>1903.125</c:v>
                </c:pt>
                <c:pt idx="335">
                  <c:v>1884.375</c:v>
                </c:pt>
                <c:pt idx="336">
                  <c:v>1865.625</c:v>
                </c:pt>
                <c:pt idx="337">
                  <c:v>1846.875</c:v>
                </c:pt>
                <c:pt idx="338">
                  <c:v>1828.125</c:v>
                </c:pt>
                <c:pt idx="339">
                  <c:v>1809.375</c:v>
                </c:pt>
                <c:pt idx="340">
                  <c:v>1790.625</c:v>
                </c:pt>
                <c:pt idx="341">
                  <c:v>1771.875</c:v>
                </c:pt>
                <c:pt idx="342">
                  <c:v>1753.125</c:v>
                </c:pt>
                <c:pt idx="343">
                  <c:v>1734.375</c:v>
                </c:pt>
                <c:pt idx="344">
                  <c:v>1715.625</c:v>
                </c:pt>
                <c:pt idx="345">
                  <c:v>1696.875</c:v>
                </c:pt>
                <c:pt idx="346">
                  <c:v>1678.125</c:v>
                </c:pt>
                <c:pt idx="347">
                  <c:v>1659.375</c:v>
                </c:pt>
                <c:pt idx="348">
                  <c:v>1640.625</c:v>
                </c:pt>
                <c:pt idx="349">
                  <c:v>1621.875</c:v>
                </c:pt>
                <c:pt idx="350">
                  <c:v>1603.125</c:v>
                </c:pt>
                <c:pt idx="351">
                  <c:v>1584.375</c:v>
                </c:pt>
                <c:pt idx="352">
                  <c:v>1565.625</c:v>
                </c:pt>
                <c:pt idx="353">
                  <c:v>1546.875</c:v>
                </c:pt>
                <c:pt idx="354">
                  <c:v>1528.125</c:v>
                </c:pt>
                <c:pt idx="355">
                  <c:v>1509.375</c:v>
                </c:pt>
                <c:pt idx="356">
                  <c:v>1490.625</c:v>
                </c:pt>
                <c:pt idx="357">
                  <c:v>1471.875</c:v>
                </c:pt>
                <c:pt idx="358">
                  <c:v>1453.125</c:v>
                </c:pt>
                <c:pt idx="359">
                  <c:v>1434.375</c:v>
                </c:pt>
                <c:pt idx="360">
                  <c:v>1415.625</c:v>
                </c:pt>
                <c:pt idx="361">
                  <c:v>1396.875</c:v>
                </c:pt>
                <c:pt idx="362">
                  <c:v>1378.125</c:v>
                </c:pt>
                <c:pt idx="363">
                  <c:v>1359.375</c:v>
                </c:pt>
                <c:pt idx="364">
                  <c:v>1340.625</c:v>
                </c:pt>
                <c:pt idx="365">
                  <c:v>1321.875</c:v>
                </c:pt>
                <c:pt idx="366">
                  <c:v>1303.125</c:v>
                </c:pt>
                <c:pt idx="367">
                  <c:v>1284.375</c:v>
                </c:pt>
                <c:pt idx="368">
                  <c:v>1265.625</c:v>
                </c:pt>
                <c:pt idx="369">
                  <c:v>1246.875</c:v>
                </c:pt>
                <c:pt idx="370">
                  <c:v>1228.125</c:v>
                </c:pt>
                <c:pt idx="371">
                  <c:v>1209.375</c:v>
                </c:pt>
                <c:pt idx="372">
                  <c:v>1190.625</c:v>
                </c:pt>
                <c:pt idx="373">
                  <c:v>1171.875</c:v>
                </c:pt>
                <c:pt idx="374">
                  <c:v>1153.125</c:v>
                </c:pt>
                <c:pt idx="375">
                  <c:v>1134.375</c:v>
                </c:pt>
                <c:pt idx="376">
                  <c:v>1115.625</c:v>
                </c:pt>
                <c:pt idx="377">
                  <c:v>1096.875</c:v>
                </c:pt>
                <c:pt idx="378">
                  <c:v>1078.125</c:v>
                </c:pt>
                <c:pt idx="379">
                  <c:v>1059.375</c:v>
                </c:pt>
                <c:pt idx="380">
                  <c:v>1040.625</c:v>
                </c:pt>
                <c:pt idx="381">
                  <c:v>1021.875</c:v>
                </c:pt>
                <c:pt idx="382">
                  <c:v>1003.125</c:v>
                </c:pt>
                <c:pt idx="383">
                  <c:v>984.375</c:v>
                </c:pt>
                <c:pt idx="384">
                  <c:v>965.625</c:v>
                </c:pt>
                <c:pt idx="385">
                  <c:v>946.875</c:v>
                </c:pt>
                <c:pt idx="386">
                  <c:v>928.125</c:v>
                </c:pt>
                <c:pt idx="387">
                  <c:v>909.375</c:v>
                </c:pt>
                <c:pt idx="388">
                  <c:v>890.625</c:v>
                </c:pt>
                <c:pt idx="389">
                  <c:v>871.875</c:v>
                </c:pt>
                <c:pt idx="390">
                  <c:v>853.125</c:v>
                </c:pt>
                <c:pt idx="391">
                  <c:v>834.375</c:v>
                </c:pt>
                <c:pt idx="392">
                  <c:v>815.625</c:v>
                </c:pt>
                <c:pt idx="393">
                  <c:v>796.875</c:v>
                </c:pt>
                <c:pt idx="394">
                  <c:v>778.125</c:v>
                </c:pt>
                <c:pt idx="395">
                  <c:v>759.375</c:v>
                </c:pt>
                <c:pt idx="396">
                  <c:v>740.625</c:v>
                </c:pt>
                <c:pt idx="397">
                  <c:v>721.875</c:v>
                </c:pt>
                <c:pt idx="398">
                  <c:v>703.125</c:v>
                </c:pt>
                <c:pt idx="399">
                  <c:v>684.375</c:v>
                </c:pt>
                <c:pt idx="400">
                  <c:v>665.625</c:v>
                </c:pt>
                <c:pt idx="401">
                  <c:v>646.875</c:v>
                </c:pt>
                <c:pt idx="402">
                  <c:v>628.125</c:v>
                </c:pt>
                <c:pt idx="403">
                  <c:v>609.375</c:v>
                </c:pt>
                <c:pt idx="404">
                  <c:v>590.625</c:v>
                </c:pt>
                <c:pt idx="405">
                  <c:v>571.875</c:v>
                </c:pt>
                <c:pt idx="406">
                  <c:v>553.125</c:v>
                </c:pt>
                <c:pt idx="407">
                  <c:v>534.375</c:v>
                </c:pt>
                <c:pt idx="408">
                  <c:v>515.625</c:v>
                </c:pt>
                <c:pt idx="409">
                  <c:v>496.875</c:v>
                </c:pt>
                <c:pt idx="410">
                  <c:v>478.125</c:v>
                </c:pt>
                <c:pt idx="411">
                  <c:v>459.375</c:v>
                </c:pt>
                <c:pt idx="412">
                  <c:v>440.625</c:v>
                </c:pt>
                <c:pt idx="413">
                  <c:v>421.875</c:v>
                </c:pt>
                <c:pt idx="414">
                  <c:v>403.125</c:v>
                </c:pt>
                <c:pt idx="415">
                  <c:v>384.375</c:v>
                </c:pt>
                <c:pt idx="416">
                  <c:v>365.625</c:v>
                </c:pt>
                <c:pt idx="417">
                  <c:v>346.875</c:v>
                </c:pt>
                <c:pt idx="418">
                  <c:v>328.125</c:v>
                </c:pt>
                <c:pt idx="419">
                  <c:v>309.375</c:v>
                </c:pt>
                <c:pt idx="420">
                  <c:v>290.625</c:v>
                </c:pt>
                <c:pt idx="421">
                  <c:v>271.875</c:v>
                </c:pt>
                <c:pt idx="422">
                  <c:v>253.125</c:v>
                </c:pt>
                <c:pt idx="423">
                  <c:v>234.375</c:v>
                </c:pt>
                <c:pt idx="424">
                  <c:v>215.625</c:v>
                </c:pt>
                <c:pt idx="425">
                  <c:v>196.875</c:v>
                </c:pt>
                <c:pt idx="426">
                  <c:v>178.125</c:v>
                </c:pt>
                <c:pt idx="427">
                  <c:v>159.375</c:v>
                </c:pt>
                <c:pt idx="428">
                  <c:v>140.625</c:v>
                </c:pt>
                <c:pt idx="429">
                  <c:v>121.875</c:v>
                </c:pt>
                <c:pt idx="430">
                  <c:v>103.125</c:v>
                </c:pt>
                <c:pt idx="431">
                  <c:v>84.375</c:v>
                </c:pt>
                <c:pt idx="432">
                  <c:v>65.625</c:v>
                </c:pt>
                <c:pt idx="433">
                  <c:v>46.875</c:v>
                </c:pt>
                <c:pt idx="434">
                  <c:v>28.125</c:v>
                </c:pt>
                <c:pt idx="435">
                  <c:v>9.375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2E-41CA-AF37-19629A11D30B}"/>
            </c:ext>
          </c:extLst>
        </c:ser>
        <c:ser>
          <c:idx val="3"/>
          <c:order val="3"/>
          <c:tx>
            <c:strRef>
              <c:f>Boligydelse!$E$12</c:f>
              <c:strCache>
                <c:ptCount val="1"/>
                <c:pt idx="0">
                  <c:v>8.000 og derover</c:v>
                </c:pt>
              </c:strCache>
            </c:strRef>
          </c:tx>
          <c:spPr>
            <a:ln w="22225" cap="rnd">
              <a:solidFill>
                <a:srgbClr val="990000"/>
              </a:solidFill>
              <a:round/>
            </a:ln>
          </c:spPr>
          <c:marker>
            <c:symbol val="none"/>
          </c:marker>
          <c:cat>
            <c:numRef>
              <c:f>Boligydelse!$A$14:$A$564</c:f>
              <c:numCache>
                <c:formatCode>General</c:formatCode>
                <c:ptCount val="5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</c:numCache>
            </c:numRef>
          </c:cat>
          <c:val>
            <c:numRef>
              <c:f>Boligydelse!$E$14:$E$564</c:f>
              <c:numCache>
                <c:formatCode>#,##0</c:formatCode>
                <c:ptCount val="551"/>
                <c:pt idx="0">
                  <c:v>4230</c:v>
                </c:pt>
                <c:pt idx="1">
                  <c:v>4230</c:v>
                </c:pt>
                <c:pt idx="2">
                  <c:v>4230</c:v>
                </c:pt>
                <c:pt idx="3">
                  <c:v>4230</c:v>
                </c:pt>
                <c:pt idx="4">
                  <c:v>4230</c:v>
                </c:pt>
                <c:pt idx="5">
                  <c:v>4230</c:v>
                </c:pt>
                <c:pt idx="6">
                  <c:v>4230</c:v>
                </c:pt>
                <c:pt idx="7">
                  <c:v>4230</c:v>
                </c:pt>
                <c:pt idx="8">
                  <c:v>4230</c:v>
                </c:pt>
                <c:pt idx="9">
                  <c:v>4230</c:v>
                </c:pt>
                <c:pt idx="10">
                  <c:v>4230</c:v>
                </c:pt>
                <c:pt idx="11">
                  <c:v>4230</c:v>
                </c:pt>
                <c:pt idx="12">
                  <c:v>4230</c:v>
                </c:pt>
                <c:pt idx="13">
                  <c:v>4230</c:v>
                </c:pt>
                <c:pt idx="14">
                  <c:v>4230</c:v>
                </c:pt>
                <c:pt idx="15">
                  <c:v>4230</c:v>
                </c:pt>
                <c:pt idx="16">
                  <c:v>4230</c:v>
                </c:pt>
                <c:pt idx="17">
                  <c:v>4230</c:v>
                </c:pt>
                <c:pt idx="18">
                  <c:v>4230</c:v>
                </c:pt>
                <c:pt idx="19">
                  <c:v>4230</c:v>
                </c:pt>
                <c:pt idx="20">
                  <c:v>4230</c:v>
                </c:pt>
                <c:pt idx="21">
                  <c:v>4230</c:v>
                </c:pt>
                <c:pt idx="22">
                  <c:v>4230</c:v>
                </c:pt>
                <c:pt idx="23">
                  <c:v>4230</c:v>
                </c:pt>
                <c:pt idx="24">
                  <c:v>4230</c:v>
                </c:pt>
                <c:pt idx="25">
                  <c:v>4230</c:v>
                </c:pt>
                <c:pt idx="26">
                  <c:v>4230</c:v>
                </c:pt>
                <c:pt idx="27">
                  <c:v>4230</c:v>
                </c:pt>
                <c:pt idx="28">
                  <c:v>4230</c:v>
                </c:pt>
                <c:pt idx="29">
                  <c:v>4230</c:v>
                </c:pt>
                <c:pt idx="30">
                  <c:v>4230</c:v>
                </c:pt>
                <c:pt idx="31">
                  <c:v>4230</c:v>
                </c:pt>
                <c:pt idx="32">
                  <c:v>4230</c:v>
                </c:pt>
                <c:pt idx="33">
                  <c:v>4230</c:v>
                </c:pt>
                <c:pt idx="34">
                  <c:v>4230</c:v>
                </c:pt>
                <c:pt idx="35">
                  <c:v>4230</c:v>
                </c:pt>
                <c:pt idx="36">
                  <c:v>4230</c:v>
                </c:pt>
                <c:pt idx="37">
                  <c:v>4230</c:v>
                </c:pt>
                <c:pt idx="38">
                  <c:v>4230</c:v>
                </c:pt>
                <c:pt idx="39">
                  <c:v>4230</c:v>
                </c:pt>
                <c:pt idx="40">
                  <c:v>4230</c:v>
                </c:pt>
                <c:pt idx="41">
                  <c:v>4230</c:v>
                </c:pt>
                <c:pt idx="42">
                  <c:v>4230</c:v>
                </c:pt>
                <c:pt idx="43">
                  <c:v>4230</c:v>
                </c:pt>
                <c:pt idx="44">
                  <c:v>4230</c:v>
                </c:pt>
                <c:pt idx="45">
                  <c:v>4230</c:v>
                </c:pt>
                <c:pt idx="46">
                  <c:v>4230</c:v>
                </c:pt>
                <c:pt idx="47">
                  <c:v>4230</c:v>
                </c:pt>
                <c:pt idx="48">
                  <c:v>4230</c:v>
                </c:pt>
                <c:pt idx="49">
                  <c:v>4230</c:v>
                </c:pt>
                <c:pt idx="50">
                  <c:v>4230</c:v>
                </c:pt>
                <c:pt idx="51">
                  <c:v>4230</c:v>
                </c:pt>
                <c:pt idx="52">
                  <c:v>4230</c:v>
                </c:pt>
                <c:pt idx="53">
                  <c:v>4230</c:v>
                </c:pt>
                <c:pt idx="54">
                  <c:v>4230</c:v>
                </c:pt>
                <c:pt idx="55">
                  <c:v>4230</c:v>
                </c:pt>
                <c:pt idx="56">
                  <c:v>4230</c:v>
                </c:pt>
                <c:pt idx="57">
                  <c:v>4230</c:v>
                </c:pt>
                <c:pt idx="58">
                  <c:v>4230</c:v>
                </c:pt>
                <c:pt idx="59">
                  <c:v>4230</c:v>
                </c:pt>
                <c:pt idx="60">
                  <c:v>4230</c:v>
                </c:pt>
                <c:pt idx="61">
                  <c:v>4230</c:v>
                </c:pt>
                <c:pt idx="62">
                  <c:v>4230</c:v>
                </c:pt>
                <c:pt idx="63">
                  <c:v>4230</c:v>
                </c:pt>
                <c:pt idx="64">
                  <c:v>4230</c:v>
                </c:pt>
                <c:pt idx="65">
                  <c:v>4230</c:v>
                </c:pt>
                <c:pt idx="66">
                  <c:v>4230</c:v>
                </c:pt>
                <c:pt idx="67">
                  <c:v>4230</c:v>
                </c:pt>
                <c:pt idx="68">
                  <c:v>4230</c:v>
                </c:pt>
                <c:pt idx="69">
                  <c:v>4230</c:v>
                </c:pt>
                <c:pt idx="70">
                  <c:v>4230</c:v>
                </c:pt>
                <c:pt idx="71">
                  <c:v>4230</c:v>
                </c:pt>
                <c:pt idx="72">
                  <c:v>4230</c:v>
                </c:pt>
                <c:pt idx="73">
                  <c:v>4230</c:v>
                </c:pt>
                <c:pt idx="74">
                  <c:v>4230</c:v>
                </c:pt>
                <c:pt idx="75">
                  <c:v>4230</c:v>
                </c:pt>
                <c:pt idx="76">
                  <c:v>4230</c:v>
                </c:pt>
                <c:pt idx="77">
                  <c:v>4230</c:v>
                </c:pt>
                <c:pt idx="78">
                  <c:v>4230</c:v>
                </c:pt>
                <c:pt idx="79">
                  <c:v>4230</c:v>
                </c:pt>
                <c:pt idx="80">
                  <c:v>4230</c:v>
                </c:pt>
                <c:pt idx="81">
                  <c:v>4230</c:v>
                </c:pt>
                <c:pt idx="82">
                  <c:v>4230</c:v>
                </c:pt>
                <c:pt idx="83">
                  <c:v>4230</c:v>
                </c:pt>
                <c:pt idx="84">
                  <c:v>4230</c:v>
                </c:pt>
                <c:pt idx="85">
                  <c:v>4230</c:v>
                </c:pt>
                <c:pt idx="86">
                  <c:v>4230</c:v>
                </c:pt>
                <c:pt idx="87">
                  <c:v>4230</c:v>
                </c:pt>
                <c:pt idx="88">
                  <c:v>4230</c:v>
                </c:pt>
                <c:pt idx="89">
                  <c:v>4230</c:v>
                </c:pt>
                <c:pt idx="90">
                  <c:v>4230</c:v>
                </c:pt>
                <c:pt idx="91">
                  <c:v>4230</c:v>
                </c:pt>
                <c:pt idx="92">
                  <c:v>4230</c:v>
                </c:pt>
                <c:pt idx="93">
                  <c:v>4230</c:v>
                </c:pt>
                <c:pt idx="94">
                  <c:v>4230</c:v>
                </c:pt>
                <c:pt idx="95">
                  <c:v>4230</c:v>
                </c:pt>
                <c:pt idx="96">
                  <c:v>4230</c:v>
                </c:pt>
                <c:pt idx="97">
                  <c:v>4230</c:v>
                </c:pt>
                <c:pt idx="98">
                  <c:v>4230</c:v>
                </c:pt>
                <c:pt idx="99">
                  <c:v>4230</c:v>
                </c:pt>
                <c:pt idx="100">
                  <c:v>4230</c:v>
                </c:pt>
                <c:pt idx="101">
                  <c:v>4230</c:v>
                </c:pt>
                <c:pt idx="102">
                  <c:v>4230</c:v>
                </c:pt>
                <c:pt idx="103">
                  <c:v>4230</c:v>
                </c:pt>
                <c:pt idx="104">
                  <c:v>4230</c:v>
                </c:pt>
                <c:pt idx="105">
                  <c:v>4230</c:v>
                </c:pt>
                <c:pt idx="106">
                  <c:v>4230</c:v>
                </c:pt>
                <c:pt idx="107">
                  <c:v>4230</c:v>
                </c:pt>
                <c:pt idx="108">
                  <c:v>4230</c:v>
                </c:pt>
                <c:pt idx="109">
                  <c:v>4230</c:v>
                </c:pt>
                <c:pt idx="110">
                  <c:v>4230</c:v>
                </c:pt>
                <c:pt idx="111">
                  <c:v>4230</c:v>
                </c:pt>
                <c:pt idx="112">
                  <c:v>4230</c:v>
                </c:pt>
                <c:pt idx="113">
                  <c:v>4230</c:v>
                </c:pt>
                <c:pt idx="114">
                  <c:v>4230</c:v>
                </c:pt>
                <c:pt idx="115">
                  <c:v>4230</c:v>
                </c:pt>
                <c:pt idx="116">
                  <c:v>4230</c:v>
                </c:pt>
                <c:pt idx="117">
                  <c:v>4230</c:v>
                </c:pt>
                <c:pt idx="118">
                  <c:v>4230</c:v>
                </c:pt>
                <c:pt idx="119">
                  <c:v>4230</c:v>
                </c:pt>
                <c:pt idx="120">
                  <c:v>4230</c:v>
                </c:pt>
                <c:pt idx="121">
                  <c:v>4230</c:v>
                </c:pt>
                <c:pt idx="122">
                  <c:v>4230</c:v>
                </c:pt>
                <c:pt idx="123">
                  <c:v>4230</c:v>
                </c:pt>
                <c:pt idx="124">
                  <c:v>4230</c:v>
                </c:pt>
                <c:pt idx="125">
                  <c:v>4230</c:v>
                </c:pt>
                <c:pt idx="126">
                  <c:v>4230</c:v>
                </c:pt>
                <c:pt idx="127">
                  <c:v>4230</c:v>
                </c:pt>
                <c:pt idx="128">
                  <c:v>4230</c:v>
                </c:pt>
                <c:pt idx="129">
                  <c:v>4230</c:v>
                </c:pt>
                <c:pt idx="130">
                  <c:v>4230</c:v>
                </c:pt>
                <c:pt idx="131">
                  <c:v>4230</c:v>
                </c:pt>
                <c:pt idx="132">
                  <c:v>4230</c:v>
                </c:pt>
                <c:pt idx="133">
                  <c:v>4230</c:v>
                </c:pt>
                <c:pt idx="134">
                  <c:v>4230</c:v>
                </c:pt>
                <c:pt idx="135">
                  <c:v>4230</c:v>
                </c:pt>
                <c:pt idx="136">
                  <c:v>4230</c:v>
                </c:pt>
                <c:pt idx="137">
                  <c:v>4230</c:v>
                </c:pt>
                <c:pt idx="138">
                  <c:v>4230</c:v>
                </c:pt>
                <c:pt idx="139">
                  <c:v>4230</c:v>
                </c:pt>
                <c:pt idx="140">
                  <c:v>4230</c:v>
                </c:pt>
                <c:pt idx="141">
                  <c:v>4230</c:v>
                </c:pt>
                <c:pt idx="142">
                  <c:v>4230</c:v>
                </c:pt>
                <c:pt idx="143">
                  <c:v>4230</c:v>
                </c:pt>
                <c:pt idx="144">
                  <c:v>4230</c:v>
                </c:pt>
                <c:pt idx="145">
                  <c:v>4230</c:v>
                </c:pt>
                <c:pt idx="146">
                  <c:v>4230</c:v>
                </c:pt>
                <c:pt idx="147">
                  <c:v>4230</c:v>
                </c:pt>
                <c:pt idx="148">
                  <c:v>4230</c:v>
                </c:pt>
                <c:pt idx="149">
                  <c:v>4230</c:v>
                </c:pt>
                <c:pt idx="150">
                  <c:v>4230</c:v>
                </c:pt>
                <c:pt idx="151">
                  <c:v>4230</c:v>
                </c:pt>
                <c:pt idx="152">
                  <c:v>4230</c:v>
                </c:pt>
                <c:pt idx="153">
                  <c:v>4230</c:v>
                </c:pt>
                <c:pt idx="154">
                  <c:v>4230</c:v>
                </c:pt>
                <c:pt idx="155">
                  <c:v>4230</c:v>
                </c:pt>
                <c:pt idx="156">
                  <c:v>4230</c:v>
                </c:pt>
                <c:pt idx="157">
                  <c:v>4230</c:v>
                </c:pt>
                <c:pt idx="158">
                  <c:v>4230</c:v>
                </c:pt>
                <c:pt idx="159">
                  <c:v>4230</c:v>
                </c:pt>
                <c:pt idx="160">
                  <c:v>4230</c:v>
                </c:pt>
                <c:pt idx="161">
                  <c:v>4230</c:v>
                </c:pt>
                <c:pt idx="162">
                  <c:v>4230</c:v>
                </c:pt>
                <c:pt idx="163">
                  <c:v>4230</c:v>
                </c:pt>
                <c:pt idx="164">
                  <c:v>4230</c:v>
                </c:pt>
                <c:pt idx="165">
                  <c:v>4230</c:v>
                </c:pt>
                <c:pt idx="166">
                  <c:v>4230</c:v>
                </c:pt>
                <c:pt idx="167">
                  <c:v>4230</c:v>
                </c:pt>
                <c:pt idx="168">
                  <c:v>4230</c:v>
                </c:pt>
                <c:pt idx="169">
                  <c:v>4230</c:v>
                </c:pt>
                <c:pt idx="170">
                  <c:v>4230</c:v>
                </c:pt>
                <c:pt idx="171">
                  <c:v>4230</c:v>
                </c:pt>
                <c:pt idx="172">
                  <c:v>4230</c:v>
                </c:pt>
                <c:pt idx="173">
                  <c:v>4230</c:v>
                </c:pt>
                <c:pt idx="174">
                  <c:v>4230</c:v>
                </c:pt>
                <c:pt idx="175">
                  <c:v>4230</c:v>
                </c:pt>
                <c:pt idx="176">
                  <c:v>4230</c:v>
                </c:pt>
                <c:pt idx="177">
                  <c:v>4230</c:v>
                </c:pt>
                <c:pt idx="178">
                  <c:v>4230</c:v>
                </c:pt>
                <c:pt idx="179">
                  <c:v>4230</c:v>
                </c:pt>
                <c:pt idx="180">
                  <c:v>4230</c:v>
                </c:pt>
                <c:pt idx="181">
                  <c:v>4230</c:v>
                </c:pt>
                <c:pt idx="182">
                  <c:v>4230</c:v>
                </c:pt>
                <c:pt idx="183">
                  <c:v>4230</c:v>
                </c:pt>
                <c:pt idx="184">
                  <c:v>4230</c:v>
                </c:pt>
                <c:pt idx="185">
                  <c:v>4230</c:v>
                </c:pt>
                <c:pt idx="186">
                  <c:v>4230</c:v>
                </c:pt>
                <c:pt idx="187">
                  <c:v>4230</c:v>
                </c:pt>
                <c:pt idx="188">
                  <c:v>4230</c:v>
                </c:pt>
                <c:pt idx="189">
                  <c:v>4230</c:v>
                </c:pt>
                <c:pt idx="190">
                  <c:v>4230</c:v>
                </c:pt>
                <c:pt idx="191">
                  <c:v>4230</c:v>
                </c:pt>
                <c:pt idx="192">
                  <c:v>4230</c:v>
                </c:pt>
                <c:pt idx="193">
                  <c:v>4230</c:v>
                </c:pt>
                <c:pt idx="194">
                  <c:v>4230</c:v>
                </c:pt>
                <c:pt idx="195">
                  <c:v>4230</c:v>
                </c:pt>
                <c:pt idx="196">
                  <c:v>4230</c:v>
                </c:pt>
                <c:pt idx="197">
                  <c:v>4230</c:v>
                </c:pt>
                <c:pt idx="198">
                  <c:v>4230</c:v>
                </c:pt>
                <c:pt idx="199">
                  <c:v>4230</c:v>
                </c:pt>
                <c:pt idx="200">
                  <c:v>4230</c:v>
                </c:pt>
                <c:pt idx="201">
                  <c:v>4230</c:v>
                </c:pt>
                <c:pt idx="202">
                  <c:v>4230</c:v>
                </c:pt>
                <c:pt idx="203">
                  <c:v>4230</c:v>
                </c:pt>
                <c:pt idx="204">
                  <c:v>4230</c:v>
                </c:pt>
                <c:pt idx="205">
                  <c:v>4230</c:v>
                </c:pt>
                <c:pt idx="206">
                  <c:v>4230</c:v>
                </c:pt>
                <c:pt idx="207">
                  <c:v>4230</c:v>
                </c:pt>
                <c:pt idx="208">
                  <c:v>4230</c:v>
                </c:pt>
                <c:pt idx="209">
                  <c:v>4230</c:v>
                </c:pt>
                <c:pt idx="210">
                  <c:v>4230</c:v>
                </c:pt>
                <c:pt idx="211">
                  <c:v>4230</c:v>
                </c:pt>
                <c:pt idx="212">
                  <c:v>4230</c:v>
                </c:pt>
                <c:pt idx="213">
                  <c:v>4230</c:v>
                </c:pt>
                <c:pt idx="214">
                  <c:v>4230</c:v>
                </c:pt>
                <c:pt idx="215">
                  <c:v>4230</c:v>
                </c:pt>
                <c:pt idx="216">
                  <c:v>4230</c:v>
                </c:pt>
                <c:pt idx="217">
                  <c:v>4230</c:v>
                </c:pt>
                <c:pt idx="218">
                  <c:v>4230</c:v>
                </c:pt>
                <c:pt idx="219">
                  <c:v>4230</c:v>
                </c:pt>
                <c:pt idx="220">
                  <c:v>4230</c:v>
                </c:pt>
                <c:pt idx="221">
                  <c:v>4230</c:v>
                </c:pt>
                <c:pt idx="222">
                  <c:v>4230</c:v>
                </c:pt>
                <c:pt idx="223">
                  <c:v>4230</c:v>
                </c:pt>
                <c:pt idx="224">
                  <c:v>4230</c:v>
                </c:pt>
                <c:pt idx="225">
                  <c:v>4230</c:v>
                </c:pt>
                <c:pt idx="226">
                  <c:v>4230</c:v>
                </c:pt>
                <c:pt idx="227">
                  <c:v>4230</c:v>
                </c:pt>
                <c:pt idx="228">
                  <c:v>4230</c:v>
                </c:pt>
                <c:pt idx="229">
                  <c:v>4230</c:v>
                </c:pt>
                <c:pt idx="230">
                  <c:v>4230</c:v>
                </c:pt>
                <c:pt idx="231">
                  <c:v>4230</c:v>
                </c:pt>
                <c:pt idx="232">
                  <c:v>4230</c:v>
                </c:pt>
                <c:pt idx="233">
                  <c:v>4230</c:v>
                </c:pt>
                <c:pt idx="234">
                  <c:v>4230</c:v>
                </c:pt>
                <c:pt idx="235">
                  <c:v>4230</c:v>
                </c:pt>
                <c:pt idx="236">
                  <c:v>4230</c:v>
                </c:pt>
                <c:pt idx="237">
                  <c:v>4230</c:v>
                </c:pt>
                <c:pt idx="238">
                  <c:v>4230</c:v>
                </c:pt>
                <c:pt idx="239">
                  <c:v>4230</c:v>
                </c:pt>
                <c:pt idx="240">
                  <c:v>4230</c:v>
                </c:pt>
                <c:pt idx="241">
                  <c:v>4230</c:v>
                </c:pt>
                <c:pt idx="242">
                  <c:v>4230</c:v>
                </c:pt>
                <c:pt idx="243">
                  <c:v>4230</c:v>
                </c:pt>
                <c:pt idx="244">
                  <c:v>4230</c:v>
                </c:pt>
                <c:pt idx="245">
                  <c:v>4230</c:v>
                </c:pt>
                <c:pt idx="246">
                  <c:v>4230</c:v>
                </c:pt>
                <c:pt idx="247">
                  <c:v>4230</c:v>
                </c:pt>
                <c:pt idx="248">
                  <c:v>4230</c:v>
                </c:pt>
                <c:pt idx="249">
                  <c:v>4230</c:v>
                </c:pt>
                <c:pt idx="250">
                  <c:v>4230</c:v>
                </c:pt>
                <c:pt idx="251">
                  <c:v>4230</c:v>
                </c:pt>
                <c:pt idx="252">
                  <c:v>4230</c:v>
                </c:pt>
                <c:pt idx="253">
                  <c:v>4230</c:v>
                </c:pt>
                <c:pt idx="254">
                  <c:v>4230</c:v>
                </c:pt>
                <c:pt idx="255">
                  <c:v>4230</c:v>
                </c:pt>
                <c:pt idx="256">
                  <c:v>4230</c:v>
                </c:pt>
                <c:pt idx="257">
                  <c:v>4230</c:v>
                </c:pt>
                <c:pt idx="258">
                  <c:v>4230</c:v>
                </c:pt>
                <c:pt idx="259">
                  <c:v>4230</c:v>
                </c:pt>
                <c:pt idx="260">
                  <c:v>4230</c:v>
                </c:pt>
                <c:pt idx="261">
                  <c:v>4230</c:v>
                </c:pt>
                <c:pt idx="262">
                  <c:v>4230</c:v>
                </c:pt>
                <c:pt idx="263">
                  <c:v>4230</c:v>
                </c:pt>
                <c:pt idx="264">
                  <c:v>4230</c:v>
                </c:pt>
                <c:pt idx="265">
                  <c:v>4230</c:v>
                </c:pt>
                <c:pt idx="266">
                  <c:v>4230</c:v>
                </c:pt>
                <c:pt idx="267">
                  <c:v>4230</c:v>
                </c:pt>
                <c:pt idx="268">
                  <c:v>4230</c:v>
                </c:pt>
                <c:pt idx="269">
                  <c:v>4230</c:v>
                </c:pt>
                <c:pt idx="270">
                  <c:v>4230</c:v>
                </c:pt>
                <c:pt idx="271">
                  <c:v>4230</c:v>
                </c:pt>
                <c:pt idx="272">
                  <c:v>4230</c:v>
                </c:pt>
                <c:pt idx="273">
                  <c:v>4230</c:v>
                </c:pt>
                <c:pt idx="274">
                  <c:v>4230</c:v>
                </c:pt>
                <c:pt idx="275">
                  <c:v>4230</c:v>
                </c:pt>
                <c:pt idx="276">
                  <c:v>4230</c:v>
                </c:pt>
                <c:pt idx="277">
                  <c:v>4230</c:v>
                </c:pt>
                <c:pt idx="278">
                  <c:v>4230</c:v>
                </c:pt>
                <c:pt idx="279">
                  <c:v>4230</c:v>
                </c:pt>
                <c:pt idx="280">
                  <c:v>4230</c:v>
                </c:pt>
                <c:pt idx="281">
                  <c:v>4230</c:v>
                </c:pt>
                <c:pt idx="282">
                  <c:v>4230</c:v>
                </c:pt>
                <c:pt idx="283">
                  <c:v>4230</c:v>
                </c:pt>
                <c:pt idx="284">
                  <c:v>4230</c:v>
                </c:pt>
                <c:pt idx="285">
                  <c:v>4230</c:v>
                </c:pt>
                <c:pt idx="286">
                  <c:v>4230</c:v>
                </c:pt>
                <c:pt idx="287">
                  <c:v>4230</c:v>
                </c:pt>
                <c:pt idx="288">
                  <c:v>4230</c:v>
                </c:pt>
                <c:pt idx="289">
                  <c:v>4230</c:v>
                </c:pt>
                <c:pt idx="290">
                  <c:v>4228.125</c:v>
                </c:pt>
                <c:pt idx="291">
                  <c:v>4209.375</c:v>
                </c:pt>
                <c:pt idx="292">
                  <c:v>4190.625</c:v>
                </c:pt>
                <c:pt idx="293">
                  <c:v>4171.875</c:v>
                </c:pt>
                <c:pt idx="294">
                  <c:v>4153.125</c:v>
                </c:pt>
                <c:pt idx="295">
                  <c:v>4134.375</c:v>
                </c:pt>
                <c:pt idx="296">
                  <c:v>4115.625</c:v>
                </c:pt>
                <c:pt idx="297">
                  <c:v>4096.875</c:v>
                </c:pt>
                <c:pt idx="298">
                  <c:v>4078.125</c:v>
                </c:pt>
                <c:pt idx="299">
                  <c:v>4059.375</c:v>
                </c:pt>
                <c:pt idx="300">
                  <c:v>4040.625</c:v>
                </c:pt>
                <c:pt idx="301">
                  <c:v>4021.875</c:v>
                </c:pt>
                <c:pt idx="302">
                  <c:v>4003.125</c:v>
                </c:pt>
                <c:pt idx="303">
                  <c:v>3984.375</c:v>
                </c:pt>
                <c:pt idx="304">
                  <c:v>3965.625</c:v>
                </c:pt>
                <c:pt idx="305">
                  <c:v>3946.875</c:v>
                </c:pt>
                <c:pt idx="306">
                  <c:v>3928.125</c:v>
                </c:pt>
                <c:pt idx="307">
                  <c:v>3909.375</c:v>
                </c:pt>
                <c:pt idx="308">
                  <c:v>3890.625</c:v>
                </c:pt>
                <c:pt idx="309">
                  <c:v>3871.875</c:v>
                </c:pt>
                <c:pt idx="310">
                  <c:v>3853.125</c:v>
                </c:pt>
                <c:pt idx="311">
                  <c:v>3834.375</c:v>
                </c:pt>
                <c:pt idx="312">
                  <c:v>3815.625</c:v>
                </c:pt>
                <c:pt idx="313">
                  <c:v>3796.875</c:v>
                </c:pt>
                <c:pt idx="314">
                  <c:v>3778.125</c:v>
                </c:pt>
                <c:pt idx="315">
                  <c:v>3759.375</c:v>
                </c:pt>
                <c:pt idx="316">
                  <c:v>3740.625</c:v>
                </c:pt>
                <c:pt idx="317">
                  <c:v>3721.875</c:v>
                </c:pt>
                <c:pt idx="318">
                  <c:v>3703.125</c:v>
                </c:pt>
                <c:pt idx="319">
                  <c:v>3684.375</c:v>
                </c:pt>
                <c:pt idx="320">
                  <c:v>3665.625</c:v>
                </c:pt>
                <c:pt idx="321">
                  <c:v>3646.875</c:v>
                </c:pt>
                <c:pt idx="322">
                  <c:v>3628.125</c:v>
                </c:pt>
                <c:pt idx="323">
                  <c:v>3609.375</c:v>
                </c:pt>
                <c:pt idx="324">
                  <c:v>3590.625</c:v>
                </c:pt>
                <c:pt idx="325">
                  <c:v>3571.875</c:v>
                </c:pt>
                <c:pt idx="326">
                  <c:v>3553.125</c:v>
                </c:pt>
                <c:pt idx="327">
                  <c:v>3534.375</c:v>
                </c:pt>
                <c:pt idx="328">
                  <c:v>3515.625</c:v>
                </c:pt>
                <c:pt idx="329">
                  <c:v>3496.875</c:v>
                </c:pt>
                <c:pt idx="330">
                  <c:v>3478.125</c:v>
                </c:pt>
                <c:pt idx="331">
                  <c:v>3459.375</c:v>
                </c:pt>
                <c:pt idx="332">
                  <c:v>3440.625</c:v>
                </c:pt>
                <c:pt idx="333">
                  <c:v>3421.875</c:v>
                </c:pt>
                <c:pt idx="334">
                  <c:v>3403.125</c:v>
                </c:pt>
                <c:pt idx="335">
                  <c:v>3384.375</c:v>
                </c:pt>
                <c:pt idx="336">
                  <c:v>3365.625</c:v>
                </c:pt>
                <c:pt idx="337">
                  <c:v>3346.875</c:v>
                </c:pt>
                <c:pt idx="338">
                  <c:v>3328.125</c:v>
                </c:pt>
                <c:pt idx="339">
                  <c:v>3309.375</c:v>
                </c:pt>
                <c:pt idx="340">
                  <c:v>3290.625</c:v>
                </c:pt>
                <c:pt idx="341">
                  <c:v>3271.875</c:v>
                </c:pt>
                <c:pt idx="342">
                  <c:v>3253.125</c:v>
                </c:pt>
                <c:pt idx="343">
                  <c:v>3234.375</c:v>
                </c:pt>
                <c:pt idx="344">
                  <c:v>3215.625</c:v>
                </c:pt>
                <c:pt idx="345">
                  <c:v>3196.875</c:v>
                </c:pt>
                <c:pt idx="346">
                  <c:v>3178.125</c:v>
                </c:pt>
                <c:pt idx="347">
                  <c:v>3159.375</c:v>
                </c:pt>
                <c:pt idx="348">
                  <c:v>3140.625</c:v>
                </c:pt>
                <c:pt idx="349">
                  <c:v>3121.875</c:v>
                </c:pt>
                <c:pt idx="350">
                  <c:v>3103.125</c:v>
                </c:pt>
                <c:pt idx="351">
                  <c:v>3084.375</c:v>
                </c:pt>
                <c:pt idx="352">
                  <c:v>3065.625</c:v>
                </c:pt>
                <c:pt idx="353">
                  <c:v>3046.875</c:v>
                </c:pt>
                <c:pt idx="354">
                  <c:v>3028.125</c:v>
                </c:pt>
                <c:pt idx="355">
                  <c:v>3009.375</c:v>
                </c:pt>
                <c:pt idx="356">
                  <c:v>2990.625</c:v>
                </c:pt>
                <c:pt idx="357">
                  <c:v>2971.875</c:v>
                </c:pt>
                <c:pt idx="358">
                  <c:v>2953.125</c:v>
                </c:pt>
                <c:pt idx="359">
                  <c:v>2934.375</c:v>
                </c:pt>
                <c:pt idx="360">
                  <c:v>2915.625</c:v>
                </c:pt>
                <c:pt idx="361">
                  <c:v>2896.875</c:v>
                </c:pt>
                <c:pt idx="362">
                  <c:v>2878.125</c:v>
                </c:pt>
                <c:pt idx="363">
                  <c:v>2859.375</c:v>
                </c:pt>
                <c:pt idx="364">
                  <c:v>2840.625</c:v>
                </c:pt>
                <c:pt idx="365">
                  <c:v>2821.875</c:v>
                </c:pt>
                <c:pt idx="366">
                  <c:v>2803.125</c:v>
                </c:pt>
                <c:pt idx="367">
                  <c:v>2784.375</c:v>
                </c:pt>
                <c:pt idx="368">
                  <c:v>2765.625</c:v>
                </c:pt>
                <c:pt idx="369">
                  <c:v>2746.875</c:v>
                </c:pt>
                <c:pt idx="370">
                  <c:v>2728.125</c:v>
                </c:pt>
                <c:pt idx="371">
                  <c:v>2709.375</c:v>
                </c:pt>
                <c:pt idx="372">
                  <c:v>2690.625</c:v>
                </c:pt>
                <c:pt idx="373">
                  <c:v>2671.875</c:v>
                </c:pt>
                <c:pt idx="374">
                  <c:v>2653.125</c:v>
                </c:pt>
                <c:pt idx="375">
                  <c:v>2634.375</c:v>
                </c:pt>
                <c:pt idx="376">
                  <c:v>2615.625</c:v>
                </c:pt>
                <c:pt idx="377">
                  <c:v>2596.875</c:v>
                </c:pt>
                <c:pt idx="378">
                  <c:v>2578.125</c:v>
                </c:pt>
                <c:pt idx="379">
                  <c:v>2559.375</c:v>
                </c:pt>
                <c:pt idx="380">
                  <c:v>2540.625</c:v>
                </c:pt>
                <c:pt idx="381">
                  <c:v>2521.875</c:v>
                </c:pt>
                <c:pt idx="382">
                  <c:v>2503.125</c:v>
                </c:pt>
                <c:pt idx="383">
                  <c:v>2484.375</c:v>
                </c:pt>
                <c:pt idx="384">
                  <c:v>2465.625</c:v>
                </c:pt>
                <c:pt idx="385">
                  <c:v>2446.875</c:v>
                </c:pt>
                <c:pt idx="386">
                  <c:v>2428.125</c:v>
                </c:pt>
                <c:pt idx="387">
                  <c:v>2409.375</c:v>
                </c:pt>
                <c:pt idx="388">
                  <c:v>2390.625</c:v>
                </c:pt>
                <c:pt idx="389">
                  <c:v>2371.875</c:v>
                </c:pt>
                <c:pt idx="390">
                  <c:v>2353.125</c:v>
                </c:pt>
                <c:pt idx="391">
                  <c:v>2334.375</c:v>
                </c:pt>
                <c:pt idx="392">
                  <c:v>2315.625</c:v>
                </c:pt>
                <c:pt idx="393">
                  <c:v>2296.875</c:v>
                </c:pt>
                <c:pt idx="394">
                  <c:v>2278.125</c:v>
                </c:pt>
                <c:pt idx="395">
                  <c:v>2259.375</c:v>
                </c:pt>
                <c:pt idx="396">
                  <c:v>2240.625</c:v>
                </c:pt>
                <c:pt idx="397">
                  <c:v>2221.875</c:v>
                </c:pt>
                <c:pt idx="398">
                  <c:v>2203.125</c:v>
                </c:pt>
                <c:pt idx="399">
                  <c:v>2184.375</c:v>
                </c:pt>
                <c:pt idx="400">
                  <c:v>2165.625</c:v>
                </c:pt>
                <c:pt idx="401">
                  <c:v>2146.875</c:v>
                </c:pt>
                <c:pt idx="402">
                  <c:v>2128.125</c:v>
                </c:pt>
                <c:pt idx="403">
                  <c:v>2109.375</c:v>
                </c:pt>
                <c:pt idx="404">
                  <c:v>2090.625</c:v>
                </c:pt>
                <c:pt idx="405">
                  <c:v>2071.875</c:v>
                </c:pt>
                <c:pt idx="406">
                  <c:v>2053.125</c:v>
                </c:pt>
                <c:pt idx="407">
                  <c:v>2034.375</c:v>
                </c:pt>
                <c:pt idx="408">
                  <c:v>2015.625</c:v>
                </c:pt>
                <c:pt idx="409">
                  <c:v>1996.875</c:v>
                </c:pt>
                <c:pt idx="410">
                  <c:v>1978.125</c:v>
                </c:pt>
                <c:pt idx="411">
                  <c:v>1959.375</c:v>
                </c:pt>
                <c:pt idx="412">
                  <c:v>1940.625</c:v>
                </c:pt>
                <c:pt idx="413">
                  <c:v>1921.875</c:v>
                </c:pt>
                <c:pt idx="414">
                  <c:v>1903.125</c:v>
                </c:pt>
                <c:pt idx="415">
                  <c:v>1884.375</c:v>
                </c:pt>
                <c:pt idx="416">
                  <c:v>1865.625</c:v>
                </c:pt>
                <c:pt idx="417">
                  <c:v>1846.875</c:v>
                </c:pt>
                <c:pt idx="418">
                  <c:v>1828.125</c:v>
                </c:pt>
                <c:pt idx="419">
                  <c:v>1809.375</c:v>
                </c:pt>
                <c:pt idx="420">
                  <c:v>1790.625</c:v>
                </c:pt>
                <c:pt idx="421">
                  <c:v>1771.875</c:v>
                </c:pt>
                <c:pt idx="422">
                  <c:v>1753.125</c:v>
                </c:pt>
                <c:pt idx="423">
                  <c:v>1734.375</c:v>
                </c:pt>
                <c:pt idx="424">
                  <c:v>1715.625</c:v>
                </c:pt>
                <c:pt idx="425">
                  <c:v>1696.875</c:v>
                </c:pt>
                <c:pt idx="426">
                  <c:v>1678.125</c:v>
                </c:pt>
                <c:pt idx="427">
                  <c:v>1659.375</c:v>
                </c:pt>
                <c:pt idx="428">
                  <c:v>1640.625</c:v>
                </c:pt>
                <c:pt idx="429">
                  <c:v>1621.875</c:v>
                </c:pt>
                <c:pt idx="430">
                  <c:v>1603.125</c:v>
                </c:pt>
                <c:pt idx="431">
                  <c:v>1584.375</c:v>
                </c:pt>
                <c:pt idx="432">
                  <c:v>1565.625</c:v>
                </c:pt>
                <c:pt idx="433">
                  <c:v>1546.875</c:v>
                </c:pt>
                <c:pt idx="434">
                  <c:v>1528.125</c:v>
                </c:pt>
                <c:pt idx="435">
                  <c:v>1509.375</c:v>
                </c:pt>
                <c:pt idx="436">
                  <c:v>1490.625</c:v>
                </c:pt>
                <c:pt idx="437">
                  <c:v>1471.875</c:v>
                </c:pt>
                <c:pt idx="438">
                  <c:v>1453.125</c:v>
                </c:pt>
                <c:pt idx="439">
                  <c:v>1434.375</c:v>
                </c:pt>
                <c:pt idx="440">
                  <c:v>1415.625</c:v>
                </c:pt>
                <c:pt idx="441">
                  <c:v>1396.875</c:v>
                </c:pt>
                <c:pt idx="442">
                  <c:v>1378.125</c:v>
                </c:pt>
                <c:pt idx="443">
                  <c:v>1359.375</c:v>
                </c:pt>
                <c:pt idx="444">
                  <c:v>1340.625</c:v>
                </c:pt>
                <c:pt idx="445">
                  <c:v>1321.875</c:v>
                </c:pt>
                <c:pt idx="446">
                  <c:v>1303.125</c:v>
                </c:pt>
                <c:pt idx="447">
                  <c:v>1284.375</c:v>
                </c:pt>
                <c:pt idx="448">
                  <c:v>1265.625</c:v>
                </c:pt>
                <c:pt idx="449">
                  <c:v>1246.875</c:v>
                </c:pt>
                <c:pt idx="450">
                  <c:v>1228.125</c:v>
                </c:pt>
                <c:pt idx="451">
                  <c:v>1209.375</c:v>
                </c:pt>
                <c:pt idx="452">
                  <c:v>1190.625</c:v>
                </c:pt>
                <c:pt idx="453">
                  <c:v>1171.875</c:v>
                </c:pt>
                <c:pt idx="454">
                  <c:v>1153.125</c:v>
                </c:pt>
                <c:pt idx="455">
                  <c:v>1134.375</c:v>
                </c:pt>
                <c:pt idx="456">
                  <c:v>1115.625</c:v>
                </c:pt>
                <c:pt idx="457">
                  <c:v>1096.875</c:v>
                </c:pt>
                <c:pt idx="458">
                  <c:v>1078.125</c:v>
                </c:pt>
                <c:pt idx="459">
                  <c:v>1059.375</c:v>
                </c:pt>
                <c:pt idx="460">
                  <c:v>1040.625</c:v>
                </c:pt>
                <c:pt idx="461">
                  <c:v>1021.875</c:v>
                </c:pt>
                <c:pt idx="462">
                  <c:v>1003.125</c:v>
                </c:pt>
                <c:pt idx="463">
                  <c:v>984.375</c:v>
                </c:pt>
                <c:pt idx="464">
                  <c:v>965.625</c:v>
                </c:pt>
                <c:pt idx="465">
                  <c:v>946.875</c:v>
                </c:pt>
                <c:pt idx="466">
                  <c:v>928.125</c:v>
                </c:pt>
                <c:pt idx="467">
                  <c:v>909.375</c:v>
                </c:pt>
                <c:pt idx="468">
                  <c:v>890.625</c:v>
                </c:pt>
                <c:pt idx="469">
                  <c:v>871.875</c:v>
                </c:pt>
                <c:pt idx="470">
                  <c:v>853.125</c:v>
                </c:pt>
                <c:pt idx="471">
                  <c:v>834.375</c:v>
                </c:pt>
                <c:pt idx="472">
                  <c:v>815.625</c:v>
                </c:pt>
                <c:pt idx="473">
                  <c:v>796.875</c:v>
                </c:pt>
                <c:pt idx="474">
                  <c:v>778.125</c:v>
                </c:pt>
                <c:pt idx="475">
                  <c:v>759.375</c:v>
                </c:pt>
                <c:pt idx="476">
                  <c:v>740.625</c:v>
                </c:pt>
                <c:pt idx="477">
                  <c:v>721.875</c:v>
                </c:pt>
                <c:pt idx="478">
                  <c:v>703.125</c:v>
                </c:pt>
                <c:pt idx="479">
                  <c:v>684.375</c:v>
                </c:pt>
                <c:pt idx="480">
                  <c:v>665.625</c:v>
                </c:pt>
                <c:pt idx="481">
                  <c:v>646.875</c:v>
                </c:pt>
                <c:pt idx="482">
                  <c:v>628.125</c:v>
                </c:pt>
                <c:pt idx="483">
                  <c:v>609.375</c:v>
                </c:pt>
                <c:pt idx="484">
                  <c:v>590.625</c:v>
                </c:pt>
                <c:pt idx="485">
                  <c:v>571.875</c:v>
                </c:pt>
                <c:pt idx="486">
                  <c:v>553.125</c:v>
                </c:pt>
                <c:pt idx="487">
                  <c:v>534.375</c:v>
                </c:pt>
                <c:pt idx="488">
                  <c:v>515.625</c:v>
                </c:pt>
                <c:pt idx="489">
                  <c:v>496.875</c:v>
                </c:pt>
                <c:pt idx="490">
                  <c:v>478.125</c:v>
                </c:pt>
                <c:pt idx="491">
                  <c:v>459.375</c:v>
                </c:pt>
                <c:pt idx="492">
                  <c:v>440.625</c:v>
                </c:pt>
                <c:pt idx="493">
                  <c:v>421.875</c:v>
                </c:pt>
                <c:pt idx="494">
                  <c:v>403.125</c:v>
                </c:pt>
                <c:pt idx="495">
                  <c:v>384.375</c:v>
                </c:pt>
                <c:pt idx="496">
                  <c:v>365.625</c:v>
                </c:pt>
                <c:pt idx="497">
                  <c:v>346.875</c:v>
                </c:pt>
                <c:pt idx="498">
                  <c:v>328.125</c:v>
                </c:pt>
                <c:pt idx="499">
                  <c:v>309.375</c:v>
                </c:pt>
                <c:pt idx="500">
                  <c:v>290.625</c:v>
                </c:pt>
                <c:pt idx="501">
                  <c:v>271.875</c:v>
                </c:pt>
                <c:pt idx="502">
                  <c:v>253.125</c:v>
                </c:pt>
                <c:pt idx="503">
                  <c:v>234.375</c:v>
                </c:pt>
                <c:pt idx="504">
                  <c:v>215.625</c:v>
                </c:pt>
                <c:pt idx="505">
                  <c:v>196.875</c:v>
                </c:pt>
                <c:pt idx="506">
                  <c:v>178.125</c:v>
                </c:pt>
                <c:pt idx="507">
                  <c:v>159.375</c:v>
                </c:pt>
                <c:pt idx="508">
                  <c:v>140.625</c:v>
                </c:pt>
                <c:pt idx="509">
                  <c:v>121.875</c:v>
                </c:pt>
                <c:pt idx="510">
                  <c:v>103.125</c:v>
                </c:pt>
                <c:pt idx="511">
                  <c:v>84.375</c:v>
                </c:pt>
                <c:pt idx="512">
                  <c:v>65.625</c:v>
                </c:pt>
                <c:pt idx="513">
                  <c:v>46.875</c:v>
                </c:pt>
                <c:pt idx="514">
                  <c:v>28.125</c:v>
                </c:pt>
                <c:pt idx="515">
                  <c:v>9.375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2E-41CA-AF37-19629A11D30B}"/>
            </c:ext>
          </c:extLst>
        </c:ser>
        <c:ser>
          <c:idx val="5"/>
          <c:order val="4"/>
          <c:tx>
            <c:strRef>
              <c:f>Boligydelse!$G$13</c:f>
              <c:strCache>
                <c:ptCount val="1"/>
                <c:pt idx="0">
                  <c:v>2.000</c:v>
                </c:pt>
              </c:strCache>
            </c:strRef>
          </c:tx>
          <c:spPr>
            <a:ln w="22225" cap="rnd">
              <a:solidFill>
                <a:srgbClr val="FA5500"/>
              </a:solidFill>
              <a:prstDash val="sysDash"/>
              <a:round/>
            </a:ln>
          </c:spPr>
          <c:marker>
            <c:symbol val="none"/>
          </c:marker>
          <c:cat>
            <c:numRef>
              <c:f>Boligydelse!$A$14:$A$564</c:f>
              <c:numCache>
                <c:formatCode>General</c:formatCode>
                <c:ptCount val="5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</c:numCache>
            </c:numRef>
          </c:cat>
          <c:val>
            <c:numRef>
              <c:f>Boligydelse!$G$14:$G$564</c:f>
              <c:numCache>
                <c:formatCode>#,##0</c:formatCode>
                <c:ptCount val="551"/>
                <c:pt idx="0">
                  <c:v>491.66666666666669</c:v>
                </c:pt>
                <c:pt idx="1">
                  <c:v>491.66666666666669</c:v>
                </c:pt>
                <c:pt idx="2">
                  <c:v>491.66666666666669</c:v>
                </c:pt>
                <c:pt idx="3">
                  <c:v>491.66666666666669</c:v>
                </c:pt>
                <c:pt idx="4">
                  <c:v>491.66666666666669</c:v>
                </c:pt>
                <c:pt idx="5">
                  <c:v>491.66666666666669</c:v>
                </c:pt>
                <c:pt idx="6">
                  <c:v>491.66666666666669</c:v>
                </c:pt>
                <c:pt idx="7">
                  <c:v>491.66666666666669</c:v>
                </c:pt>
                <c:pt idx="8">
                  <c:v>491.66666666666669</c:v>
                </c:pt>
                <c:pt idx="9">
                  <c:v>491.66666666666669</c:v>
                </c:pt>
                <c:pt idx="10">
                  <c:v>491.66666666666669</c:v>
                </c:pt>
                <c:pt idx="11">
                  <c:v>491.66666666666669</c:v>
                </c:pt>
                <c:pt idx="12">
                  <c:v>491.66666666666669</c:v>
                </c:pt>
                <c:pt idx="13">
                  <c:v>491.66666666666669</c:v>
                </c:pt>
                <c:pt idx="14">
                  <c:v>491.66666666666669</c:v>
                </c:pt>
                <c:pt idx="15">
                  <c:v>491.66666666666669</c:v>
                </c:pt>
                <c:pt idx="16">
                  <c:v>491.66666666666669</c:v>
                </c:pt>
                <c:pt idx="17">
                  <c:v>491.66666666666669</c:v>
                </c:pt>
                <c:pt idx="18">
                  <c:v>491.66666666666669</c:v>
                </c:pt>
                <c:pt idx="19">
                  <c:v>491.66666666666669</c:v>
                </c:pt>
                <c:pt idx="20">
                  <c:v>491.66666666666669</c:v>
                </c:pt>
                <c:pt idx="21">
                  <c:v>491.66666666666669</c:v>
                </c:pt>
                <c:pt idx="22">
                  <c:v>491.66666666666669</c:v>
                </c:pt>
                <c:pt idx="23">
                  <c:v>491.66666666666669</c:v>
                </c:pt>
                <c:pt idx="24">
                  <c:v>491.66666666666669</c:v>
                </c:pt>
                <c:pt idx="25">
                  <c:v>491.66666666666669</c:v>
                </c:pt>
                <c:pt idx="26">
                  <c:v>491.66666666666669</c:v>
                </c:pt>
                <c:pt idx="27">
                  <c:v>491.66666666666669</c:v>
                </c:pt>
                <c:pt idx="28">
                  <c:v>491.66666666666669</c:v>
                </c:pt>
                <c:pt idx="29">
                  <c:v>491.66666666666669</c:v>
                </c:pt>
                <c:pt idx="30">
                  <c:v>491.66666666666669</c:v>
                </c:pt>
                <c:pt idx="31">
                  <c:v>491.66666666666669</c:v>
                </c:pt>
                <c:pt idx="32">
                  <c:v>491.66666666666669</c:v>
                </c:pt>
                <c:pt idx="33">
                  <c:v>491.66666666666669</c:v>
                </c:pt>
                <c:pt idx="34">
                  <c:v>491.66666666666669</c:v>
                </c:pt>
                <c:pt idx="35">
                  <c:v>491.66666666666669</c:v>
                </c:pt>
                <c:pt idx="36">
                  <c:v>491.66666666666669</c:v>
                </c:pt>
                <c:pt idx="37">
                  <c:v>491.66666666666669</c:v>
                </c:pt>
                <c:pt idx="38">
                  <c:v>491.66666666666669</c:v>
                </c:pt>
                <c:pt idx="39">
                  <c:v>491.66666666666669</c:v>
                </c:pt>
                <c:pt idx="40">
                  <c:v>491.66666666666669</c:v>
                </c:pt>
                <c:pt idx="41">
                  <c:v>491.66666666666669</c:v>
                </c:pt>
                <c:pt idx="42">
                  <c:v>491.66666666666669</c:v>
                </c:pt>
                <c:pt idx="43">
                  <c:v>491.66666666666669</c:v>
                </c:pt>
                <c:pt idx="44">
                  <c:v>491.66666666666669</c:v>
                </c:pt>
                <c:pt idx="45">
                  <c:v>491.66666666666669</c:v>
                </c:pt>
                <c:pt idx="46">
                  <c:v>491.66666666666669</c:v>
                </c:pt>
                <c:pt idx="47">
                  <c:v>491.66666666666669</c:v>
                </c:pt>
                <c:pt idx="48">
                  <c:v>491.66666666666669</c:v>
                </c:pt>
                <c:pt idx="49">
                  <c:v>491.66666666666669</c:v>
                </c:pt>
                <c:pt idx="50">
                  <c:v>491.66666666666669</c:v>
                </c:pt>
                <c:pt idx="51">
                  <c:v>491.66666666666669</c:v>
                </c:pt>
                <c:pt idx="52">
                  <c:v>491.66666666666669</c:v>
                </c:pt>
                <c:pt idx="53">
                  <c:v>491.66666666666669</c:v>
                </c:pt>
                <c:pt idx="54">
                  <c:v>491.66666666666669</c:v>
                </c:pt>
                <c:pt idx="55">
                  <c:v>491.66666666666669</c:v>
                </c:pt>
                <c:pt idx="56">
                  <c:v>491.66666666666669</c:v>
                </c:pt>
                <c:pt idx="57">
                  <c:v>491.66666666666669</c:v>
                </c:pt>
                <c:pt idx="58">
                  <c:v>491.66666666666669</c:v>
                </c:pt>
                <c:pt idx="59">
                  <c:v>491.66666666666669</c:v>
                </c:pt>
                <c:pt idx="60">
                  <c:v>491.66666666666669</c:v>
                </c:pt>
                <c:pt idx="61">
                  <c:v>491.66666666666669</c:v>
                </c:pt>
                <c:pt idx="62">
                  <c:v>491.66666666666669</c:v>
                </c:pt>
                <c:pt idx="63">
                  <c:v>491.66666666666669</c:v>
                </c:pt>
                <c:pt idx="64">
                  <c:v>491.66666666666669</c:v>
                </c:pt>
                <c:pt idx="65">
                  <c:v>491.66666666666669</c:v>
                </c:pt>
                <c:pt idx="66">
                  <c:v>491.66666666666669</c:v>
                </c:pt>
                <c:pt idx="67">
                  <c:v>491.66666666666669</c:v>
                </c:pt>
                <c:pt idx="68">
                  <c:v>491.66666666666669</c:v>
                </c:pt>
                <c:pt idx="69">
                  <c:v>491.66666666666669</c:v>
                </c:pt>
                <c:pt idx="70">
                  <c:v>491.66666666666669</c:v>
                </c:pt>
                <c:pt idx="71">
                  <c:v>491.66666666666669</c:v>
                </c:pt>
                <c:pt idx="72">
                  <c:v>491.66666666666669</c:v>
                </c:pt>
                <c:pt idx="73">
                  <c:v>491.66666666666669</c:v>
                </c:pt>
                <c:pt idx="74">
                  <c:v>491.66666666666669</c:v>
                </c:pt>
                <c:pt idx="75">
                  <c:v>491.66666666666669</c:v>
                </c:pt>
                <c:pt idx="76">
                  <c:v>491.66666666666669</c:v>
                </c:pt>
                <c:pt idx="77">
                  <c:v>491.66666666666669</c:v>
                </c:pt>
                <c:pt idx="78">
                  <c:v>491.66666666666669</c:v>
                </c:pt>
                <c:pt idx="79">
                  <c:v>491.66666666666669</c:v>
                </c:pt>
                <c:pt idx="80">
                  <c:v>491.66666666666669</c:v>
                </c:pt>
                <c:pt idx="81">
                  <c:v>491.66666666666669</c:v>
                </c:pt>
                <c:pt idx="82">
                  <c:v>491.66666666666669</c:v>
                </c:pt>
                <c:pt idx="83">
                  <c:v>491.66666666666669</c:v>
                </c:pt>
                <c:pt idx="84">
                  <c:v>491.66666666666669</c:v>
                </c:pt>
                <c:pt idx="85">
                  <c:v>491.66666666666669</c:v>
                </c:pt>
                <c:pt idx="86">
                  <c:v>491.66666666666669</c:v>
                </c:pt>
                <c:pt idx="87">
                  <c:v>491.66666666666669</c:v>
                </c:pt>
                <c:pt idx="88">
                  <c:v>491.66666666666669</c:v>
                </c:pt>
                <c:pt idx="89">
                  <c:v>491.66666666666669</c:v>
                </c:pt>
                <c:pt idx="90">
                  <c:v>491.66666666666669</c:v>
                </c:pt>
                <c:pt idx="91">
                  <c:v>491.66666666666669</c:v>
                </c:pt>
                <c:pt idx="92">
                  <c:v>491.66666666666669</c:v>
                </c:pt>
                <c:pt idx="93">
                  <c:v>491.66666666666669</c:v>
                </c:pt>
                <c:pt idx="94">
                  <c:v>491.66666666666669</c:v>
                </c:pt>
                <c:pt idx="95">
                  <c:v>491.66666666666669</c:v>
                </c:pt>
                <c:pt idx="96">
                  <c:v>491.66666666666669</c:v>
                </c:pt>
                <c:pt idx="97">
                  <c:v>491.66666666666669</c:v>
                </c:pt>
                <c:pt idx="98">
                  <c:v>491.66666666666669</c:v>
                </c:pt>
                <c:pt idx="99">
                  <c:v>491.66666666666669</c:v>
                </c:pt>
                <c:pt idx="100">
                  <c:v>491.66666666666669</c:v>
                </c:pt>
                <c:pt idx="101">
                  <c:v>491.66666666666669</c:v>
                </c:pt>
                <c:pt idx="102">
                  <c:v>491.66666666666669</c:v>
                </c:pt>
                <c:pt idx="103">
                  <c:v>491.66666666666669</c:v>
                </c:pt>
                <c:pt idx="104">
                  <c:v>491.66666666666669</c:v>
                </c:pt>
                <c:pt idx="105">
                  <c:v>491.66666666666669</c:v>
                </c:pt>
                <c:pt idx="106">
                  <c:v>491.66666666666669</c:v>
                </c:pt>
                <c:pt idx="107">
                  <c:v>491.66666666666669</c:v>
                </c:pt>
                <c:pt idx="108">
                  <c:v>491.66666666666669</c:v>
                </c:pt>
                <c:pt idx="109">
                  <c:v>491.66666666666669</c:v>
                </c:pt>
                <c:pt idx="110">
                  <c:v>491.66666666666669</c:v>
                </c:pt>
                <c:pt idx="111">
                  <c:v>491.66666666666669</c:v>
                </c:pt>
                <c:pt idx="112">
                  <c:v>491.66666666666669</c:v>
                </c:pt>
                <c:pt idx="113">
                  <c:v>491.66666666666669</c:v>
                </c:pt>
                <c:pt idx="114">
                  <c:v>491.66666666666669</c:v>
                </c:pt>
                <c:pt idx="115">
                  <c:v>491.66666666666669</c:v>
                </c:pt>
                <c:pt idx="116">
                  <c:v>491.66666666666669</c:v>
                </c:pt>
                <c:pt idx="117">
                  <c:v>491.66666666666669</c:v>
                </c:pt>
                <c:pt idx="118">
                  <c:v>491.66666666666669</c:v>
                </c:pt>
                <c:pt idx="119">
                  <c:v>491.66666666666669</c:v>
                </c:pt>
                <c:pt idx="120">
                  <c:v>491.66666666666669</c:v>
                </c:pt>
                <c:pt idx="121">
                  <c:v>491.66666666666669</c:v>
                </c:pt>
                <c:pt idx="122">
                  <c:v>491.66666666666669</c:v>
                </c:pt>
                <c:pt idx="123">
                  <c:v>491.66666666666669</c:v>
                </c:pt>
                <c:pt idx="124">
                  <c:v>491.66666666666669</c:v>
                </c:pt>
                <c:pt idx="125">
                  <c:v>491.66666666666669</c:v>
                </c:pt>
                <c:pt idx="126">
                  <c:v>491.66666666666669</c:v>
                </c:pt>
                <c:pt idx="127">
                  <c:v>491.66666666666669</c:v>
                </c:pt>
                <c:pt idx="128">
                  <c:v>491.66666666666669</c:v>
                </c:pt>
                <c:pt idx="129">
                  <c:v>491.66666666666669</c:v>
                </c:pt>
                <c:pt idx="130">
                  <c:v>491.66666666666669</c:v>
                </c:pt>
                <c:pt idx="131">
                  <c:v>491.66666666666669</c:v>
                </c:pt>
                <c:pt idx="132">
                  <c:v>491.66666666666669</c:v>
                </c:pt>
                <c:pt idx="133">
                  <c:v>491.66666666666669</c:v>
                </c:pt>
                <c:pt idx="134">
                  <c:v>491.66666666666669</c:v>
                </c:pt>
                <c:pt idx="135">
                  <c:v>491.66666666666669</c:v>
                </c:pt>
                <c:pt idx="136">
                  <c:v>491.66666666666669</c:v>
                </c:pt>
                <c:pt idx="137">
                  <c:v>491.66666666666669</c:v>
                </c:pt>
                <c:pt idx="138">
                  <c:v>491.66666666666669</c:v>
                </c:pt>
                <c:pt idx="139">
                  <c:v>491.66666666666669</c:v>
                </c:pt>
                <c:pt idx="140">
                  <c:v>491.66666666666669</c:v>
                </c:pt>
                <c:pt idx="141">
                  <c:v>491.66666666666669</c:v>
                </c:pt>
                <c:pt idx="142">
                  <c:v>491.66666666666669</c:v>
                </c:pt>
                <c:pt idx="143">
                  <c:v>491.66666666666669</c:v>
                </c:pt>
                <c:pt idx="144">
                  <c:v>491.66666666666669</c:v>
                </c:pt>
                <c:pt idx="145">
                  <c:v>491.66666666666669</c:v>
                </c:pt>
                <c:pt idx="146">
                  <c:v>491.66666666666669</c:v>
                </c:pt>
                <c:pt idx="147">
                  <c:v>491.66666666666669</c:v>
                </c:pt>
                <c:pt idx="148">
                  <c:v>491.66666666666669</c:v>
                </c:pt>
                <c:pt idx="149">
                  <c:v>491.66666666666669</c:v>
                </c:pt>
                <c:pt idx="150">
                  <c:v>491.66666666666669</c:v>
                </c:pt>
                <c:pt idx="151">
                  <c:v>491.66666666666669</c:v>
                </c:pt>
                <c:pt idx="152">
                  <c:v>491.66666666666669</c:v>
                </c:pt>
                <c:pt idx="153">
                  <c:v>491.66666666666669</c:v>
                </c:pt>
                <c:pt idx="154">
                  <c:v>491.66666666666669</c:v>
                </c:pt>
                <c:pt idx="155">
                  <c:v>491.66666666666669</c:v>
                </c:pt>
                <c:pt idx="156">
                  <c:v>491.66666666666669</c:v>
                </c:pt>
                <c:pt idx="157">
                  <c:v>491.66666666666669</c:v>
                </c:pt>
                <c:pt idx="158">
                  <c:v>491.66666666666669</c:v>
                </c:pt>
                <c:pt idx="159">
                  <c:v>491.66666666666669</c:v>
                </c:pt>
                <c:pt idx="160">
                  <c:v>491.66666666666669</c:v>
                </c:pt>
                <c:pt idx="161">
                  <c:v>491.66666666666669</c:v>
                </c:pt>
                <c:pt idx="162">
                  <c:v>491.66666666666669</c:v>
                </c:pt>
                <c:pt idx="163">
                  <c:v>491.66666666666669</c:v>
                </c:pt>
                <c:pt idx="164">
                  <c:v>491.66666666666669</c:v>
                </c:pt>
                <c:pt idx="165">
                  <c:v>491.66666666666669</c:v>
                </c:pt>
                <c:pt idx="166">
                  <c:v>491.66666666666669</c:v>
                </c:pt>
                <c:pt idx="167">
                  <c:v>491.66666666666669</c:v>
                </c:pt>
                <c:pt idx="168">
                  <c:v>491.66666666666669</c:v>
                </c:pt>
                <c:pt idx="169">
                  <c:v>491.66666666666669</c:v>
                </c:pt>
                <c:pt idx="170">
                  <c:v>491.66666666666669</c:v>
                </c:pt>
                <c:pt idx="171">
                  <c:v>491.66666666666669</c:v>
                </c:pt>
                <c:pt idx="172">
                  <c:v>491.66666666666669</c:v>
                </c:pt>
                <c:pt idx="173">
                  <c:v>491.66666666666669</c:v>
                </c:pt>
                <c:pt idx="174">
                  <c:v>491.66666666666669</c:v>
                </c:pt>
                <c:pt idx="175">
                  <c:v>491.66666666666669</c:v>
                </c:pt>
                <c:pt idx="176">
                  <c:v>491.66666666666669</c:v>
                </c:pt>
                <c:pt idx="177">
                  <c:v>491.66666666666669</c:v>
                </c:pt>
                <c:pt idx="178">
                  <c:v>491.66666666666669</c:v>
                </c:pt>
                <c:pt idx="179">
                  <c:v>491.66666666666669</c:v>
                </c:pt>
                <c:pt idx="180">
                  <c:v>491.66666666666669</c:v>
                </c:pt>
                <c:pt idx="181">
                  <c:v>491.66666666666669</c:v>
                </c:pt>
                <c:pt idx="182">
                  <c:v>491.66666666666669</c:v>
                </c:pt>
                <c:pt idx="183">
                  <c:v>491.66666666666669</c:v>
                </c:pt>
                <c:pt idx="184">
                  <c:v>491.66666666666669</c:v>
                </c:pt>
                <c:pt idx="185">
                  <c:v>491.66666666666669</c:v>
                </c:pt>
                <c:pt idx="186">
                  <c:v>491.66666666666669</c:v>
                </c:pt>
                <c:pt idx="187">
                  <c:v>491.66666666666669</c:v>
                </c:pt>
                <c:pt idx="188">
                  <c:v>491.66666666666669</c:v>
                </c:pt>
                <c:pt idx="189">
                  <c:v>491.66666666666669</c:v>
                </c:pt>
                <c:pt idx="190">
                  <c:v>491.66666666666669</c:v>
                </c:pt>
                <c:pt idx="191">
                  <c:v>491.66666666666669</c:v>
                </c:pt>
                <c:pt idx="192">
                  <c:v>491.66666666666669</c:v>
                </c:pt>
                <c:pt idx="193">
                  <c:v>491.66666666666669</c:v>
                </c:pt>
                <c:pt idx="194">
                  <c:v>491.66666666666669</c:v>
                </c:pt>
                <c:pt idx="195">
                  <c:v>491.66666666666669</c:v>
                </c:pt>
                <c:pt idx="196">
                  <c:v>491.66666666666669</c:v>
                </c:pt>
                <c:pt idx="197">
                  <c:v>491.66666666666669</c:v>
                </c:pt>
                <c:pt idx="198">
                  <c:v>491.66666666666669</c:v>
                </c:pt>
                <c:pt idx="199">
                  <c:v>491.66666666666669</c:v>
                </c:pt>
                <c:pt idx="200">
                  <c:v>491.66666666666669</c:v>
                </c:pt>
                <c:pt idx="201">
                  <c:v>491.66666666666669</c:v>
                </c:pt>
                <c:pt idx="202">
                  <c:v>491.66666666666669</c:v>
                </c:pt>
                <c:pt idx="203">
                  <c:v>491.66666666666669</c:v>
                </c:pt>
                <c:pt idx="204">
                  <c:v>491.66666666666669</c:v>
                </c:pt>
                <c:pt idx="205">
                  <c:v>491.66666666666669</c:v>
                </c:pt>
                <c:pt idx="206">
                  <c:v>491.66666666666669</c:v>
                </c:pt>
                <c:pt idx="207">
                  <c:v>491.66666666666669</c:v>
                </c:pt>
                <c:pt idx="208">
                  <c:v>491.66666666666669</c:v>
                </c:pt>
                <c:pt idx="209">
                  <c:v>491.66666666666669</c:v>
                </c:pt>
                <c:pt idx="210">
                  <c:v>491.66666666666669</c:v>
                </c:pt>
                <c:pt idx="211">
                  <c:v>491.66666666666669</c:v>
                </c:pt>
                <c:pt idx="212">
                  <c:v>491.66666666666669</c:v>
                </c:pt>
                <c:pt idx="213">
                  <c:v>491.66666666666669</c:v>
                </c:pt>
                <c:pt idx="214">
                  <c:v>491.66666666666669</c:v>
                </c:pt>
                <c:pt idx="215">
                  <c:v>491.66666666666669</c:v>
                </c:pt>
                <c:pt idx="216">
                  <c:v>491.66666666666669</c:v>
                </c:pt>
                <c:pt idx="217">
                  <c:v>491.66666666666669</c:v>
                </c:pt>
                <c:pt idx="218">
                  <c:v>491.66666666666669</c:v>
                </c:pt>
                <c:pt idx="219">
                  <c:v>481.2000000000001</c:v>
                </c:pt>
                <c:pt idx="220">
                  <c:v>466.2000000000001</c:v>
                </c:pt>
                <c:pt idx="221">
                  <c:v>451.2000000000001</c:v>
                </c:pt>
                <c:pt idx="222">
                  <c:v>436.2000000000001</c:v>
                </c:pt>
                <c:pt idx="223">
                  <c:v>421.2000000000001</c:v>
                </c:pt>
                <c:pt idx="224">
                  <c:v>406.2000000000001</c:v>
                </c:pt>
                <c:pt idx="225">
                  <c:v>391.2000000000001</c:v>
                </c:pt>
                <c:pt idx="226">
                  <c:v>376.2000000000001</c:v>
                </c:pt>
                <c:pt idx="227">
                  <c:v>361.2000000000001</c:v>
                </c:pt>
                <c:pt idx="228">
                  <c:v>346.2000000000001</c:v>
                </c:pt>
                <c:pt idx="229">
                  <c:v>331.2000000000001</c:v>
                </c:pt>
                <c:pt idx="230">
                  <c:v>316.2000000000001</c:v>
                </c:pt>
                <c:pt idx="231">
                  <c:v>301.2000000000001</c:v>
                </c:pt>
                <c:pt idx="232">
                  <c:v>286.2000000000001</c:v>
                </c:pt>
                <c:pt idx="233">
                  <c:v>271.2000000000001</c:v>
                </c:pt>
                <c:pt idx="234">
                  <c:v>256.2000000000001</c:v>
                </c:pt>
                <c:pt idx="235">
                  <c:v>241.20000000000013</c:v>
                </c:pt>
                <c:pt idx="236">
                  <c:v>226.20000000000013</c:v>
                </c:pt>
                <c:pt idx="237">
                  <c:v>211.20000000000013</c:v>
                </c:pt>
                <c:pt idx="238">
                  <c:v>196.20000000000013</c:v>
                </c:pt>
                <c:pt idx="239">
                  <c:v>181.20000000000013</c:v>
                </c:pt>
                <c:pt idx="240">
                  <c:v>166.20000000000013</c:v>
                </c:pt>
                <c:pt idx="241">
                  <c:v>151.20000000000013</c:v>
                </c:pt>
                <c:pt idx="242">
                  <c:v>136.20000000000013</c:v>
                </c:pt>
                <c:pt idx="243">
                  <c:v>121.20000000000012</c:v>
                </c:pt>
                <c:pt idx="244">
                  <c:v>106.20000000000012</c:v>
                </c:pt>
                <c:pt idx="245">
                  <c:v>91.200000000000117</c:v>
                </c:pt>
                <c:pt idx="246">
                  <c:v>76.200000000000117</c:v>
                </c:pt>
                <c:pt idx="247">
                  <c:v>61.200000000000124</c:v>
                </c:pt>
                <c:pt idx="248">
                  <c:v>46.200000000000124</c:v>
                </c:pt>
                <c:pt idx="249">
                  <c:v>31.20000000000012</c:v>
                </c:pt>
                <c:pt idx="250">
                  <c:v>16.20000000000012</c:v>
                </c:pt>
                <c:pt idx="251">
                  <c:v>1.2000000000001212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62E-41CA-AF37-19629A11D30B}"/>
            </c:ext>
          </c:extLst>
        </c:ser>
        <c:ser>
          <c:idx val="6"/>
          <c:order val="5"/>
          <c:tx>
            <c:strRef>
              <c:f>Boligydelse!$H$13</c:f>
              <c:strCache>
                <c:ptCount val="1"/>
                <c:pt idx="0">
                  <c:v>4.000</c:v>
                </c:pt>
              </c:strCache>
            </c:strRef>
          </c:tx>
          <c:spPr>
            <a:ln w="22225" cap="rnd">
              <a:solidFill>
                <a:srgbClr val="808080">
                  <a:alpha val="99000"/>
                </a:srgbClr>
              </a:solidFill>
              <a:prstDash val="sysDash"/>
              <a:round/>
            </a:ln>
          </c:spPr>
          <c:marker>
            <c:symbol val="none"/>
          </c:marker>
          <c:cat>
            <c:numRef>
              <c:f>Boligydelse!$A$14:$A$564</c:f>
              <c:numCache>
                <c:formatCode>General</c:formatCode>
                <c:ptCount val="5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</c:numCache>
            </c:numRef>
          </c:cat>
          <c:val>
            <c:numRef>
              <c:f>Boligydelse!$H$14:$H$564</c:f>
              <c:numCache>
                <c:formatCode>#,##0</c:formatCode>
                <c:ptCount val="551"/>
                <c:pt idx="0">
                  <c:v>2491.6666666666665</c:v>
                </c:pt>
                <c:pt idx="1">
                  <c:v>2491.6666666666665</c:v>
                </c:pt>
                <c:pt idx="2">
                  <c:v>2491.6666666666665</c:v>
                </c:pt>
                <c:pt idx="3">
                  <c:v>2491.6666666666665</c:v>
                </c:pt>
                <c:pt idx="4">
                  <c:v>2491.6666666666665</c:v>
                </c:pt>
                <c:pt idx="5">
                  <c:v>2491.6666666666665</c:v>
                </c:pt>
                <c:pt idx="6">
                  <c:v>2491.6666666666665</c:v>
                </c:pt>
                <c:pt idx="7">
                  <c:v>2491.6666666666665</c:v>
                </c:pt>
                <c:pt idx="8">
                  <c:v>2491.6666666666665</c:v>
                </c:pt>
                <c:pt idx="9">
                  <c:v>2491.6666666666665</c:v>
                </c:pt>
                <c:pt idx="10">
                  <c:v>2491.6666666666665</c:v>
                </c:pt>
                <c:pt idx="11">
                  <c:v>2491.6666666666665</c:v>
                </c:pt>
                <c:pt idx="12">
                  <c:v>2491.6666666666665</c:v>
                </c:pt>
                <c:pt idx="13">
                  <c:v>2491.6666666666665</c:v>
                </c:pt>
                <c:pt idx="14">
                  <c:v>2491.6666666666665</c:v>
                </c:pt>
                <c:pt idx="15">
                  <c:v>2491.6666666666665</c:v>
                </c:pt>
                <c:pt idx="16">
                  <c:v>2491.6666666666665</c:v>
                </c:pt>
                <c:pt idx="17">
                  <c:v>2491.6666666666665</c:v>
                </c:pt>
                <c:pt idx="18">
                  <c:v>2491.6666666666665</c:v>
                </c:pt>
                <c:pt idx="19">
                  <c:v>2491.6666666666665</c:v>
                </c:pt>
                <c:pt idx="20">
                  <c:v>2491.6666666666665</c:v>
                </c:pt>
                <c:pt idx="21">
                  <c:v>2491.6666666666665</c:v>
                </c:pt>
                <c:pt idx="22">
                  <c:v>2491.6666666666665</c:v>
                </c:pt>
                <c:pt idx="23">
                  <c:v>2491.6666666666665</c:v>
                </c:pt>
                <c:pt idx="24">
                  <c:v>2491.6666666666665</c:v>
                </c:pt>
                <c:pt idx="25">
                  <c:v>2491.6666666666665</c:v>
                </c:pt>
                <c:pt idx="26">
                  <c:v>2491.6666666666665</c:v>
                </c:pt>
                <c:pt idx="27">
                  <c:v>2491.6666666666665</c:v>
                </c:pt>
                <c:pt idx="28">
                  <c:v>2491.6666666666665</c:v>
                </c:pt>
                <c:pt idx="29">
                  <c:v>2491.6666666666665</c:v>
                </c:pt>
                <c:pt idx="30">
                  <c:v>2491.6666666666665</c:v>
                </c:pt>
                <c:pt idx="31">
                  <c:v>2491.6666666666665</c:v>
                </c:pt>
                <c:pt idx="32">
                  <c:v>2491.6666666666665</c:v>
                </c:pt>
                <c:pt idx="33">
                  <c:v>2491.6666666666665</c:v>
                </c:pt>
                <c:pt idx="34">
                  <c:v>2491.6666666666665</c:v>
                </c:pt>
                <c:pt idx="35">
                  <c:v>2491.6666666666665</c:v>
                </c:pt>
                <c:pt idx="36">
                  <c:v>2491.6666666666665</c:v>
                </c:pt>
                <c:pt idx="37">
                  <c:v>2491.6666666666665</c:v>
                </c:pt>
                <c:pt idx="38">
                  <c:v>2491.6666666666665</c:v>
                </c:pt>
                <c:pt idx="39">
                  <c:v>2491.6666666666665</c:v>
                </c:pt>
                <c:pt idx="40">
                  <c:v>2491.6666666666665</c:v>
                </c:pt>
                <c:pt idx="41">
                  <c:v>2491.6666666666665</c:v>
                </c:pt>
                <c:pt idx="42">
                  <c:v>2491.6666666666665</c:v>
                </c:pt>
                <c:pt idx="43">
                  <c:v>2491.6666666666665</c:v>
                </c:pt>
                <c:pt idx="44">
                  <c:v>2491.6666666666665</c:v>
                </c:pt>
                <c:pt idx="45">
                  <c:v>2491.6666666666665</c:v>
                </c:pt>
                <c:pt idx="46">
                  <c:v>2491.6666666666665</c:v>
                </c:pt>
                <c:pt idx="47">
                  <c:v>2491.6666666666665</c:v>
                </c:pt>
                <c:pt idx="48">
                  <c:v>2491.6666666666665</c:v>
                </c:pt>
                <c:pt idx="49">
                  <c:v>2491.6666666666665</c:v>
                </c:pt>
                <c:pt idx="50">
                  <c:v>2491.6666666666665</c:v>
                </c:pt>
                <c:pt idx="51">
                  <c:v>2491.6666666666665</c:v>
                </c:pt>
                <c:pt idx="52">
                  <c:v>2491.6666666666665</c:v>
                </c:pt>
                <c:pt idx="53">
                  <c:v>2491.6666666666665</c:v>
                </c:pt>
                <c:pt idx="54">
                  <c:v>2491.6666666666665</c:v>
                </c:pt>
                <c:pt idx="55">
                  <c:v>2491.6666666666665</c:v>
                </c:pt>
                <c:pt idx="56">
                  <c:v>2491.6666666666665</c:v>
                </c:pt>
                <c:pt idx="57">
                  <c:v>2491.6666666666665</c:v>
                </c:pt>
                <c:pt idx="58">
                  <c:v>2491.6666666666665</c:v>
                </c:pt>
                <c:pt idx="59">
                  <c:v>2491.6666666666665</c:v>
                </c:pt>
                <c:pt idx="60">
                  <c:v>2491.6666666666665</c:v>
                </c:pt>
                <c:pt idx="61">
                  <c:v>2491.6666666666665</c:v>
                </c:pt>
                <c:pt idx="62">
                  <c:v>2491.6666666666665</c:v>
                </c:pt>
                <c:pt idx="63">
                  <c:v>2491.6666666666665</c:v>
                </c:pt>
                <c:pt idx="64">
                  <c:v>2491.6666666666665</c:v>
                </c:pt>
                <c:pt idx="65">
                  <c:v>2491.6666666666665</c:v>
                </c:pt>
                <c:pt idx="66">
                  <c:v>2491.6666666666665</c:v>
                </c:pt>
                <c:pt idx="67">
                  <c:v>2491.6666666666665</c:v>
                </c:pt>
                <c:pt idx="68">
                  <c:v>2491.6666666666665</c:v>
                </c:pt>
                <c:pt idx="69">
                  <c:v>2491.6666666666665</c:v>
                </c:pt>
                <c:pt idx="70">
                  <c:v>2491.6666666666665</c:v>
                </c:pt>
                <c:pt idx="71">
                  <c:v>2491.6666666666665</c:v>
                </c:pt>
                <c:pt idx="72">
                  <c:v>2491.6666666666665</c:v>
                </c:pt>
                <c:pt idx="73">
                  <c:v>2491.6666666666665</c:v>
                </c:pt>
                <c:pt idx="74">
                  <c:v>2491.6666666666665</c:v>
                </c:pt>
                <c:pt idx="75">
                  <c:v>2491.6666666666665</c:v>
                </c:pt>
                <c:pt idx="76">
                  <c:v>2491.6666666666665</c:v>
                </c:pt>
                <c:pt idx="77">
                  <c:v>2491.6666666666665</c:v>
                </c:pt>
                <c:pt idx="78">
                  <c:v>2491.6666666666665</c:v>
                </c:pt>
                <c:pt idx="79">
                  <c:v>2491.6666666666665</c:v>
                </c:pt>
                <c:pt idx="80">
                  <c:v>2491.6666666666665</c:v>
                </c:pt>
                <c:pt idx="81">
                  <c:v>2491.6666666666665</c:v>
                </c:pt>
                <c:pt idx="82">
                  <c:v>2491.6666666666665</c:v>
                </c:pt>
                <c:pt idx="83">
                  <c:v>2491.6666666666665</c:v>
                </c:pt>
                <c:pt idx="84">
                  <c:v>2491.6666666666665</c:v>
                </c:pt>
                <c:pt idx="85">
                  <c:v>2491.6666666666665</c:v>
                </c:pt>
                <c:pt idx="86">
                  <c:v>2491.6666666666665</c:v>
                </c:pt>
                <c:pt idx="87">
                  <c:v>2491.6666666666665</c:v>
                </c:pt>
                <c:pt idx="88">
                  <c:v>2491.6666666666665</c:v>
                </c:pt>
                <c:pt idx="89">
                  <c:v>2491.6666666666665</c:v>
                </c:pt>
                <c:pt idx="90">
                  <c:v>2491.6666666666665</c:v>
                </c:pt>
                <c:pt idx="91">
                  <c:v>2491.6666666666665</c:v>
                </c:pt>
                <c:pt idx="92">
                  <c:v>2491.6666666666665</c:v>
                </c:pt>
                <c:pt idx="93">
                  <c:v>2491.6666666666665</c:v>
                </c:pt>
                <c:pt idx="94">
                  <c:v>2491.6666666666665</c:v>
                </c:pt>
                <c:pt idx="95">
                  <c:v>2491.6666666666665</c:v>
                </c:pt>
                <c:pt idx="96">
                  <c:v>2491.6666666666665</c:v>
                </c:pt>
                <c:pt idx="97">
                  <c:v>2491.6666666666665</c:v>
                </c:pt>
                <c:pt idx="98">
                  <c:v>2491.6666666666665</c:v>
                </c:pt>
                <c:pt idx="99">
                  <c:v>2491.6666666666665</c:v>
                </c:pt>
                <c:pt idx="100">
                  <c:v>2491.6666666666665</c:v>
                </c:pt>
                <c:pt idx="101">
                  <c:v>2491.6666666666665</c:v>
                </c:pt>
                <c:pt idx="102">
                  <c:v>2491.6666666666665</c:v>
                </c:pt>
                <c:pt idx="103">
                  <c:v>2491.6666666666665</c:v>
                </c:pt>
                <c:pt idx="104">
                  <c:v>2491.6666666666665</c:v>
                </c:pt>
                <c:pt idx="105">
                  <c:v>2491.6666666666665</c:v>
                </c:pt>
                <c:pt idx="106">
                  <c:v>2491.6666666666665</c:v>
                </c:pt>
                <c:pt idx="107">
                  <c:v>2491.6666666666665</c:v>
                </c:pt>
                <c:pt idx="108">
                  <c:v>2491.6666666666665</c:v>
                </c:pt>
                <c:pt idx="109">
                  <c:v>2491.6666666666665</c:v>
                </c:pt>
                <c:pt idx="110">
                  <c:v>2491.6666666666665</c:v>
                </c:pt>
                <c:pt idx="111">
                  <c:v>2491.6666666666665</c:v>
                </c:pt>
                <c:pt idx="112">
                  <c:v>2491.6666666666665</c:v>
                </c:pt>
                <c:pt idx="113">
                  <c:v>2491.6666666666665</c:v>
                </c:pt>
                <c:pt idx="114">
                  <c:v>2491.6666666666665</c:v>
                </c:pt>
                <c:pt idx="115">
                  <c:v>2491.6666666666665</c:v>
                </c:pt>
                <c:pt idx="116">
                  <c:v>2491.6666666666665</c:v>
                </c:pt>
                <c:pt idx="117">
                  <c:v>2491.6666666666665</c:v>
                </c:pt>
                <c:pt idx="118">
                  <c:v>2491.6666666666665</c:v>
                </c:pt>
                <c:pt idx="119">
                  <c:v>2491.6666666666665</c:v>
                </c:pt>
                <c:pt idx="120">
                  <c:v>2491.6666666666665</c:v>
                </c:pt>
                <c:pt idx="121">
                  <c:v>2491.6666666666665</c:v>
                </c:pt>
                <c:pt idx="122">
                  <c:v>2491.6666666666665</c:v>
                </c:pt>
                <c:pt idx="123">
                  <c:v>2491.6666666666665</c:v>
                </c:pt>
                <c:pt idx="124">
                  <c:v>2491.6666666666665</c:v>
                </c:pt>
                <c:pt idx="125">
                  <c:v>2491.6666666666665</c:v>
                </c:pt>
                <c:pt idx="126">
                  <c:v>2491.6666666666665</c:v>
                </c:pt>
                <c:pt idx="127">
                  <c:v>2491.6666666666665</c:v>
                </c:pt>
                <c:pt idx="128">
                  <c:v>2491.6666666666665</c:v>
                </c:pt>
                <c:pt idx="129">
                  <c:v>2491.6666666666665</c:v>
                </c:pt>
                <c:pt idx="130">
                  <c:v>2491.6666666666665</c:v>
                </c:pt>
                <c:pt idx="131">
                  <c:v>2491.6666666666665</c:v>
                </c:pt>
                <c:pt idx="132">
                  <c:v>2491.6666666666665</c:v>
                </c:pt>
                <c:pt idx="133">
                  <c:v>2491.6666666666665</c:v>
                </c:pt>
                <c:pt idx="134">
                  <c:v>2491.6666666666665</c:v>
                </c:pt>
                <c:pt idx="135">
                  <c:v>2491.6666666666665</c:v>
                </c:pt>
                <c:pt idx="136">
                  <c:v>2491.6666666666665</c:v>
                </c:pt>
                <c:pt idx="137">
                  <c:v>2491.6666666666665</c:v>
                </c:pt>
                <c:pt idx="138">
                  <c:v>2491.6666666666665</c:v>
                </c:pt>
                <c:pt idx="139">
                  <c:v>2491.6666666666665</c:v>
                </c:pt>
                <c:pt idx="140">
                  <c:v>2491.6666666666665</c:v>
                </c:pt>
                <c:pt idx="141">
                  <c:v>2491.6666666666665</c:v>
                </c:pt>
                <c:pt idx="142">
                  <c:v>2491.6666666666665</c:v>
                </c:pt>
                <c:pt idx="143">
                  <c:v>2491.6666666666665</c:v>
                </c:pt>
                <c:pt idx="144">
                  <c:v>2491.6666666666665</c:v>
                </c:pt>
                <c:pt idx="145">
                  <c:v>2491.6666666666665</c:v>
                </c:pt>
                <c:pt idx="146">
                  <c:v>2491.6666666666665</c:v>
                </c:pt>
                <c:pt idx="147">
                  <c:v>2491.6666666666665</c:v>
                </c:pt>
                <c:pt idx="148">
                  <c:v>2491.6666666666665</c:v>
                </c:pt>
                <c:pt idx="149">
                  <c:v>2491.6666666666665</c:v>
                </c:pt>
                <c:pt idx="150">
                  <c:v>2491.6666666666665</c:v>
                </c:pt>
                <c:pt idx="151">
                  <c:v>2491.6666666666665</c:v>
                </c:pt>
                <c:pt idx="152">
                  <c:v>2491.6666666666665</c:v>
                </c:pt>
                <c:pt idx="153">
                  <c:v>2491.6666666666665</c:v>
                </c:pt>
                <c:pt idx="154">
                  <c:v>2491.6666666666665</c:v>
                </c:pt>
                <c:pt idx="155">
                  <c:v>2491.6666666666665</c:v>
                </c:pt>
                <c:pt idx="156">
                  <c:v>2491.6666666666665</c:v>
                </c:pt>
                <c:pt idx="157">
                  <c:v>2491.6666666666665</c:v>
                </c:pt>
                <c:pt idx="158">
                  <c:v>2491.6666666666665</c:v>
                </c:pt>
                <c:pt idx="159">
                  <c:v>2491.6666666666665</c:v>
                </c:pt>
                <c:pt idx="160">
                  <c:v>2491.6666666666665</c:v>
                </c:pt>
                <c:pt idx="161">
                  <c:v>2491.6666666666665</c:v>
                </c:pt>
                <c:pt idx="162">
                  <c:v>2491.6666666666665</c:v>
                </c:pt>
                <c:pt idx="163">
                  <c:v>2491.6666666666665</c:v>
                </c:pt>
                <c:pt idx="164">
                  <c:v>2491.6666666666665</c:v>
                </c:pt>
                <c:pt idx="165">
                  <c:v>2491.6666666666665</c:v>
                </c:pt>
                <c:pt idx="166">
                  <c:v>2491.6666666666665</c:v>
                </c:pt>
                <c:pt idx="167">
                  <c:v>2491.6666666666665</c:v>
                </c:pt>
                <c:pt idx="168">
                  <c:v>2491.6666666666665</c:v>
                </c:pt>
                <c:pt idx="169">
                  <c:v>2491.6666666666665</c:v>
                </c:pt>
                <c:pt idx="170">
                  <c:v>2491.6666666666665</c:v>
                </c:pt>
                <c:pt idx="171">
                  <c:v>2491.6666666666665</c:v>
                </c:pt>
                <c:pt idx="172">
                  <c:v>2491.6666666666665</c:v>
                </c:pt>
                <c:pt idx="173">
                  <c:v>2491.6666666666665</c:v>
                </c:pt>
                <c:pt idx="174">
                  <c:v>2491.6666666666665</c:v>
                </c:pt>
                <c:pt idx="175">
                  <c:v>2491.6666666666665</c:v>
                </c:pt>
                <c:pt idx="176">
                  <c:v>2491.6666666666665</c:v>
                </c:pt>
                <c:pt idx="177">
                  <c:v>2491.6666666666665</c:v>
                </c:pt>
                <c:pt idx="178">
                  <c:v>2491.6666666666665</c:v>
                </c:pt>
                <c:pt idx="179">
                  <c:v>2491.6666666666665</c:v>
                </c:pt>
                <c:pt idx="180">
                  <c:v>2491.6666666666665</c:v>
                </c:pt>
                <c:pt idx="181">
                  <c:v>2491.6666666666665</c:v>
                </c:pt>
                <c:pt idx="182">
                  <c:v>2491.6666666666665</c:v>
                </c:pt>
                <c:pt idx="183">
                  <c:v>2491.6666666666665</c:v>
                </c:pt>
                <c:pt idx="184">
                  <c:v>2491.6666666666665</c:v>
                </c:pt>
                <c:pt idx="185">
                  <c:v>2491.2000000000003</c:v>
                </c:pt>
                <c:pt idx="186">
                  <c:v>2476.2000000000003</c:v>
                </c:pt>
                <c:pt idx="187">
                  <c:v>2461.2000000000003</c:v>
                </c:pt>
                <c:pt idx="188">
                  <c:v>2446.2000000000003</c:v>
                </c:pt>
                <c:pt idx="189">
                  <c:v>2431.2000000000003</c:v>
                </c:pt>
                <c:pt idx="190">
                  <c:v>2416.2000000000003</c:v>
                </c:pt>
                <c:pt idx="191">
                  <c:v>2401.2000000000003</c:v>
                </c:pt>
                <c:pt idx="192">
                  <c:v>2386.2000000000003</c:v>
                </c:pt>
                <c:pt idx="193">
                  <c:v>2371.2000000000003</c:v>
                </c:pt>
                <c:pt idx="194">
                  <c:v>2356.2000000000003</c:v>
                </c:pt>
                <c:pt idx="195">
                  <c:v>2341.2000000000003</c:v>
                </c:pt>
                <c:pt idx="196">
                  <c:v>2326.2000000000003</c:v>
                </c:pt>
                <c:pt idx="197">
                  <c:v>2311.2000000000003</c:v>
                </c:pt>
                <c:pt idx="198">
                  <c:v>2296.2000000000003</c:v>
                </c:pt>
                <c:pt idx="199">
                  <c:v>2281.2000000000003</c:v>
                </c:pt>
                <c:pt idx="200">
                  <c:v>2266.2000000000003</c:v>
                </c:pt>
                <c:pt idx="201">
                  <c:v>2251.2000000000003</c:v>
                </c:pt>
                <c:pt idx="202">
                  <c:v>2236.2000000000003</c:v>
                </c:pt>
                <c:pt idx="203">
                  <c:v>2221.2000000000003</c:v>
                </c:pt>
                <c:pt idx="204">
                  <c:v>2206.2000000000003</c:v>
                </c:pt>
                <c:pt idx="205">
                  <c:v>2191.2000000000003</c:v>
                </c:pt>
                <c:pt idx="206">
                  <c:v>2176.2000000000003</c:v>
                </c:pt>
                <c:pt idx="207">
                  <c:v>2161.2000000000003</c:v>
                </c:pt>
                <c:pt idx="208">
                  <c:v>2146.2000000000003</c:v>
                </c:pt>
                <c:pt idx="209">
                  <c:v>2131.2000000000003</c:v>
                </c:pt>
                <c:pt idx="210">
                  <c:v>2116.2000000000003</c:v>
                </c:pt>
                <c:pt idx="211">
                  <c:v>2101.2000000000003</c:v>
                </c:pt>
                <c:pt idx="212">
                  <c:v>2086.2000000000003</c:v>
                </c:pt>
                <c:pt idx="213">
                  <c:v>2071.2000000000003</c:v>
                </c:pt>
                <c:pt idx="214">
                  <c:v>2056.2000000000003</c:v>
                </c:pt>
                <c:pt idx="215">
                  <c:v>2041.2</c:v>
                </c:pt>
                <c:pt idx="216">
                  <c:v>2026.2</c:v>
                </c:pt>
                <c:pt idx="217">
                  <c:v>2011.2</c:v>
                </c:pt>
                <c:pt idx="218">
                  <c:v>1996.2</c:v>
                </c:pt>
                <c:pt idx="219">
                  <c:v>1981.2</c:v>
                </c:pt>
                <c:pt idx="220">
                  <c:v>1966.2</c:v>
                </c:pt>
                <c:pt idx="221">
                  <c:v>1951.2</c:v>
                </c:pt>
                <c:pt idx="222">
                  <c:v>1936.2</c:v>
                </c:pt>
                <c:pt idx="223">
                  <c:v>1921.2</c:v>
                </c:pt>
                <c:pt idx="224">
                  <c:v>1906.2</c:v>
                </c:pt>
                <c:pt idx="225">
                  <c:v>1891.2</c:v>
                </c:pt>
                <c:pt idx="226">
                  <c:v>1876.2</c:v>
                </c:pt>
                <c:pt idx="227">
                  <c:v>1861.2</c:v>
                </c:pt>
                <c:pt idx="228">
                  <c:v>1846.2</c:v>
                </c:pt>
                <c:pt idx="229">
                  <c:v>1831.2</c:v>
                </c:pt>
                <c:pt idx="230">
                  <c:v>1816.2</c:v>
                </c:pt>
                <c:pt idx="231">
                  <c:v>1801.2</c:v>
                </c:pt>
                <c:pt idx="232">
                  <c:v>1786.2</c:v>
                </c:pt>
                <c:pt idx="233">
                  <c:v>1771.2</c:v>
                </c:pt>
                <c:pt idx="234">
                  <c:v>1756.2</c:v>
                </c:pt>
                <c:pt idx="235">
                  <c:v>1741.2</c:v>
                </c:pt>
                <c:pt idx="236">
                  <c:v>1726.2</c:v>
                </c:pt>
                <c:pt idx="237">
                  <c:v>1711.2</c:v>
                </c:pt>
                <c:pt idx="238">
                  <c:v>1696.2</c:v>
                </c:pt>
                <c:pt idx="239">
                  <c:v>1681.2</c:v>
                </c:pt>
                <c:pt idx="240">
                  <c:v>1666.2</c:v>
                </c:pt>
                <c:pt idx="241">
                  <c:v>1651.2</c:v>
                </c:pt>
                <c:pt idx="242">
                  <c:v>1636.2</c:v>
                </c:pt>
                <c:pt idx="243">
                  <c:v>1621.2</c:v>
                </c:pt>
                <c:pt idx="244">
                  <c:v>1606.2</c:v>
                </c:pt>
                <c:pt idx="245">
                  <c:v>1591.2</c:v>
                </c:pt>
                <c:pt idx="246">
                  <c:v>1576.2</c:v>
                </c:pt>
                <c:pt idx="247">
                  <c:v>1561.2</c:v>
                </c:pt>
                <c:pt idx="248">
                  <c:v>1546.2</c:v>
                </c:pt>
                <c:pt idx="249">
                  <c:v>1531.2</c:v>
                </c:pt>
                <c:pt idx="250">
                  <c:v>1516.2</c:v>
                </c:pt>
                <c:pt idx="251">
                  <c:v>1501.2</c:v>
                </c:pt>
                <c:pt idx="252">
                  <c:v>1486.2</c:v>
                </c:pt>
                <c:pt idx="253">
                  <c:v>1471.2</c:v>
                </c:pt>
                <c:pt idx="254">
                  <c:v>1456.2</c:v>
                </c:pt>
                <c:pt idx="255">
                  <c:v>1441.2</c:v>
                </c:pt>
                <c:pt idx="256">
                  <c:v>1426.2</c:v>
                </c:pt>
                <c:pt idx="257">
                  <c:v>1411.2</c:v>
                </c:pt>
                <c:pt idx="258">
                  <c:v>1396.2</c:v>
                </c:pt>
                <c:pt idx="259">
                  <c:v>1381.2</c:v>
                </c:pt>
                <c:pt idx="260">
                  <c:v>1366.2</c:v>
                </c:pt>
                <c:pt idx="261">
                  <c:v>1351.2</c:v>
                </c:pt>
                <c:pt idx="262">
                  <c:v>1336.2</c:v>
                </c:pt>
                <c:pt idx="263">
                  <c:v>1321.2</c:v>
                </c:pt>
                <c:pt idx="264">
                  <c:v>1306.2</c:v>
                </c:pt>
                <c:pt idx="265">
                  <c:v>1291.2</c:v>
                </c:pt>
                <c:pt idx="266">
                  <c:v>1276.2</c:v>
                </c:pt>
                <c:pt idx="267">
                  <c:v>1261.2</c:v>
                </c:pt>
                <c:pt idx="268">
                  <c:v>1246.2</c:v>
                </c:pt>
                <c:pt idx="269">
                  <c:v>1231.2</c:v>
                </c:pt>
                <c:pt idx="270">
                  <c:v>1216.2</c:v>
                </c:pt>
                <c:pt idx="271">
                  <c:v>1201.2</c:v>
                </c:pt>
                <c:pt idx="272">
                  <c:v>1186.2</c:v>
                </c:pt>
                <c:pt idx="273">
                  <c:v>1171.2</c:v>
                </c:pt>
                <c:pt idx="274">
                  <c:v>1156.2</c:v>
                </c:pt>
                <c:pt idx="275">
                  <c:v>1141.2</c:v>
                </c:pt>
                <c:pt idx="276">
                  <c:v>1126.2</c:v>
                </c:pt>
                <c:pt idx="277">
                  <c:v>1111.2</c:v>
                </c:pt>
                <c:pt idx="278">
                  <c:v>1096.2</c:v>
                </c:pt>
                <c:pt idx="279">
                  <c:v>1081.2</c:v>
                </c:pt>
                <c:pt idx="280">
                  <c:v>1066.2</c:v>
                </c:pt>
                <c:pt idx="281">
                  <c:v>1051.2</c:v>
                </c:pt>
                <c:pt idx="282">
                  <c:v>1036.2</c:v>
                </c:pt>
                <c:pt idx="283">
                  <c:v>1021.2000000000002</c:v>
                </c:pt>
                <c:pt idx="284">
                  <c:v>1006.2000000000002</c:v>
                </c:pt>
                <c:pt idx="285">
                  <c:v>991.20000000000016</c:v>
                </c:pt>
                <c:pt idx="286">
                  <c:v>976.20000000000016</c:v>
                </c:pt>
                <c:pt idx="287">
                  <c:v>961.20000000000016</c:v>
                </c:pt>
                <c:pt idx="288">
                  <c:v>946.20000000000016</c:v>
                </c:pt>
                <c:pt idx="289">
                  <c:v>931.20000000000016</c:v>
                </c:pt>
                <c:pt idx="290">
                  <c:v>916.20000000000016</c:v>
                </c:pt>
                <c:pt idx="291">
                  <c:v>901.20000000000016</c:v>
                </c:pt>
                <c:pt idx="292">
                  <c:v>886.20000000000016</c:v>
                </c:pt>
                <c:pt idx="293">
                  <c:v>871.20000000000016</c:v>
                </c:pt>
                <c:pt idx="294">
                  <c:v>856.20000000000016</c:v>
                </c:pt>
                <c:pt idx="295">
                  <c:v>841.20000000000016</c:v>
                </c:pt>
                <c:pt idx="296">
                  <c:v>826.20000000000016</c:v>
                </c:pt>
                <c:pt idx="297">
                  <c:v>811.20000000000016</c:v>
                </c:pt>
                <c:pt idx="298">
                  <c:v>796.20000000000016</c:v>
                </c:pt>
                <c:pt idx="299">
                  <c:v>781.20000000000016</c:v>
                </c:pt>
                <c:pt idx="300">
                  <c:v>766.20000000000016</c:v>
                </c:pt>
                <c:pt idx="301">
                  <c:v>751.20000000000016</c:v>
                </c:pt>
                <c:pt idx="302">
                  <c:v>736.20000000000016</c:v>
                </c:pt>
                <c:pt idx="303">
                  <c:v>721.20000000000016</c:v>
                </c:pt>
                <c:pt idx="304">
                  <c:v>706.20000000000016</c:v>
                </c:pt>
                <c:pt idx="305">
                  <c:v>691.20000000000016</c:v>
                </c:pt>
                <c:pt idx="306">
                  <c:v>676.20000000000016</c:v>
                </c:pt>
                <c:pt idx="307">
                  <c:v>661.20000000000016</c:v>
                </c:pt>
                <c:pt idx="308">
                  <c:v>646.20000000000016</c:v>
                </c:pt>
                <c:pt idx="309">
                  <c:v>631.20000000000016</c:v>
                </c:pt>
                <c:pt idx="310">
                  <c:v>616.20000000000016</c:v>
                </c:pt>
                <c:pt idx="311">
                  <c:v>601.20000000000016</c:v>
                </c:pt>
                <c:pt idx="312">
                  <c:v>586.20000000000016</c:v>
                </c:pt>
                <c:pt idx="313">
                  <c:v>571.20000000000016</c:v>
                </c:pt>
                <c:pt idx="314">
                  <c:v>556.20000000000016</c:v>
                </c:pt>
                <c:pt idx="315">
                  <c:v>541.20000000000016</c:v>
                </c:pt>
                <c:pt idx="316">
                  <c:v>526.20000000000016</c:v>
                </c:pt>
                <c:pt idx="317">
                  <c:v>511.2000000000001</c:v>
                </c:pt>
                <c:pt idx="318">
                  <c:v>496.2000000000001</c:v>
                </c:pt>
                <c:pt idx="319">
                  <c:v>481.2000000000001</c:v>
                </c:pt>
                <c:pt idx="320">
                  <c:v>466.2000000000001</c:v>
                </c:pt>
                <c:pt idx="321">
                  <c:v>451.2000000000001</c:v>
                </c:pt>
                <c:pt idx="322">
                  <c:v>436.2000000000001</c:v>
                </c:pt>
                <c:pt idx="323">
                  <c:v>421.2000000000001</c:v>
                </c:pt>
                <c:pt idx="324">
                  <c:v>406.2000000000001</c:v>
                </c:pt>
                <c:pt idx="325">
                  <c:v>391.2000000000001</c:v>
                </c:pt>
                <c:pt idx="326">
                  <c:v>376.2000000000001</c:v>
                </c:pt>
                <c:pt idx="327">
                  <c:v>361.2000000000001</c:v>
                </c:pt>
                <c:pt idx="328">
                  <c:v>346.2000000000001</c:v>
                </c:pt>
                <c:pt idx="329">
                  <c:v>331.2000000000001</c:v>
                </c:pt>
                <c:pt idx="330">
                  <c:v>316.2000000000001</c:v>
                </c:pt>
                <c:pt idx="331">
                  <c:v>301.2000000000001</c:v>
                </c:pt>
                <c:pt idx="332">
                  <c:v>286.2000000000001</c:v>
                </c:pt>
                <c:pt idx="333">
                  <c:v>271.2000000000001</c:v>
                </c:pt>
                <c:pt idx="334">
                  <c:v>256.2000000000001</c:v>
                </c:pt>
                <c:pt idx="335">
                  <c:v>241.20000000000013</c:v>
                </c:pt>
                <c:pt idx="336">
                  <c:v>226.20000000000013</c:v>
                </c:pt>
                <c:pt idx="337">
                  <c:v>211.20000000000013</c:v>
                </c:pt>
                <c:pt idx="338">
                  <c:v>196.20000000000013</c:v>
                </c:pt>
                <c:pt idx="339">
                  <c:v>181.20000000000013</c:v>
                </c:pt>
                <c:pt idx="340">
                  <c:v>166.20000000000013</c:v>
                </c:pt>
                <c:pt idx="341">
                  <c:v>151.20000000000013</c:v>
                </c:pt>
                <c:pt idx="342">
                  <c:v>136.20000000000013</c:v>
                </c:pt>
                <c:pt idx="343">
                  <c:v>121.20000000000012</c:v>
                </c:pt>
                <c:pt idx="344">
                  <c:v>106.20000000000012</c:v>
                </c:pt>
                <c:pt idx="345">
                  <c:v>91.200000000000117</c:v>
                </c:pt>
                <c:pt idx="346">
                  <c:v>76.200000000000117</c:v>
                </c:pt>
                <c:pt idx="347">
                  <c:v>61.200000000000124</c:v>
                </c:pt>
                <c:pt idx="348">
                  <c:v>46.200000000000124</c:v>
                </c:pt>
                <c:pt idx="349">
                  <c:v>31.20000000000012</c:v>
                </c:pt>
                <c:pt idx="350">
                  <c:v>16.20000000000012</c:v>
                </c:pt>
                <c:pt idx="351">
                  <c:v>1.2000000000001212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62E-41CA-AF37-19629A11D30B}"/>
            </c:ext>
          </c:extLst>
        </c:ser>
        <c:ser>
          <c:idx val="7"/>
          <c:order val="6"/>
          <c:tx>
            <c:strRef>
              <c:f>Boligydelse!$I$13</c:f>
              <c:strCache>
                <c:ptCount val="1"/>
                <c:pt idx="0">
                  <c:v>6.000</c:v>
                </c:pt>
              </c:strCache>
            </c:strRef>
          </c:tx>
          <c:spPr>
            <a:ln w="22225" cap="rnd">
              <a:solidFill>
                <a:srgbClr val="2A547E"/>
              </a:solidFill>
              <a:prstDash val="sysDash"/>
              <a:round/>
            </a:ln>
          </c:spPr>
          <c:marker>
            <c:symbol val="none"/>
          </c:marker>
          <c:cat>
            <c:numRef>
              <c:f>Boligydelse!$A$14:$A$564</c:f>
              <c:numCache>
                <c:formatCode>General</c:formatCode>
                <c:ptCount val="5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</c:numCache>
            </c:numRef>
          </c:cat>
          <c:val>
            <c:numRef>
              <c:f>Boligydelse!$I$14:$I$564</c:f>
              <c:numCache>
                <c:formatCode>#,##0</c:formatCode>
                <c:ptCount val="551"/>
                <c:pt idx="0">
                  <c:v>4230</c:v>
                </c:pt>
                <c:pt idx="1">
                  <c:v>4230</c:v>
                </c:pt>
                <c:pt idx="2">
                  <c:v>4230</c:v>
                </c:pt>
                <c:pt idx="3">
                  <c:v>4230</c:v>
                </c:pt>
                <c:pt idx="4">
                  <c:v>4230</c:v>
                </c:pt>
                <c:pt idx="5">
                  <c:v>4230</c:v>
                </c:pt>
                <c:pt idx="6">
                  <c:v>4230</c:v>
                </c:pt>
                <c:pt idx="7">
                  <c:v>4230</c:v>
                </c:pt>
                <c:pt idx="8">
                  <c:v>4230</c:v>
                </c:pt>
                <c:pt idx="9">
                  <c:v>4230</c:v>
                </c:pt>
                <c:pt idx="10">
                  <c:v>4230</c:v>
                </c:pt>
                <c:pt idx="11">
                  <c:v>4230</c:v>
                </c:pt>
                <c:pt idx="12">
                  <c:v>4230</c:v>
                </c:pt>
                <c:pt idx="13">
                  <c:v>4230</c:v>
                </c:pt>
                <c:pt idx="14">
                  <c:v>4230</c:v>
                </c:pt>
                <c:pt idx="15">
                  <c:v>4230</c:v>
                </c:pt>
                <c:pt idx="16">
                  <c:v>4230</c:v>
                </c:pt>
                <c:pt idx="17">
                  <c:v>4230</c:v>
                </c:pt>
                <c:pt idx="18">
                  <c:v>4230</c:v>
                </c:pt>
                <c:pt idx="19">
                  <c:v>4230</c:v>
                </c:pt>
                <c:pt idx="20">
                  <c:v>4230</c:v>
                </c:pt>
                <c:pt idx="21">
                  <c:v>4230</c:v>
                </c:pt>
                <c:pt idx="22">
                  <c:v>4230</c:v>
                </c:pt>
                <c:pt idx="23">
                  <c:v>4230</c:v>
                </c:pt>
                <c:pt idx="24">
                  <c:v>4230</c:v>
                </c:pt>
                <c:pt idx="25">
                  <c:v>4230</c:v>
                </c:pt>
                <c:pt idx="26">
                  <c:v>4230</c:v>
                </c:pt>
                <c:pt idx="27">
                  <c:v>4230</c:v>
                </c:pt>
                <c:pt idx="28">
                  <c:v>4230</c:v>
                </c:pt>
                <c:pt idx="29">
                  <c:v>4230</c:v>
                </c:pt>
                <c:pt idx="30">
                  <c:v>4230</c:v>
                </c:pt>
                <c:pt idx="31">
                  <c:v>4230</c:v>
                </c:pt>
                <c:pt idx="32">
                  <c:v>4230</c:v>
                </c:pt>
                <c:pt idx="33">
                  <c:v>4230</c:v>
                </c:pt>
                <c:pt idx="34">
                  <c:v>4230</c:v>
                </c:pt>
                <c:pt idx="35">
                  <c:v>4230</c:v>
                </c:pt>
                <c:pt idx="36">
                  <c:v>4230</c:v>
                </c:pt>
                <c:pt idx="37">
                  <c:v>4230</c:v>
                </c:pt>
                <c:pt idx="38">
                  <c:v>4230</c:v>
                </c:pt>
                <c:pt idx="39">
                  <c:v>4230</c:v>
                </c:pt>
                <c:pt idx="40">
                  <c:v>4230</c:v>
                </c:pt>
                <c:pt idx="41">
                  <c:v>4230</c:v>
                </c:pt>
                <c:pt idx="42">
                  <c:v>4230</c:v>
                </c:pt>
                <c:pt idx="43">
                  <c:v>4230</c:v>
                </c:pt>
                <c:pt idx="44">
                  <c:v>4230</c:v>
                </c:pt>
                <c:pt idx="45">
                  <c:v>4230</c:v>
                </c:pt>
                <c:pt idx="46">
                  <c:v>4230</c:v>
                </c:pt>
                <c:pt idx="47">
                  <c:v>4230</c:v>
                </c:pt>
                <c:pt idx="48">
                  <c:v>4230</c:v>
                </c:pt>
                <c:pt idx="49">
                  <c:v>4230</c:v>
                </c:pt>
                <c:pt idx="50">
                  <c:v>4230</c:v>
                </c:pt>
                <c:pt idx="51">
                  <c:v>4230</c:v>
                </c:pt>
                <c:pt idx="52">
                  <c:v>4230</c:v>
                </c:pt>
                <c:pt idx="53">
                  <c:v>4230</c:v>
                </c:pt>
                <c:pt idx="54">
                  <c:v>4230</c:v>
                </c:pt>
                <c:pt idx="55">
                  <c:v>4230</c:v>
                </c:pt>
                <c:pt idx="56">
                  <c:v>4230</c:v>
                </c:pt>
                <c:pt idx="57">
                  <c:v>4230</c:v>
                </c:pt>
                <c:pt idx="58">
                  <c:v>4230</c:v>
                </c:pt>
                <c:pt idx="59">
                  <c:v>4230</c:v>
                </c:pt>
                <c:pt idx="60">
                  <c:v>4230</c:v>
                </c:pt>
                <c:pt idx="61">
                  <c:v>4230</c:v>
                </c:pt>
                <c:pt idx="62">
                  <c:v>4230</c:v>
                </c:pt>
                <c:pt idx="63">
                  <c:v>4230</c:v>
                </c:pt>
                <c:pt idx="64">
                  <c:v>4230</c:v>
                </c:pt>
                <c:pt idx="65">
                  <c:v>4230</c:v>
                </c:pt>
                <c:pt idx="66">
                  <c:v>4230</c:v>
                </c:pt>
                <c:pt idx="67">
                  <c:v>4230</c:v>
                </c:pt>
                <c:pt idx="68">
                  <c:v>4230</c:v>
                </c:pt>
                <c:pt idx="69">
                  <c:v>4230</c:v>
                </c:pt>
                <c:pt idx="70">
                  <c:v>4230</c:v>
                </c:pt>
                <c:pt idx="71">
                  <c:v>4230</c:v>
                </c:pt>
                <c:pt idx="72">
                  <c:v>4230</c:v>
                </c:pt>
                <c:pt idx="73">
                  <c:v>4230</c:v>
                </c:pt>
                <c:pt idx="74">
                  <c:v>4230</c:v>
                </c:pt>
                <c:pt idx="75">
                  <c:v>4230</c:v>
                </c:pt>
                <c:pt idx="76">
                  <c:v>4230</c:v>
                </c:pt>
                <c:pt idx="77">
                  <c:v>4230</c:v>
                </c:pt>
                <c:pt idx="78">
                  <c:v>4230</c:v>
                </c:pt>
                <c:pt idx="79">
                  <c:v>4230</c:v>
                </c:pt>
                <c:pt idx="80">
                  <c:v>4230</c:v>
                </c:pt>
                <c:pt idx="81">
                  <c:v>4230</c:v>
                </c:pt>
                <c:pt idx="82">
                  <c:v>4230</c:v>
                </c:pt>
                <c:pt idx="83">
                  <c:v>4230</c:v>
                </c:pt>
                <c:pt idx="84">
                  <c:v>4230</c:v>
                </c:pt>
                <c:pt idx="85">
                  <c:v>4230</c:v>
                </c:pt>
                <c:pt idx="86">
                  <c:v>4230</c:v>
                </c:pt>
                <c:pt idx="87">
                  <c:v>4230</c:v>
                </c:pt>
                <c:pt idx="88">
                  <c:v>4230</c:v>
                </c:pt>
                <c:pt idx="89">
                  <c:v>4230</c:v>
                </c:pt>
                <c:pt idx="90">
                  <c:v>4230</c:v>
                </c:pt>
                <c:pt idx="91">
                  <c:v>4230</c:v>
                </c:pt>
                <c:pt idx="92">
                  <c:v>4230</c:v>
                </c:pt>
                <c:pt idx="93">
                  <c:v>4230</c:v>
                </c:pt>
                <c:pt idx="94">
                  <c:v>4230</c:v>
                </c:pt>
                <c:pt idx="95">
                  <c:v>4230</c:v>
                </c:pt>
                <c:pt idx="96">
                  <c:v>4230</c:v>
                </c:pt>
                <c:pt idx="97">
                  <c:v>4230</c:v>
                </c:pt>
                <c:pt idx="98">
                  <c:v>4230</c:v>
                </c:pt>
                <c:pt idx="99">
                  <c:v>4230</c:v>
                </c:pt>
                <c:pt idx="100">
                  <c:v>4230</c:v>
                </c:pt>
                <c:pt idx="101">
                  <c:v>4230</c:v>
                </c:pt>
                <c:pt idx="102">
                  <c:v>4230</c:v>
                </c:pt>
                <c:pt idx="103">
                  <c:v>4230</c:v>
                </c:pt>
                <c:pt idx="104">
                  <c:v>4230</c:v>
                </c:pt>
                <c:pt idx="105">
                  <c:v>4230</c:v>
                </c:pt>
                <c:pt idx="106">
                  <c:v>4230</c:v>
                </c:pt>
                <c:pt idx="107">
                  <c:v>4230</c:v>
                </c:pt>
                <c:pt idx="108">
                  <c:v>4230</c:v>
                </c:pt>
                <c:pt idx="109">
                  <c:v>4230</c:v>
                </c:pt>
                <c:pt idx="110">
                  <c:v>4230</c:v>
                </c:pt>
                <c:pt idx="111">
                  <c:v>4230</c:v>
                </c:pt>
                <c:pt idx="112">
                  <c:v>4230</c:v>
                </c:pt>
                <c:pt idx="113">
                  <c:v>4230</c:v>
                </c:pt>
                <c:pt idx="114">
                  <c:v>4230</c:v>
                </c:pt>
                <c:pt idx="115">
                  <c:v>4230</c:v>
                </c:pt>
                <c:pt idx="116">
                  <c:v>4230</c:v>
                </c:pt>
                <c:pt idx="117">
                  <c:v>4230</c:v>
                </c:pt>
                <c:pt idx="118">
                  <c:v>4230</c:v>
                </c:pt>
                <c:pt idx="119">
                  <c:v>4230</c:v>
                </c:pt>
                <c:pt idx="120">
                  <c:v>4230</c:v>
                </c:pt>
                <c:pt idx="121">
                  <c:v>4230</c:v>
                </c:pt>
                <c:pt idx="122">
                  <c:v>4230</c:v>
                </c:pt>
                <c:pt idx="123">
                  <c:v>4230</c:v>
                </c:pt>
                <c:pt idx="124">
                  <c:v>4230</c:v>
                </c:pt>
                <c:pt idx="125">
                  <c:v>4230</c:v>
                </c:pt>
                <c:pt idx="126">
                  <c:v>4230</c:v>
                </c:pt>
                <c:pt idx="127">
                  <c:v>4230</c:v>
                </c:pt>
                <c:pt idx="128">
                  <c:v>4230</c:v>
                </c:pt>
                <c:pt idx="129">
                  <c:v>4230</c:v>
                </c:pt>
                <c:pt idx="130">
                  <c:v>4230</c:v>
                </c:pt>
                <c:pt idx="131">
                  <c:v>4230</c:v>
                </c:pt>
                <c:pt idx="132">
                  <c:v>4230</c:v>
                </c:pt>
                <c:pt idx="133">
                  <c:v>4230</c:v>
                </c:pt>
                <c:pt idx="134">
                  <c:v>4230</c:v>
                </c:pt>
                <c:pt idx="135">
                  <c:v>4230</c:v>
                </c:pt>
                <c:pt idx="136">
                  <c:v>4230</c:v>
                </c:pt>
                <c:pt idx="137">
                  <c:v>4230</c:v>
                </c:pt>
                <c:pt idx="138">
                  <c:v>4230</c:v>
                </c:pt>
                <c:pt idx="139">
                  <c:v>4230</c:v>
                </c:pt>
                <c:pt idx="140">
                  <c:v>4230</c:v>
                </c:pt>
                <c:pt idx="141">
                  <c:v>4230</c:v>
                </c:pt>
                <c:pt idx="142">
                  <c:v>4230</c:v>
                </c:pt>
                <c:pt idx="143">
                  <c:v>4230</c:v>
                </c:pt>
                <c:pt idx="144">
                  <c:v>4230</c:v>
                </c:pt>
                <c:pt idx="145">
                  <c:v>4230</c:v>
                </c:pt>
                <c:pt idx="146">
                  <c:v>4230</c:v>
                </c:pt>
                <c:pt idx="147">
                  <c:v>4230</c:v>
                </c:pt>
                <c:pt idx="148">
                  <c:v>4230</c:v>
                </c:pt>
                <c:pt idx="149">
                  <c:v>4230</c:v>
                </c:pt>
                <c:pt idx="150">
                  <c:v>4230</c:v>
                </c:pt>
                <c:pt idx="151">
                  <c:v>4230</c:v>
                </c:pt>
                <c:pt idx="152">
                  <c:v>4230</c:v>
                </c:pt>
                <c:pt idx="153">
                  <c:v>4230</c:v>
                </c:pt>
                <c:pt idx="154">
                  <c:v>4230</c:v>
                </c:pt>
                <c:pt idx="155">
                  <c:v>4230</c:v>
                </c:pt>
                <c:pt idx="156">
                  <c:v>4230</c:v>
                </c:pt>
                <c:pt idx="157">
                  <c:v>4230</c:v>
                </c:pt>
                <c:pt idx="158">
                  <c:v>4230</c:v>
                </c:pt>
                <c:pt idx="159">
                  <c:v>4230</c:v>
                </c:pt>
                <c:pt idx="160">
                  <c:v>4230</c:v>
                </c:pt>
                <c:pt idx="161">
                  <c:v>4230</c:v>
                </c:pt>
                <c:pt idx="162">
                  <c:v>4230</c:v>
                </c:pt>
                <c:pt idx="163">
                  <c:v>4230</c:v>
                </c:pt>
                <c:pt idx="164">
                  <c:v>4230</c:v>
                </c:pt>
                <c:pt idx="165">
                  <c:v>4230</c:v>
                </c:pt>
                <c:pt idx="166">
                  <c:v>4230</c:v>
                </c:pt>
                <c:pt idx="167">
                  <c:v>4230</c:v>
                </c:pt>
                <c:pt idx="168">
                  <c:v>4230</c:v>
                </c:pt>
                <c:pt idx="169">
                  <c:v>4230</c:v>
                </c:pt>
                <c:pt idx="170">
                  <c:v>4216.2</c:v>
                </c:pt>
                <c:pt idx="171">
                  <c:v>4201.2</c:v>
                </c:pt>
                <c:pt idx="172">
                  <c:v>4186.2</c:v>
                </c:pt>
                <c:pt idx="173">
                  <c:v>4171.2</c:v>
                </c:pt>
                <c:pt idx="174">
                  <c:v>4156.2</c:v>
                </c:pt>
                <c:pt idx="175">
                  <c:v>4141.2</c:v>
                </c:pt>
                <c:pt idx="176">
                  <c:v>4126.2</c:v>
                </c:pt>
                <c:pt idx="177">
                  <c:v>4111.2</c:v>
                </c:pt>
                <c:pt idx="178">
                  <c:v>4096.2</c:v>
                </c:pt>
                <c:pt idx="179">
                  <c:v>4081.2000000000003</c:v>
                </c:pt>
                <c:pt idx="180">
                  <c:v>4066.2000000000003</c:v>
                </c:pt>
                <c:pt idx="181">
                  <c:v>4051.2000000000003</c:v>
                </c:pt>
                <c:pt idx="182">
                  <c:v>4036.2000000000003</c:v>
                </c:pt>
                <c:pt idx="183">
                  <c:v>4021.2000000000003</c:v>
                </c:pt>
                <c:pt idx="184">
                  <c:v>4006.2000000000003</c:v>
                </c:pt>
                <c:pt idx="185">
                  <c:v>3991.2000000000003</c:v>
                </c:pt>
                <c:pt idx="186">
                  <c:v>3976.2000000000003</c:v>
                </c:pt>
                <c:pt idx="187">
                  <c:v>3961.2000000000003</c:v>
                </c:pt>
                <c:pt idx="188">
                  <c:v>3946.2000000000003</c:v>
                </c:pt>
                <c:pt idx="189">
                  <c:v>3931.2000000000003</c:v>
                </c:pt>
                <c:pt idx="190">
                  <c:v>3916.2000000000003</c:v>
                </c:pt>
                <c:pt idx="191">
                  <c:v>3901.2000000000003</c:v>
                </c:pt>
                <c:pt idx="192">
                  <c:v>3886.2000000000003</c:v>
                </c:pt>
                <c:pt idx="193">
                  <c:v>3871.2000000000003</c:v>
                </c:pt>
                <c:pt idx="194">
                  <c:v>3856.2000000000003</c:v>
                </c:pt>
                <c:pt idx="195">
                  <c:v>3841.2000000000003</c:v>
                </c:pt>
                <c:pt idx="196">
                  <c:v>3826.2000000000003</c:v>
                </c:pt>
                <c:pt idx="197">
                  <c:v>3811.2000000000003</c:v>
                </c:pt>
                <c:pt idx="198">
                  <c:v>3796.2000000000003</c:v>
                </c:pt>
                <c:pt idx="199">
                  <c:v>3781.2000000000003</c:v>
                </c:pt>
                <c:pt idx="200">
                  <c:v>3766.2000000000003</c:v>
                </c:pt>
                <c:pt idx="201">
                  <c:v>3751.2000000000003</c:v>
                </c:pt>
                <c:pt idx="202">
                  <c:v>3736.2000000000003</c:v>
                </c:pt>
                <c:pt idx="203">
                  <c:v>3721.2000000000003</c:v>
                </c:pt>
                <c:pt idx="204">
                  <c:v>3706.2000000000003</c:v>
                </c:pt>
                <c:pt idx="205">
                  <c:v>3691.2000000000003</c:v>
                </c:pt>
                <c:pt idx="206">
                  <c:v>3676.2000000000003</c:v>
                </c:pt>
                <c:pt idx="207">
                  <c:v>3661.2000000000003</c:v>
                </c:pt>
                <c:pt idx="208">
                  <c:v>3646.2000000000003</c:v>
                </c:pt>
                <c:pt idx="209">
                  <c:v>3631.2000000000003</c:v>
                </c:pt>
                <c:pt idx="210">
                  <c:v>3616.2000000000003</c:v>
                </c:pt>
                <c:pt idx="211">
                  <c:v>3601.2000000000003</c:v>
                </c:pt>
                <c:pt idx="212">
                  <c:v>3586.2000000000003</c:v>
                </c:pt>
                <c:pt idx="213">
                  <c:v>3571.2000000000003</c:v>
                </c:pt>
                <c:pt idx="214">
                  <c:v>3556.2000000000003</c:v>
                </c:pt>
                <c:pt idx="215">
                  <c:v>3541.2000000000003</c:v>
                </c:pt>
                <c:pt idx="216">
                  <c:v>3526.2000000000003</c:v>
                </c:pt>
                <c:pt idx="217">
                  <c:v>3511.2000000000003</c:v>
                </c:pt>
                <c:pt idx="218">
                  <c:v>3496.2000000000003</c:v>
                </c:pt>
                <c:pt idx="219">
                  <c:v>3481.2000000000003</c:v>
                </c:pt>
                <c:pt idx="220">
                  <c:v>3466.2000000000003</c:v>
                </c:pt>
                <c:pt idx="221">
                  <c:v>3451.2000000000003</c:v>
                </c:pt>
                <c:pt idx="222">
                  <c:v>3436.2000000000003</c:v>
                </c:pt>
                <c:pt idx="223">
                  <c:v>3421.2000000000003</c:v>
                </c:pt>
                <c:pt idx="224">
                  <c:v>3406.2000000000003</c:v>
                </c:pt>
                <c:pt idx="225">
                  <c:v>3391.2000000000003</c:v>
                </c:pt>
                <c:pt idx="226">
                  <c:v>3376.2000000000003</c:v>
                </c:pt>
                <c:pt idx="227">
                  <c:v>3361.2000000000003</c:v>
                </c:pt>
                <c:pt idx="228">
                  <c:v>3346.2000000000003</c:v>
                </c:pt>
                <c:pt idx="229">
                  <c:v>3331.2000000000003</c:v>
                </c:pt>
                <c:pt idx="230">
                  <c:v>3316.2000000000003</c:v>
                </c:pt>
                <c:pt idx="231">
                  <c:v>3301.2000000000003</c:v>
                </c:pt>
                <c:pt idx="232">
                  <c:v>3286.2000000000003</c:v>
                </c:pt>
                <c:pt idx="233">
                  <c:v>3271.2000000000003</c:v>
                </c:pt>
                <c:pt idx="234">
                  <c:v>3256.2000000000003</c:v>
                </c:pt>
                <c:pt idx="235">
                  <c:v>3241.2000000000003</c:v>
                </c:pt>
                <c:pt idx="236">
                  <c:v>3226.2000000000003</c:v>
                </c:pt>
                <c:pt idx="237">
                  <c:v>3211.2000000000003</c:v>
                </c:pt>
                <c:pt idx="238">
                  <c:v>3196.2000000000003</c:v>
                </c:pt>
                <c:pt idx="239">
                  <c:v>3181.2000000000003</c:v>
                </c:pt>
                <c:pt idx="240">
                  <c:v>3166.2000000000003</c:v>
                </c:pt>
                <c:pt idx="241">
                  <c:v>3151.2000000000003</c:v>
                </c:pt>
                <c:pt idx="242">
                  <c:v>3136.2000000000003</c:v>
                </c:pt>
                <c:pt idx="243">
                  <c:v>3121.2000000000003</c:v>
                </c:pt>
                <c:pt idx="244">
                  <c:v>3106.2000000000003</c:v>
                </c:pt>
                <c:pt idx="245">
                  <c:v>3091.2000000000003</c:v>
                </c:pt>
                <c:pt idx="246">
                  <c:v>3076.2000000000003</c:v>
                </c:pt>
                <c:pt idx="247">
                  <c:v>3061.2000000000003</c:v>
                </c:pt>
                <c:pt idx="248">
                  <c:v>3046.2000000000003</c:v>
                </c:pt>
                <c:pt idx="249">
                  <c:v>3031.2000000000003</c:v>
                </c:pt>
                <c:pt idx="250">
                  <c:v>3016.2000000000003</c:v>
                </c:pt>
                <c:pt idx="251">
                  <c:v>3001.2000000000003</c:v>
                </c:pt>
                <c:pt idx="252">
                  <c:v>2986.2000000000003</c:v>
                </c:pt>
                <c:pt idx="253">
                  <c:v>2971.2000000000003</c:v>
                </c:pt>
                <c:pt idx="254">
                  <c:v>2956.2000000000003</c:v>
                </c:pt>
                <c:pt idx="255">
                  <c:v>2941.2000000000003</c:v>
                </c:pt>
                <c:pt idx="256">
                  <c:v>2926.2000000000003</c:v>
                </c:pt>
                <c:pt idx="257">
                  <c:v>2911.2000000000003</c:v>
                </c:pt>
                <c:pt idx="258">
                  <c:v>2896.2000000000003</c:v>
                </c:pt>
                <c:pt idx="259">
                  <c:v>2881.2000000000003</c:v>
                </c:pt>
                <c:pt idx="260">
                  <c:v>2866.2000000000003</c:v>
                </c:pt>
                <c:pt idx="261">
                  <c:v>2851.2000000000003</c:v>
                </c:pt>
                <c:pt idx="262">
                  <c:v>2836.2000000000003</c:v>
                </c:pt>
                <c:pt idx="263">
                  <c:v>2821.2000000000003</c:v>
                </c:pt>
                <c:pt idx="264">
                  <c:v>2806.2000000000003</c:v>
                </c:pt>
                <c:pt idx="265">
                  <c:v>2791.2000000000003</c:v>
                </c:pt>
                <c:pt idx="266">
                  <c:v>2776.2000000000003</c:v>
                </c:pt>
                <c:pt idx="267">
                  <c:v>2761.2000000000003</c:v>
                </c:pt>
                <c:pt idx="268">
                  <c:v>2746.2000000000003</c:v>
                </c:pt>
                <c:pt idx="269">
                  <c:v>2731.2000000000003</c:v>
                </c:pt>
                <c:pt idx="270">
                  <c:v>2716.2000000000003</c:v>
                </c:pt>
                <c:pt idx="271">
                  <c:v>2701.2000000000003</c:v>
                </c:pt>
                <c:pt idx="272">
                  <c:v>2686.2000000000003</c:v>
                </c:pt>
                <c:pt idx="273">
                  <c:v>2671.2000000000003</c:v>
                </c:pt>
                <c:pt idx="274">
                  <c:v>2656.2000000000003</c:v>
                </c:pt>
                <c:pt idx="275">
                  <c:v>2641.2000000000003</c:v>
                </c:pt>
                <c:pt idx="276">
                  <c:v>2626.2000000000003</c:v>
                </c:pt>
                <c:pt idx="277">
                  <c:v>2611.2000000000003</c:v>
                </c:pt>
                <c:pt idx="278">
                  <c:v>2596.2000000000003</c:v>
                </c:pt>
                <c:pt idx="279">
                  <c:v>2581.2000000000003</c:v>
                </c:pt>
                <c:pt idx="280">
                  <c:v>2566.2000000000003</c:v>
                </c:pt>
                <c:pt idx="281">
                  <c:v>2551.2000000000003</c:v>
                </c:pt>
                <c:pt idx="282">
                  <c:v>2536.2000000000003</c:v>
                </c:pt>
                <c:pt idx="283">
                  <c:v>2521.2000000000003</c:v>
                </c:pt>
                <c:pt idx="284">
                  <c:v>2506.2000000000003</c:v>
                </c:pt>
                <c:pt idx="285">
                  <c:v>2491.2000000000003</c:v>
                </c:pt>
                <c:pt idx="286">
                  <c:v>2476.2000000000003</c:v>
                </c:pt>
                <c:pt idx="287">
                  <c:v>2461.2000000000003</c:v>
                </c:pt>
                <c:pt idx="288">
                  <c:v>2446.2000000000003</c:v>
                </c:pt>
                <c:pt idx="289">
                  <c:v>2431.2000000000003</c:v>
                </c:pt>
                <c:pt idx="290">
                  <c:v>2416.2000000000003</c:v>
                </c:pt>
                <c:pt idx="291">
                  <c:v>2401.2000000000003</c:v>
                </c:pt>
                <c:pt idx="292">
                  <c:v>2386.2000000000003</c:v>
                </c:pt>
                <c:pt idx="293">
                  <c:v>2371.2000000000003</c:v>
                </c:pt>
                <c:pt idx="294">
                  <c:v>2356.2000000000003</c:v>
                </c:pt>
                <c:pt idx="295">
                  <c:v>2341.2000000000003</c:v>
                </c:pt>
                <c:pt idx="296">
                  <c:v>2326.2000000000003</c:v>
                </c:pt>
                <c:pt idx="297">
                  <c:v>2311.2000000000003</c:v>
                </c:pt>
                <c:pt idx="298">
                  <c:v>2296.2000000000003</c:v>
                </c:pt>
                <c:pt idx="299">
                  <c:v>2281.2000000000003</c:v>
                </c:pt>
                <c:pt idx="300">
                  <c:v>2266.2000000000003</c:v>
                </c:pt>
                <c:pt idx="301">
                  <c:v>2251.2000000000003</c:v>
                </c:pt>
                <c:pt idx="302">
                  <c:v>2236.2000000000003</c:v>
                </c:pt>
                <c:pt idx="303">
                  <c:v>2221.2000000000003</c:v>
                </c:pt>
                <c:pt idx="304">
                  <c:v>2206.2000000000003</c:v>
                </c:pt>
                <c:pt idx="305">
                  <c:v>2191.2000000000003</c:v>
                </c:pt>
                <c:pt idx="306">
                  <c:v>2176.2000000000003</c:v>
                </c:pt>
                <c:pt idx="307">
                  <c:v>2161.2000000000003</c:v>
                </c:pt>
                <c:pt idx="308">
                  <c:v>2146.2000000000003</c:v>
                </c:pt>
                <c:pt idx="309">
                  <c:v>2131.2000000000003</c:v>
                </c:pt>
                <c:pt idx="310">
                  <c:v>2116.2000000000003</c:v>
                </c:pt>
                <c:pt idx="311">
                  <c:v>2101.2000000000003</c:v>
                </c:pt>
                <c:pt idx="312">
                  <c:v>2086.2000000000003</c:v>
                </c:pt>
                <c:pt idx="313">
                  <c:v>2071.2000000000003</c:v>
                </c:pt>
                <c:pt idx="314">
                  <c:v>2056.2000000000003</c:v>
                </c:pt>
                <c:pt idx="315">
                  <c:v>2041.2</c:v>
                </c:pt>
                <c:pt idx="316">
                  <c:v>2026.2</c:v>
                </c:pt>
                <c:pt idx="317">
                  <c:v>2011.2</c:v>
                </c:pt>
                <c:pt idx="318">
                  <c:v>1996.2</c:v>
                </c:pt>
                <c:pt idx="319">
                  <c:v>1981.2</c:v>
                </c:pt>
                <c:pt idx="320">
                  <c:v>1966.2</c:v>
                </c:pt>
                <c:pt idx="321">
                  <c:v>1951.2</c:v>
                </c:pt>
                <c:pt idx="322">
                  <c:v>1936.2</c:v>
                </c:pt>
                <c:pt idx="323">
                  <c:v>1921.2</c:v>
                </c:pt>
                <c:pt idx="324">
                  <c:v>1906.2</c:v>
                </c:pt>
                <c:pt idx="325">
                  <c:v>1891.2</c:v>
                </c:pt>
                <c:pt idx="326">
                  <c:v>1876.2</c:v>
                </c:pt>
                <c:pt idx="327">
                  <c:v>1861.2</c:v>
                </c:pt>
                <c:pt idx="328">
                  <c:v>1846.2</c:v>
                </c:pt>
                <c:pt idx="329">
                  <c:v>1831.2</c:v>
                </c:pt>
                <c:pt idx="330">
                  <c:v>1816.2</c:v>
                </c:pt>
                <c:pt idx="331">
                  <c:v>1801.2</c:v>
                </c:pt>
                <c:pt idx="332">
                  <c:v>1786.2</c:v>
                </c:pt>
                <c:pt idx="333">
                  <c:v>1771.2</c:v>
                </c:pt>
                <c:pt idx="334">
                  <c:v>1756.2</c:v>
                </c:pt>
                <c:pt idx="335">
                  <c:v>1741.2</c:v>
                </c:pt>
                <c:pt idx="336">
                  <c:v>1726.2</c:v>
                </c:pt>
                <c:pt idx="337">
                  <c:v>1711.2</c:v>
                </c:pt>
                <c:pt idx="338">
                  <c:v>1696.2</c:v>
                </c:pt>
                <c:pt idx="339">
                  <c:v>1681.2</c:v>
                </c:pt>
                <c:pt idx="340">
                  <c:v>1666.2</c:v>
                </c:pt>
                <c:pt idx="341">
                  <c:v>1651.2</c:v>
                </c:pt>
                <c:pt idx="342">
                  <c:v>1636.2</c:v>
                </c:pt>
                <c:pt idx="343">
                  <c:v>1621.2</c:v>
                </c:pt>
                <c:pt idx="344">
                  <c:v>1606.2</c:v>
                </c:pt>
                <c:pt idx="345">
                  <c:v>1591.2</c:v>
                </c:pt>
                <c:pt idx="346">
                  <c:v>1576.2</c:v>
                </c:pt>
                <c:pt idx="347">
                  <c:v>1561.2</c:v>
                </c:pt>
                <c:pt idx="348">
                  <c:v>1546.2</c:v>
                </c:pt>
                <c:pt idx="349">
                  <c:v>1531.2</c:v>
                </c:pt>
                <c:pt idx="350">
                  <c:v>1516.2</c:v>
                </c:pt>
                <c:pt idx="351">
                  <c:v>1501.2</c:v>
                </c:pt>
                <c:pt idx="352">
                  <c:v>1486.2</c:v>
                </c:pt>
                <c:pt idx="353">
                  <c:v>1471.2</c:v>
                </c:pt>
                <c:pt idx="354">
                  <c:v>1456.2</c:v>
                </c:pt>
                <c:pt idx="355">
                  <c:v>1441.2</c:v>
                </c:pt>
                <c:pt idx="356">
                  <c:v>1426.2</c:v>
                </c:pt>
                <c:pt idx="357">
                  <c:v>1411.2</c:v>
                </c:pt>
                <c:pt idx="358">
                  <c:v>1396.2</c:v>
                </c:pt>
                <c:pt idx="359">
                  <c:v>1381.2</c:v>
                </c:pt>
                <c:pt idx="360">
                  <c:v>1366.2</c:v>
                </c:pt>
                <c:pt idx="361">
                  <c:v>1351.2</c:v>
                </c:pt>
                <c:pt idx="362">
                  <c:v>1336.2</c:v>
                </c:pt>
                <c:pt idx="363">
                  <c:v>1321.2</c:v>
                </c:pt>
                <c:pt idx="364">
                  <c:v>1306.2</c:v>
                </c:pt>
                <c:pt idx="365">
                  <c:v>1291.2</c:v>
                </c:pt>
                <c:pt idx="366">
                  <c:v>1276.2</c:v>
                </c:pt>
                <c:pt idx="367">
                  <c:v>1261.2</c:v>
                </c:pt>
                <c:pt idx="368">
                  <c:v>1246.2</c:v>
                </c:pt>
                <c:pt idx="369">
                  <c:v>1231.2</c:v>
                </c:pt>
                <c:pt idx="370">
                  <c:v>1216.2</c:v>
                </c:pt>
                <c:pt idx="371">
                  <c:v>1201.2</c:v>
                </c:pt>
                <c:pt idx="372">
                  <c:v>1186.2</c:v>
                </c:pt>
                <c:pt idx="373">
                  <c:v>1171.2</c:v>
                </c:pt>
                <c:pt idx="374">
                  <c:v>1156.2</c:v>
                </c:pt>
                <c:pt idx="375">
                  <c:v>1141.2</c:v>
                </c:pt>
                <c:pt idx="376">
                  <c:v>1126.2</c:v>
                </c:pt>
                <c:pt idx="377">
                  <c:v>1111.2</c:v>
                </c:pt>
                <c:pt idx="378">
                  <c:v>1096.2</c:v>
                </c:pt>
                <c:pt idx="379">
                  <c:v>1081.2</c:v>
                </c:pt>
                <c:pt idx="380">
                  <c:v>1066.2</c:v>
                </c:pt>
                <c:pt idx="381">
                  <c:v>1051.2</c:v>
                </c:pt>
                <c:pt idx="382">
                  <c:v>1036.2</c:v>
                </c:pt>
                <c:pt idx="383">
                  <c:v>1021.2000000000002</c:v>
                </c:pt>
                <c:pt idx="384">
                  <c:v>1006.2000000000002</c:v>
                </c:pt>
                <c:pt idx="385">
                  <c:v>991.20000000000016</c:v>
                </c:pt>
                <c:pt idx="386">
                  <c:v>976.20000000000016</c:v>
                </c:pt>
                <c:pt idx="387">
                  <c:v>961.20000000000016</c:v>
                </c:pt>
                <c:pt idx="388">
                  <c:v>946.20000000000016</c:v>
                </c:pt>
                <c:pt idx="389">
                  <c:v>931.20000000000016</c:v>
                </c:pt>
                <c:pt idx="390">
                  <c:v>916.20000000000016</c:v>
                </c:pt>
                <c:pt idx="391">
                  <c:v>901.20000000000016</c:v>
                </c:pt>
                <c:pt idx="392">
                  <c:v>886.20000000000016</c:v>
                </c:pt>
                <c:pt idx="393">
                  <c:v>871.20000000000016</c:v>
                </c:pt>
                <c:pt idx="394">
                  <c:v>856.20000000000016</c:v>
                </c:pt>
                <c:pt idx="395">
                  <c:v>841.20000000000016</c:v>
                </c:pt>
                <c:pt idx="396">
                  <c:v>826.20000000000016</c:v>
                </c:pt>
                <c:pt idx="397">
                  <c:v>811.20000000000016</c:v>
                </c:pt>
                <c:pt idx="398">
                  <c:v>796.20000000000016</c:v>
                </c:pt>
                <c:pt idx="399">
                  <c:v>781.20000000000016</c:v>
                </c:pt>
                <c:pt idx="400">
                  <c:v>766.20000000000016</c:v>
                </c:pt>
                <c:pt idx="401">
                  <c:v>751.20000000000016</c:v>
                </c:pt>
                <c:pt idx="402">
                  <c:v>736.20000000000016</c:v>
                </c:pt>
                <c:pt idx="403">
                  <c:v>721.20000000000016</c:v>
                </c:pt>
                <c:pt idx="404">
                  <c:v>706.20000000000016</c:v>
                </c:pt>
                <c:pt idx="405">
                  <c:v>691.20000000000016</c:v>
                </c:pt>
                <c:pt idx="406">
                  <c:v>676.20000000000016</c:v>
                </c:pt>
                <c:pt idx="407">
                  <c:v>661.20000000000016</c:v>
                </c:pt>
                <c:pt idx="408">
                  <c:v>646.20000000000016</c:v>
                </c:pt>
                <c:pt idx="409">
                  <c:v>631.20000000000016</c:v>
                </c:pt>
                <c:pt idx="410">
                  <c:v>616.20000000000016</c:v>
                </c:pt>
                <c:pt idx="411">
                  <c:v>601.20000000000016</c:v>
                </c:pt>
                <c:pt idx="412">
                  <c:v>586.20000000000016</c:v>
                </c:pt>
                <c:pt idx="413">
                  <c:v>571.20000000000016</c:v>
                </c:pt>
                <c:pt idx="414">
                  <c:v>556.20000000000016</c:v>
                </c:pt>
                <c:pt idx="415">
                  <c:v>541.20000000000016</c:v>
                </c:pt>
                <c:pt idx="416">
                  <c:v>526.20000000000016</c:v>
                </c:pt>
                <c:pt idx="417">
                  <c:v>511.2000000000001</c:v>
                </c:pt>
                <c:pt idx="418">
                  <c:v>496.2000000000001</c:v>
                </c:pt>
                <c:pt idx="419">
                  <c:v>481.2000000000001</c:v>
                </c:pt>
                <c:pt idx="420">
                  <c:v>466.2000000000001</c:v>
                </c:pt>
                <c:pt idx="421">
                  <c:v>451.2000000000001</c:v>
                </c:pt>
                <c:pt idx="422">
                  <c:v>436.2000000000001</c:v>
                </c:pt>
                <c:pt idx="423">
                  <c:v>421.2000000000001</c:v>
                </c:pt>
                <c:pt idx="424">
                  <c:v>406.2000000000001</c:v>
                </c:pt>
                <c:pt idx="425">
                  <c:v>391.2000000000001</c:v>
                </c:pt>
                <c:pt idx="426">
                  <c:v>376.2000000000001</c:v>
                </c:pt>
                <c:pt idx="427">
                  <c:v>361.2000000000001</c:v>
                </c:pt>
                <c:pt idx="428">
                  <c:v>346.2000000000001</c:v>
                </c:pt>
                <c:pt idx="429">
                  <c:v>331.2000000000001</c:v>
                </c:pt>
                <c:pt idx="430">
                  <c:v>316.2000000000001</c:v>
                </c:pt>
                <c:pt idx="431">
                  <c:v>301.2000000000001</c:v>
                </c:pt>
                <c:pt idx="432">
                  <c:v>286.2000000000001</c:v>
                </c:pt>
                <c:pt idx="433">
                  <c:v>271.2000000000001</c:v>
                </c:pt>
                <c:pt idx="434">
                  <c:v>256.2000000000001</c:v>
                </c:pt>
                <c:pt idx="435">
                  <c:v>241.20000000000013</c:v>
                </c:pt>
                <c:pt idx="436">
                  <c:v>226.20000000000013</c:v>
                </c:pt>
                <c:pt idx="437">
                  <c:v>211.20000000000013</c:v>
                </c:pt>
                <c:pt idx="438">
                  <c:v>196.20000000000013</c:v>
                </c:pt>
                <c:pt idx="439">
                  <c:v>181.20000000000013</c:v>
                </c:pt>
                <c:pt idx="440">
                  <c:v>166.20000000000013</c:v>
                </c:pt>
                <c:pt idx="441">
                  <c:v>151.20000000000013</c:v>
                </c:pt>
                <c:pt idx="442">
                  <c:v>136.20000000000013</c:v>
                </c:pt>
                <c:pt idx="443">
                  <c:v>121.20000000000012</c:v>
                </c:pt>
                <c:pt idx="444">
                  <c:v>106.20000000000012</c:v>
                </c:pt>
                <c:pt idx="445">
                  <c:v>91.200000000000117</c:v>
                </c:pt>
                <c:pt idx="446">
                  <c:v>76.200000000000117</c:v>
                </c:pt>
                <c:pt idx="447">
                  <c:v>61.200000000000124</c:v>
                </c:pt>
                <c:pt idx="448">
                  <c:v>46.200000000000124</c:v>
                </c:pt>
                <c:pt idx="449">
                  <c:v>31.20000000000012</c:v>
                </c:pt>
                <c:pt idx="450">
                  <c:v>16.20000000000012</c:v>
                </c:pt>
                <c:pt idx="451">
                  <c:v>1.2000000000001212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62E-41CA-AF37-19629A11D30B}"/>
            </c:ext>
          </c:extLst>
        </c:ser>
        <c:ser>
          <c:idx val="8"/>
          <c:order val="7"/>
          <c:tx>
            <c:strRef>
              <c:f>Boligydelse!$J$13</c:f>
              <c:strCache>
                <c:ptCount val="1"/>
                <c:pt idx="0">
                  <c:v>8.000</c:v>
                </c:pt>
              </c:strCache>
            </c:strRef>
          </c:tx>
          <c:spPr>
            <a:ln w="22225" cap="rnd">
              <a:solidFill>
                <a:srgbClr val="990000"/>
              </a:solidFill>
              <a:prstDash val="sysDash"/>
              <a:round/>
            </a:ln>
          </c:spPr>
          <c:marker>
            <c:symbol val="none"/>
          </c:marker>
          <c:cat>
            <c:numRef>
              <c:f>Boligydelse!$A$14:$A$564</c:f>
              <c:numCache>
                <c:formatCode>General</c:formatCode>
                <c:ptCount val="5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</c:numCache>
            </c:numRef>
          </c:cat>
          <c:val>
            <c:numRef>
              <c:f>Boligydelse!$J$14:$J$564</c:f>
              <c:numCache>
                <c:formatCode>#,##0</c:formatCode>
                <c:ptCount val="551"/>
                <c:pt idx="0">
                  <c:v>4230</c:v>
                </c:pt>
                <c:pt idx="1">
                  <c:v>4230</c:v>
                </c:pt>
                <c:pt idx="2">
                  <c:v>4230</c:v>
                </c:pt>
                <c:pt idx="3">
                  <c:v>4230</c:v>
                </c:pt>
                <c:pt idx="4">
                  <c:v>4230</c:v>
                </c:pt>
                <c:pt idx="5">
                  <c:v>4230</c:v>
                </c:pt>
                <c:pt idx="6">
                  <c:v>4230</c:v>
                </c:pt>
                <c:pt idx="7">
                  <c:v>4230</c:v>
                </c:pt>
                <c:pt idx="8">
                  <c:v>4230</c:v>
                </c:pt>
                <c:pt idx="9">
                  <c:v>4230</c:v>
                </c:pt>
                <c:pt idx="10">
                  <c:v>4230</c:v>
                </c:pt>
                <c:pt idx="11">
                  <c:v>4230</c:v>
                </c:pt>
                <c:pt idx="12">
                  <c:v>4230</c:v>
                </c:pt>
                <c:pt idx="13">
                  <c:v>4230</c:v>
                </c:pt>
                <c:pt idx="14">
                  <c:v>4230</c:v>
                </c:pt>
                <c:pt idx="15">
                  <c:v>4230</c:v>
                </c:pt>
                <c:pt idx="16">
                  <c:v>4230</c:v>
                </c:pt>
                <c:pt idx="17">
                  <c:v>4230</c:v>
                </c:pt>
                <c:pt idx="18">
                  <c:v>4230</c:v>
                </c:pt>
                <c:pt idx="19">
                  <c:v>4230</c:v>
                </c:pt>
                <c:pt idx="20">
                  <c:v>4230</c:v>
                </c:pt>
                <c:pt idx="21">
                  <c:v>4230</c:v>
                </c:pt>
                <c:pt idx="22">
                  <c:v>4230</c:v>
                </c:pt>
                <c:pt idx="23">
                  <c:v>4230</c:v>
                </c:pt>
                <c:pt idx="24">
                  <c:v>4230</c:v>
                </c:pt>
                <c:pt idx="25">
                  <c:v>4230</c:v>
                </c:pt>
                <c:pt idx="26">
                  <c:v>4230</c:v>
                </c:pt>
                <c:pt idx="27">
                  <c:v>4230</c:v>
                </c:pt>
                <c:pt idx="28">
                  <c:v>4230</c:v>
                </c:pt>
                <c:pt idx="29">
                  <c:v>4230</c:v>
                </c:pt>
                <c:pt idx="30">
                  <c:v>4230</c:v>
                </c:pt>
                <c:pt idx="31">
                  <c:v>4230</c:v>
                </c:pt>
                <c:pt idx="32">
                  <c:v>4230</c:v>
                </c:pt>
                <c:pt idx="33">
                  <c:v>4230</c:v>
                </c:pt>
                <c:pt idx="34">
                  <c:v>4230</c:v>
                </c:pt>
                <c:pt idx="35">
                  <c:v>4230</c:v>
                </c:pt>
                <c:pt idx="36">
                  <c:v>4230</c:v>
                </c:pt>
                <c:pt idx="37">
                  <c:v>4230</c:v>
                </c:pt>
                <c:pt idx="38">
                  <c:v>4230</c:v>
                </c:pt>
                <c:pt idx="39">
                  <c:v>4230</c:v>
                </c:pt>
                <c:pt idx="40">
                  <c:v>4230</c:v>
                </c:pt>
                <c:pt idx="41">
                  <c:v>4230</c:v>
                </c:pt>
                <c:pt idx="42">
                  <c:v>4230</c:v>
                </c:pt>
                <c:pt idx="43">
                  <c:v>4230</c:v>
                </c:pt>
                <c:pt idx="44">
                  <c:v>4230</c:v>
                </c:pt>
                <c:pt idx="45">
                  <c:v>4230</c:v>
                </c:pt>
                <c:pt idx="46">
                  <c:v>4230</c:v>
                </c:pt>
                <c:pt idx="47">
                  <c:v>4230</c:v>
                </c:pt>
                <c:pt idx="48">
                  <c:v>4230</c:v>
                </c:pt>
                <c:pt idx="49">
                  <c:v>4230</c:v>
                </c:pt>
                <c:pt idx="50">
                  <c:v>4230</c:v>
                </c:pt>
                <c:pt idx="51">
                  <c:v>4230</c:v>
                </c:pt>
                <c:pt idx="52">
                  <c:v>4230</c:v>
                </c:pt>
                <c:pt idx="53">
                  <c:v>4230</c:v>
                </c:pt>
                <c:pt idx="54">
                  <c:v>4230</c:v>
                </c:pt>
                <c:pt idx="55">
                  <c:v>4230</c:v>
                </c:pt>
                <c:pt idx="56">
                  <c:v>4230</c:v>
                </c:pt>
                <c:pt idx="57">
                  <c:v>4230</c:v>
                </c:pt>
                <c:pt idx="58">
                  <c:v>4230</c:v>
                </c:pt>
                <c:pt idx="59">
                  <c:v>4230</c:v>
                </c:pt>
                <c:pt idx="60">
                  <c:v>4230</c:v>
                </c:pt>
                <c:pt idx="61">
                  <c:v>4230</c:v>
                </c:pt>
                <c:pt idx="62">
                  <c:v>4230</c:v>
                </c:pt>
                <c:pt idx="63">
                  <c:v>4230</c:v>
                </c:pt>
                <c:pt idx="64">
                  <c:v>4230</c:v>
                </c:pt>
                <c:pt idx="65">
                  <c:v>4230</c:v>
                </c:pt>
                <c:pt idx="66">
                  <c:v>4230</c:v>
                </c:pt>
                <c:pt idx="67">
                  <c:v>4230</c:v>
                </c:pt>
                <c:pt idx="68">
                  <c:v>4230</c:v>
                </c:pt>
                <c:pt idx="69">
                  <c:v>4230</c:v>
                </c:pt>
                <c:pt idx="70">
                  <c:v>4230</c:v>
                </c:pt>
                <c:pt idx="71">
                  <c:v>4230</c:v>
                </c:pt>
                <c:pt idx="72">
                  <c:v>4230</c:v>
                </c:pt>
                <c:pt idx="73">
                  <c:v>4230</c:v>
                </c:pt>
                <c:pt idx="74">
                  <c:v>4230</c:v>
                </c:pt>
                <c:pt idx="75">
                  <c:v>4230</c:v>
                </c:pt>
                <c:pt idx="76">
                  <c:v>4230</c:v>
                </c:pt>
                <c:pt idx="77">
                  <c:v>4230</c:v>
                </c:pt>
                <c:pt idx="78">
                  <c:v>4230</c:v>
                </c:pt>
                <c:pt idx="79">
                  <c:v>4230</c:v>
                </c:pt>
                <c:pt idx="80">
                  <c:v>4230</c:v>
                </c:pt>
                <c:pt idx="81">
                  <c:v>4230</c:v>
                </c:pt>
                <c:pt idx="82">
                  <c:v>4230</c:v>
                </c:pt>
                <c:pt idx="83">
                  <c:v>4230</c:v>
                </c:pt>
                <c:pt idx="84">
                  <c:v>4230</c:v>
                </c:pt>
                <c:pt idx="85">
                  <c:v>4230</c:v>
                </c:pt>
                <c:pt idx="86">
                  <c:v>4230</c:v>
                </c:pt>
                <c:pt idx="87">
                  <c:v>4230</c:v>
                </c:pt>
                <c:pt idx="88">
                  <c:v>4230</c:v>
                </c:pt>
                <c:pt idx="89">
                  <c:v>4230</c:v>
                </c:pt>
                <c:pt idx="90">
                  <c:v>4230</c:v>
                </c:pt>
                <c:pt idx="91">
                  <c:v>4230</c:v>
                </c:pt>
                <c:pt idx="92">
                  <c:v>4230</c:v>
                </c:pt>
                <c:pt idx="93">
                  <c:v>4230</c:v>
                </c:pt>
                <c:pt idx="94">
                  <c:v>4230</c:v>
                </c:pt>
                <c:pt idx="95">
                  <c:v>4230</c:v>
                </c:pt>
                <c:pt idx="96">
                  <c:v>4230</c:v>
                </c:pt>
                <c:pt idx="97">
                  <c:v>4230</c:v>
                </c:pt>
                <c:pt idx="98">
                  <c:v>4230</c:v>
                </c:pt>
                <c:pt idx="99">
                  <c:v>4230</c:v>
                </c:pt>
                <c:pt idx="100">
                  <c:v>4230</c:v>
                </c:pt>
                <c:pt idx="101">
                  <c:v>4230</c:v>
                </c:pt>
                <c:pt idx="102">
                  <c:v>4230</c:v>
                </c:pt>
                <c:pt idx="103">
                  <c:v>4230</c:v>
                </c:pt>
                <c:pt idx="104">
                  <c:v>4230</c:v>
                </c:pt>
                <c:pt idx="105">
                  <c:v>4230</c:v>
                </c:pt>
                <c:pt idx="106">
                  <c:v>4230</c:v>
                </c:pt>
                <c:pt idx="107">
                  <c:v>4230</c:v>
                </c:pt>
                <c:pt idx="108">
                  <c:v>4230</c:v>
                </c:pt>
                <c:pt idx="109">
                  <c:v>4230</c:v>
                </c:pt>
                <c:pt idx="110">
                  <c:v>4230</c:v>
                </c:pt>
                <c:pt idx="111">
                  <c:v>4230</c:v>
                </c:pt>
                <c:pt idx="112">
                  <c:v>4230</c:v>
                </c:pt>
                <c:pt idx="113">
                  <c:v>4230</c:v>
                </c:pt>
                <c:pt idx="114">
                  <c:v>4230</c:v>
                </c:pt>
                <c:pt idx="115">
                  <c:v>4230</c:v>
                </c:pt>
                <c:pt idx="116">
                  <c:v>4230</c:v>
                </c:pt>
                <c:pt idx="117">
                  <c:v>4230</c:v>
                </c:pt>
                <c:pt idx="118">
                  <c:v>4230</c:v>
                </c:pt>
                <c:pt idx="119">
                  <c:v>4230</c:v>
                </c:pt>
                <c:pt idx="120">
                  <c:v>4230</c:v>
                </c:pt>
                <c:pt idx="121">
                  <c:v>4230</c:v>
                </c:pt>
                <c:pt idx="122">
                  <c:v>4230</c:v>
                </c:pt>
                <c:pt idx="123">
                  <c:v>4230</c:v>
                </c:pt>
                <c:pt idx="124">
                  <c:v>4230</c:v>
                </c:pt>
                <c:pt idx="125">
                  <c:v>4230</c:v>
                </c:pt>
                <c:pt idx="126">
                  <c:v>4230</c:v>
                </c:pt>
                <c:pt idx="127">
                  <c:v>4230</c:v>
                </c:pt>
                <c:pt idx="128">
                  <c:v>4230</c:v>
                </c:pt>
                <c:pt idx="129">
                  <c:v>4230</c:v>
                </c:pt>
                <c:pt idx="130">
                  <c:v>4230</c:v>
                </c:pt>
                <c:pt idx="131">
                  <c:v>4230</c:v>
                </c:pt>
                <c:pt idx="132">
                  <c:v>4230</c:v>
                </c:pt>
                <c:pt idx="133">
                  <c:v>4230</c:v>
                </c:pt>
                <c:pt idx="134">
                  <c:v>4230</c:v>
                </c:pt>
                <c:pt idx="135">
                  <c:v>4230</c:v>
                </c:pt>
                <c:pt idx="136">
                  <c:v>4230</c:v>
                </c:pt>
                <c:pt idx="137">
                  <c:v>4230</c:v>
                </c:pt>
                <c:pt idx="138">
                  <c:v>4230</c:v>
                </c:pt>
                <c:pt idx="139">
                  <c:v>4230</c:v>
                </c:pt>
                <c:pt idx="140">
                  <c:v>4230</c:v>
                </c:pt>
                <c:pt idx="141">
                  <c:v>4230</c:v>
                </c:pt>
                <c:pt idx="142">
                  <c:v>4230</c:v>
                </c:pt>
                <c:pt idx="143">
                  <c:v>4230</c:v>
                </c:pt>
                <c:pt idx="144">
                  <c:v>4230</c:v>
                </c:pt>
                <c:pt idx="145">
                  <c:v>4230</c:v>
                </c:pt>
                <c:pt idx="146">
                  <c:v>4230</c:v>
                </c:pt>
                <c:pt idx="147">
                  <c:v>4230</c:v>
                </c:pt>
                <c:pt idx="148">
                  <c:v>4230</c:v>
                </c:pt>
                <c:pt idx="149">
                  <c:v>4230</c:v>
                </c:pt>
                <c:pt idx="150">
                  <c:v>4230</c:v>
                </c:pt>
                <c:pt idx="151">
                  <c:v>4230</c:v>
                </c:pt>
                <c:pt idx="152">
                  <c:v>4230</c:v>
                </c:pt>
                <c:pt idx="153">
                  <c:v>4230</c:v>
                </c:pt>
                <c:pt idx="154">
                  <c:v>4230</c:v>
                </c:pt>
                <c:pt idx="155">
                  <c:v>4230</c:v>
                </c:pt>
                <c:pt idx="156">
                  <c:v>4230</c:v>
                </c:pt>
                <c:pt idx="157">
                  <c:v>4230</c:v>
                </c:pt>
                <c:pt idx="158">
                  <c:v>4230</c:v>
                </c:pt>
                <c:pt idx="159">
                  <c:v>4230</c:v>
                </c:pt>
                <c:pt idx="160">
                  <c:v>4230</c:v>
                </c:pt>
                <c:pt idx="161">
                  <c:v>4230</c:v>
                </c:pt>
                <c:pt idx="162">
                  <c:v>4230</c:v>
                </c:pt>
                <c:pt idx="163">
                  <c:v>4230</c:v>
                </c:pt>
                <c:pt idx="164">
                  <c:v>4230</c:v>
                </c:pt>
                <c:pt idx="165">
                  <c:v>4230</c:v>
                </c:pt>
                <c:pt idx="166">
                  <c:v>4230</c:v>
                </c:pt>
                <c:pt idx="167">
                  <c:v>4230</c:v>
                </c:pt>
                <c:pt idx="168">
                  <c:v>4230</c:v>
                </c:pt>
                <c:pt idx="169">
                  <c:v>4230</c:v>
                </c:pt>
                <c:pt idx="170">
                  <c:v>4230</c:v>
                </c:pt>
                <c:pt idx="171">
                  <c:v>4230</c:v>
                </c:pt>
                <c:pt idx="172">
                  <c:v>4230</c:v>
                </c:pt>
                <c:pt idx="173">
                  <c:v>4230</c:v>
                </c:pt>
                <c:pt idx="174">
                  <c:v>4230</c:v>
                </c:pt>
                <c:pt idx="175">
                  <c:v>4230</c:v>
                </c:pt>
                <c:pt idx="176">
                  <c:v>4230</c:v>
                </c:pt>
                <c:pt idx="177">
                  <c:v>4230</c:v>
                </c:pt>
                <c:pt idx="178">
                  <c:v>4230</c:v>
                </c:pt>
                <c:pt idx="179">
                  <c:v>4230</c:v>
                </c:pt>
                <c:pt idx="180">
                  <c:v>4230</c:v>
                </c:pt>
                <c:pt idx="181">
                  <c:v>4230</c:v>
                </c:pt>
                <c:pt idx="182">
                  <c:v>4230</c:v>
                </c:pt>
                <c:pt idx="183">
                  <c:v>4230</c:v>
                </c:pt>
                <c:pt idx="184">
                  <c:v>4230</c:v>
                </c:pt>
                <c:pt idx="185">
                  <c:v>4230</c:v>
                </c:pt>
                <c:pt idx="186">
                  <c:v>4230</c:v>
                </c:pt>
                <c:pt idx="187">
                  <c:v>4230</c:v>
                </c:pt>
                <c:pt idx="188">
                  <c:v>4230</c:v>
                </c:pt>
                <c:pt idx="189">
                  <c:v>4230</c:v>
                </c:pt>
                <c:pt idx="190">
                  <c:v>4230</c:v>
                </c:pt>
                <c:pt idx="191">
                  <c:v>4230</c:v>
                </c:pt>
                <c:pt idx="192">
                  <c:v>4230</c:v>
                </c:pt>
                <c:pt idx="193">
                  <c:v>4230</c:v>
                </c:pt>
                <c:pt idx="194">
                  <c:v>4230</c:v>
                </c:pt>
                <c:pt idx="195">
                  <c:v>4230</c:v>
                </c:pt>
                <c:pt idx="196">
                  <c:v>4230</c:v>
                </c:pt>
                <c:pt idx="197">
                  <c:v>4230</c:v>
                </c:pt>
                <c:pt idx="198">
                  <c:v>4230</c:v>
                </c:pt>
                <c:pt idx="199">
                  <c:v>4230</c:v>
                </c:pt>
                <c:pt idx="200">
                  <c:v>4230</c:v>
                </c:pt>
                <c:pt idx="201">
                  <c:v>4230</c:v>
                </c:pt>
                <c:pt idx="202">
                  <c:v>4230</c:v>
                </c:pt>
                <c:pt idx="203">
                  <c:v>4230</c:v>
                </c:pt>
                <c:pt idx="204">
                  <c:v>4230</c:v>
                </c:pt>
                <c:pt idx="205">
                  <c:v>4230</c:v>
                </c:pt>
                <c:pt idx="206">
                  <c:v>4230</c:v>
                </c:pt>
                <c:pt idx="207">
                  <c:v>4230</c:v>
                </c:pt>
                <c:pt idx="208">
                  <c:v>4230</c:v>
                </c:pt>
                <c:pt idx="209">
                  <c:v>4230</c:v>
                </c:pt>
                <c:pt idx="210">
                  <c:v>4230</c:v>
                </c:pt>
                <c:pt idx="211">
                  <c:v>4230</c:v>
                </c:pt>
                <c:pt idx="212">
                  <c:v>4230</c:v>
                </c:pt>
                <c:pt idx="213">
                  <c:v>4230</c:v>
                </c:pt>
                <c:pt idx="214">
                  <c:v>4230</c:v>
                </c:pt>
                <c:pt idx="215">
                  <c:v>4230</c:v>
                </c:pt>
                <c:pt idx="216">
                  <c:v>4230</c:v>
                </c:pt>
                <c:pt idx="217">
                  <c:v>4230</c:v>
                </c:pt>
                <c:pt idx="218">
                  <c:v>4230</c:v>
                </c:pt>
                <c:pt idx="219">
                  <c:v>4230</c:v>
                </c:pt>
                <c:pt idx="220">
                  <c:v>4230</c:v>
                </c:pt>
                <c:pt idx="221">
                  <c:v>4230</c:v>
                </c:pt>
                <c:pt idx="222">
                  <c:v>4230</c:v>
                </c:pt>
                <c:pt idx="223">
                  <c:v>4230</c:v>
                </c:pt>
                <c:pt idx="224">
                  <c:v>4230</c:v>
                </c:pt>
                <c:pt idx="225">
                  <c:v>4230</c:v>
                </c:pt>
                <c:pt idx="226">
                  <c:v>4230</c:v>
                </c:pt>
                <c:pt idx="227">
                  <c:v>4230</c:v>
                </c:pt>
                <c:pt idx="228">
                  <c:v>4230</c:v>
                </c:pt>
                <c:pt idx="229">
                  <c:v>4230</c:v>
                </c:pt>
                <c:pt idx="230">
                  <c:v>4230</c:v>
                </c:pt>
                <c:pt idx="231">
                  <c:v>4230</c:v>
                </c:pt>
                <c:pt idx="232">
                  <c:v>4230</c:v>
                </c:pt>
                <c:pt idx="233">
                  <c:v>4230</c:v>
                </c:pt>
                <c:pt idx="234">
                  <c:v>4230</c:v>
                </c:pt>
                <c:pt idx="235">
                  <c:v>4230</c:v>
                </c:pt>
                <c:pt idx="236">
                  <c:v>4230</c:v>
                </c:pt>
                <c:pt idx="237">
                  <c:v>4230</c:v>
                </c:pt>
                <c:pt idx="238">
                  <c:v>4230</c:v>
                </c:pt>
                <c:pt idx="239">
                  <c:v>4230</c:v>
                </c:pt>
                <c:pt idx="240">
                  <c:v>4230</c:v>
                </c:pt>
                <c:pt idx="241">
                  <c:v>4230</c:v>
                </c:pt>
                <c:pt idx="242">
                  <c:v>4230</c:v>
                </c:pt>
                <c:pt idx="243">
                  <c:v>4230</c:v>
                </c:pt>
                <c:pt idx="244">
                  <c:v>4230</c:v>
                </c:pt>
                <c:pt idx="245">
                  <c:v>4230</c:v>
                </c:pt>
                <c:pt idx="246">
                  <c:v>4230</c:v>
                </c:pt>
                <c:pt idx="247">
                  <c:v>4230</c:v>
                </c:pt>
                <c:pt idx="248">
                  <c:v>4230</c:v>
                </c:pt>
                <c:pt idx="249">
                  <c:v>4230</c:v>
                </c:pt>
                <c:pt idx="250">
                  <c:v>4230</c:v>
                </c:pt>
                <c:pt idx="251">
                  <c:v>4230</c:v>
                </c:pt>
                <c:pt idx="252">
                  <c:v>4230</c:v>
                </c:pt>
                <c:pt idx="253">
                  <c:v>4230</c:v>
                </c:pt>
                <c:pt idx="254">
                  <c:v>4230</c:v>
                </c:pt>
                <c:pt idx="255">
                  <c:v>4230</c:v>
                </c:pt>
                <c:pt idx="256">
                  <c:v>4230</c:v>
                </c:pt>
                <c:pt idx="257">
                  <c:v>4230</c:v>
                </c:pt>
                <c:pt idx="258">
                  <c:v>4230</c:v>
                </c:pt>
                <c:pt idx="259">
                  <c:v>4230</c:v>
                </c:pt>
                <c:pt idx="260">
                  <c:v>4230</c:v>
                </c:pt>
                <c:pt idx="261">
                  <c:v>4230</c:v>
                </c:pt>
                <c:pt idx="262">
                  <c:v>4230</c:v>
                </c:pt>
                <c:pt idx="263">
                  <c:v>4230</c:v>
                </c:pt>
                <c:pt idx="264">
                  <c:v>4230</c:v>
                </c:pt>
                <c:pt idx="265">
                  <c:v>4230</c:v>
                </c:pt>
                <c:pt idx="266">
                  <c:v>4230</c:v>
                </c:pt>
                <c:pt idx="267">
                  <c:v>4230</c:v>
                </c:pt>
                <c:pt idx="268">
                  <c:v>4230</c:v>
                </c:pt>
                <c:pt idx="269">
                  <c:v>4230</c:v>
                </c:pt>
                <c:pt idx="270">
                  <c:v>4216.2</c:v>
                </c:pt>
                <c:pt idx="271">
                  <c:v>4201.2</c:v>
                </c:pt>
                <c:pt idx="272">
                  <c:v>4186.2</c:v>
                </c:pt>
                <c:pt idx="273">
                  <c:v>4171.2</c:v>
                </c:pt>
                <c:pt idx="274">
                  <c:v>4156.2</c:v>
                </c:pt>
                <c:pt idx="275">
                  <c:v>4141.2</c:v>
                </c:pt>
                <c:pt idx="276">
                  <c:v>4126.2</c:v>
                </c:pt>
                <c:pt idx="277">
                  <c:v>4111.2</c:v>
                </c:pt>
                <c:pt idx="278">
                  <c:v>4096.2</c:v>
                </c:pt>
                <c:pt idx="279">
                  <c:v>4081.2000000000003</c:v>
                </c:pt>
                <c:pt idx="280">
                  <c:v>4066.2000000000003</c:v>
                </c:pt>
                <c:pt idx="281">
                  <c:v>4051.2000000000003</c:v>
                </c:pt>
                <c:pt idx="282">
                  <c:v>4036.2000000000003</c:v>
                </c:pt>
                <c:pt idx="283">
                  <c:v>4021.2000000000003</c:v>
                </c:pt>
                <c:pt idx="284">
                  <c:v>4006.2000000000003</c:v>
                </c:pt>
                <c:pt idx="285">
                  <c:v>3991.2000000000003</c:v>
                </c:pt>
                <c:pt idx="286">
                  <c:v>3976.2000000000003</c:v>
                </c:pt>
                <c:pt idx="287">
                  <c:v>3961.2000000000003</c:v>
                </c:pt>
                <c:pt idx="288">
                  <c:v>3946.2000000000003</c:v>
                </c:pt>
                <c:pt idx="289">
                  <c:v>3931.2000000000003</c:v>
                </c:pt>
                <c:pt idx="290">
                  <c:v>3916.2000000000003</c:v>
                </c:pt>
                <c:pt idx="291">
                  <c:v>3901.2000000000003</c:v>
                </c:pt>
                <c:pt idx="292">
                  <c:v>3886.2000000000003</c:v>
                </c:pt>
                <c:pt idx="293">
                  <c:v>3871.2000000000003</c:v>
                </c:pt>
                <c:pt idx="294">
                  <c:v>3856.2000000000003</c:v>
                </c:pt>
                <c:pt idx="295">
                  <c:v>3841.2000000000003</c:v>
                </c:pt>
                <c:pt idx="296">
                  <c:v>3826.2000000000003</c:v>
                </c:pt>
                <c:pt idx="297">
                  <c:v>3811.2000000000003</c:v>
                </c:pt>
                <c:pt idx="298">
                  <c:v>3796.2000000000003</c:v>
                </c:pt>
                <c:pt idx="299">
                  <c:v>3781.2000000000003</c:v>
                </c:pt>
                <c:pt idx="300">
                  <c:v>3766.2000000000003</c:v>
                </c:pt>
                <c:pt idx="301">
                  <c:v>3751.2000000000003</c:v>
                </c:pt>
                <c:pt idx="302">
                  <c:v>3736.2000000000003</c:v>
                </c:pt>
                <c:pt idx="303">
                  <c:v>3721.2000000000003</c:v>
                </c:pt>
                <c:pt idx="304">
                  <c:v>3706.2000000000003</c:v>
                </c:pt>
                <c:pt idx="305">
                  <c:v>3691.2000000000003</c:v>
                </c:pt>
                <c:pt idx="306">
                  <c:v>3676.2000000000003</c:v>
                </c:pt>
                <c:pt idx="307">
                  <c:v>3661.2000000000003</c:v>
                </c:pt>
                <c:pt idx="308">
                  <c:v>3646.2000000000003</c:v>
                </c:pt>
                <c:pt idx="309">
                  <c:v>3631.2000000000003</c:v>
                </c:pt>
                <c:pt idx="310">
                  <c:v>3616.2000000000003</c:v>
                </c:pt>
                <c:pt idx="311">
                  <c:v>3601.2000000000003</c:v>
                </c:pt>
                <c:pt idx="312">
                  <c:v>3586.2000000000003</c:v>
                </c:pt>
                <c:pt idx="313">
                  <c:v>3571.2000000000003</c:v>
                </c:pt>
                <c:pt idx="314">
                  <c:v>3556.2000000000003</c:v>
                </c:pt>
                <c:pt idx="315">
                  <c:v>3541.2000000000003</c:v>
                </c:pt>
                <c:pt idx="316">
                  <c:v>3526.2000000000003</c:v>
                </c:pt>
                <c:pt idx="317">
                  <c:v>3511.2000000000003</c:v>
                </c:pt>
                <c:pt idx="318">
                  <c:v>3496.2000000000003</c:v>
                </c:pt>
                <c:pt idx="319">
                  <c:v>3481.2000000000003</c:v>
                </c:pt>
                <c:pt idx="320">
                  <c:v>3466.2000000000003</c:v>
                </c:pt>
                <c:pt idx="321">
                  <c:v>3451.2000000000003</c:v>
                </c:pt>
                <c:pt idx="322">
                  <c:v>3436.2000000000003</c:v>
                </c:pt>
                <c:pt idx="323">
                  <c:v>3421.2000000000003</c:v>
                </c:pt>
                <c:pt idx="324">
                  <c:v>3406.2000000000003</c:v>
                </c:pt>
                <c:pt idx="325">
                  <c:v>3391.2000000000003</c:v>
                </c:pt>
                <c:pt idx="326">
                  <c:v>3376.2000000000003</c:v>
                </c:pt>
                <c:pt idx="327">
                  <c:v>3361.2000000000003</c:v>
                </c:pt>
                <c:pt idx="328">
                  <c:v>3346.2000000000003</c:v>
                </c:pt>
                <c:pt idx="329">
                  <c:v>3331.2000000000003</c:v>
                </c:pt>
                <c:pt idx="330">
                  <c:v>3316.2000000000003</c:v>
                </c:pt>
                <c:pt idx="331">
                  <c:v>3301.2000000000003</c:v>
                </c:pt>
                <c:pt idx="332">
                  <c:v>3286.2000000000003</c:v>
                </c:pt>
                <c:pt idx="333">
                  <c:v>3271.2000000000003</c:v>
                </c:pt>
                <c:pt idx="334">
                  <c:v>3256.2000000000003</c:v>
                </c:pt>
                <c:pt idx="335">
                  <c:v>3241.2000000000003</c:v>
                </c:pt>
                <c:pt idx="336">
                  <c:v>3226.2000000000003</c:v>
                </c:pt>
                <c:pt idx="337">
                  <c:v>3211.2000000000003</c:v>
                </c:pt>
                <c:pt idx="338">
                  <c:v>3196.2000000000003</c:v>
                </c:pt>
                <c:pt idx="339">
                  <c:v>3181.2000000000003</c:v>
                </c:pt>
                <c:pt idx="340">
                  <c:v>3166.2000000000003</c:v>
                </c:pt>
                <c:pt idx="341">
                  <c:v>3151.2000000000003</c:v>
                </c:pt>
                <c:pt idx="342">
                  <c:v>3136.2000000000003</c:v>
                </c:pt>
                <c:pt idx="343">
                  <c:v>3121.2000000000003</c:v>
                </c:pt>
                <c:pt idx="344">
                  <c:v>3106.2000000000003</c:v>
                </c:pt>
                <c:pt idx="345">
                  <c:v>3091.2000000000003</c:v>
                </c:pt>
                <c:pt idx="346">
                  <c:v>3076.2000000000003</c:v>
                </c:pt>
                <c:pt idx="347">
                  <c:v>3061.2000000000003</c:v>
                </c:pt>
                <c:pt idx="348">
                  <c:v>3046.2000000000003</c:v>
                </c:pt>
                <c:pt idx="349">
                  <c:v>3031.2000000000003</c:v>
                </c:pt>
                <c:pt idx="350">
                  <c:v>3016.2000000000003</c:v>
                </c:pt>
                <c:pt idx="351">
                  <c:v>3001.2000000000003</c:v>
                </c:pt>
                <c:pt idx="352">
                  <c:v>2986.2000000000003</c:v>
                </c:pt>
                <c:pt idx="353">
                  <c:v>2971.2000000000003</c:v>
                </c:pt>
                <c:pt idx="354">
                  <c:v>2956.2000000000003</c:v>
                </c:pt>
                <c:pt idx="355">
                  <c:v>2941.2000000000003</c:v>
                </c:pt>
                <c:pt idx="356">
                  <c:v>2926.2000000000003</c:v>
                </c:pt>
                <c:pt idx="357">
                  <c:v>2911.2000000000003</c:v>
                </c:pt>
                <c:pt idx="358">
                  <c:v>2896.2000000000003</c:v>
                </c:pt>
                <c:pt idx="359">
                  <c:v>2881.2000000000003</c:v>
                </c:pt>
                <c:pt idx="360">
                  <c:v>2866.2000000000003</c:v>
                </c:pt>
                <c:pt idx="361">
                  <c:v>2851.2000000000003</c:v>
                </c:pt>
                <c:pt idx="362">
                  <c:v>2836.2000000000003</c:v>
                </c:pt>
                <c:pt idx="363">
                  <c:v>2821.2000000000003</c:v>
                </c:pt>
                <c:pt idx="364">
                  <c:v>2806.2000000000003</c:v>
                </c:pt>
                <c:pt idx="365">
                  <c:v>2791.2000000000003</c:v>
                </c:pt>
                <c:pt idx="366">
                  <c:v>2776.2000000000003</c:v>
                </c:pt>
                <c:pt idx="367">
                  <c:v>2761.2000000000003</c:v>
                </c:pt>
                <c:pt idx="368">
                  <c:v>2746.2000000000003</c:v>
                </c:pt>
                <c:pt idx="369">
                  <c:v>2731.2000000000003</c:v>
                </c:pt>
                <c:pt idx="370">
                  <c:v>2716.2000000000003</c:v>
                </c:pt>
                <c:pt idx="371">
                  <c:v>2701.2000000000003</c:v>
                </c:pt>
                <c:pt idx="372">
                  <c:v>2686.2000000000003</c:v>
                </c:pt>
                <c:pt idx="373">
                  <c:v>2671.2000000000003</c:v>
                </c:pt>
                <c:pt idx="374">
                  <c:v>2656.2000000000003</c:v>
                </c:pt>
                <c:pt idx="375">
                  <c:v>2641.2000000000003</c:v>
                </c:pt>
                <c:pt idx="376">
                  <c:v>2626.2000000000003</c:v>
                </c:pt>
                <c:pt idx="377">
                  <c:v>2611.2000000000003</c:v>
                </c:pt>
                <c:pt idx="378">
                  <c:v>2596.2000000000003</c:v>
                </c:pt>
                <c:pt idx="379">
                  <c:v>2581.2000000000003</c:v>
                </c:pt>
                <c:pt idx="380">
                  <c:v>2566.2000000000003</c:v>
                </c:pt>
                <c:pt idx="381">
                  <c:v>2551.2000000000003</c:v>
                </c:pt>
                <c:pt idx="382">
                  <c:v>2536.2000000000003</c:v>
                </c:pt>
                <c:pt idx="383">
                  <c:v>2521.2000000000003</c:v>
                </c:pt>
                <c:pt idx="384">
                  <c:v>2506.2000000000003</c:v>
                </c:pt>
                <c:pt idx="385">
                  <c:v>2491.2000000000003</c:v>
                </c:pt>
                <c:pt idx="386">
                  <c:v>2476.2000000000003</c:v>
                </c:pt>
                <c:pt idx="387">
                  <c:v>2461.2000000000003</c:v>
                </c:pt>
                <c:pt idx="388">
                  <c:v>2446.2000000000003</c:v>
                </c:pt>
                <c:pt idx="389">
                  <c:v>2431.2000000000003</c:v>
                </c:pt>
                <c:pt idx="390">
                  <c:v>2416.2000000000003</c:v>
                </c:pt>
                <c:pt idx="391">
                  <c:v>2401.2000000000003</c:v>
                </c:pt>
                <c:pt idx="392">
                  <c:v>2386.2000000000003</c:v>
                </c:pt>
                <c:pt idx="393">
                  <c:v>2371.2000000000003</c:v>
                </c:pt>
                <c:pt idx="394">
                  <c:v>2356.2000000000003</c:v>
                </c:pt>
                <c:pt idx="395">
                  <c:v>2341.2000000000003</c:v>
                </c:pt>
                <c:pt idx="396">
                  <c:v>2326.2000000000003</c:v>
                </c:pt>
                <c:pt idx="397">
                  <c:v>2311.2000000000003</c:v>
                </c:pt>
                <c:pt idx="398">
                  <c:v>2296.2000000000003</c:v>
                </c:pt>
                <c:pt idx="399">
                  <c:v>2281.2000000000003</c:v>
                </c:pt>
                <c:pt idx="400">
                  <c:v>2266.2000000000003</c:v>
                </c:pt>
                <c:pt idx="401">
                  <c:v>2251.2000000000003</c:v>
                </c:pt>
                <c:pt idx="402">
                  <c:v>2236.2000000000003</c:v>
                </c:pt>
                <c:pt idx="403">
                  <c:v>2221.2000000000003</c:v>
                </c:pt>
                <c:pt idx="404">
                  <c:v>2206.2000000000003</c:v>
                </c:pt>
                <c:pt idx="405">
                  <c:v>2191.2000000000003</c:v>
                </c:pt>
                <c:pt idx="406">
                  <c:v>2176.2000000000003</c:v>
                </c:pt>
                <c:pt idx="407">
                  <c:v>2161.2000000000003</c:v>
                </c:pt>
                <c:pt idx="408">
                  <c:v>2146.2000000000003</c:v>
                </c:pt>
                <c:pt idx="409">
                  <c:v>2131.2000000000003</c:v>
                </c:pt>
                <c:pt idx="410">
                  <c:v>2116.2000000000003</c:v>
                </c:pt>
                <c:pt idx="411">
                  <c:v>2101.2000000000003</c:v>
                </c:pt>
                <c:pt idx="412">
                  <c:v>2086.2000000000003</c:v>
                </c:pt>
                <c:pt idx="413">
                  <c:v>2071.2000000000003</c:v>
                </c:pt>
                <c:pt idx="414">
                  <c:v>2056.2000000000003</c:v>
                </c:pt>
                <c:pt idx="415">
                  <c:v>2041.2</c:v>
                </c:pt>
                <c:pt idx="416">
                  <c:v>2026.2</c:v>
                </c:pt>
                <c:pt idx="417">
                  <c:v>2011.2</c:v>
                </c:pt>
                <c:pt idx="418">
                  <c:v>1996.2</c:v>
                </c:pt>
                <c:pt idx="419">
                  <c:v>1981.2</c:v>
                </c:pt>
                <c:pt idx="420">
                  <c:v>1966.2</c:v>
                </c:pt>
                <c:pt idx="421">
                  <c:v>1951.2</c:v>
                </c:pt>
                <c:pt idx="422">
                  <c:v>1936.2</c:v>
                </c:pt>
                <c:pt idx="423">
                  <c:v>1921.2</c:v>
                </c:pt>
                <c:pt idx="424">
                  <c:v>1906.2</c:v>
                </c:pt>
                <c:pt idx="425">
                  <c:v>1891.2</c:v>
                </c:pt>
                <c:pt idx="426">
                  <c:v>1876.2</c:v>
                </c:pt>
                <c:pt idx="427">
                  <c:v>1861.2</c:v>
                </c:pt>
                <c:pt idx="428">
                  <c:v>1846.2</c:v>
                </c:pt>
                <c:pt idx="429">
                  <c:v>1831.2</c:v>
                </c:pt>
                <c:pt idx="430">
                  <c:v>1816.2</c:v>
                </c:pt>
                <c:pt idx="431">
                  <c:v>1801.2</c:v>
                </c:pt>
                <c:pt idx="432">
                  <c:v>1786.2</c:v>
                </c:pt>
                <c:pt idx="433">
                  <c:v>1771.2</c:v>
                </c:pt>
                <c:pt idx="434">
                  <c:v>1756.2</c:v>
                </c:pt>
                <c:pt idx="435">
                  <c:v>1741.2</c:v>
                </c:pt>
                <c:pt idx="436">
                  <c:v>1726.2</c:v>
                </c:pt>
                <c:pt idx="437">
                  <c:v>1711.2</c:v>
                </c:pt>
                <c:pt idx="438">
                  <c:v>1696.2</c:v>
                </c:pt>
                <c:pt idx="439">
                  <c:v>1681.2</c:v>
                </c:pt>
                <c:pt idx="440">
                  <c:v>1666.2</c:v>
                </c:pt>
                <c:pt idx="441">
                  <c:v>1651.2</c:v>
                </c:pt>
                <c:pt idx="442">
                  <c:v>1636.2</c:v>
                </c:pt>
                <c:pt idx="443">
                  <c:v>1621.2</c:v>
                </c:pt>
                <c:pt idx="444">
                  <c:v>1606.2</c:v>
                </c:pt>
                <c:pt idx="445">
                  <c:v>1591.2</c:v>
                </c:pt>
                <c:pt idx="446">
                  <c:v>1576.2</c:v>
                </c:pt>
                <c:pt idx="447">
                  <c:v>1561.2</c:v>
                </c:pt>
                <c:pt idx="448">
                  <c:v>1546.2</c:v>
                </c:pt>
                <c:pt idx="449">
                  <c:v>1531.2</c:v>
                </c:pt>
                <c:pt idx="450">
                  <c:v>1516.2</c:v>
                </c:pt>
                <c:pt idx="451">
                  <c:v>1501.2</c:v>
                </c:pt>
                <c:pt idx="452">
                  <c:v>1486.2</c:v>
                </c:pt>
                <c:pt idx="453">
                  <c:v>1471.2</c:v>
                </c:pt>
                <c:pt idx="454">
                  <c:v>1456.2</c:v>
                </c:pt>
                <c:pt idx="455">
                  <c:v>1441.2</c:v>
                </c:pt>
                <c:pt idx="456">
                  <c:v>1426.2</c:v>
                </c:pt>
                <c:pt idx="457">
                  <c:v>1411.2</c:v>
                </c:pt>
                <c:pt idx="458">
                  <c:v>1396.2</c:v>
                </c:pt>
                <c:pt idx="459">
                  <c:v>1381.2</c:v>
                </c:pt>
                <c:pt idx="460">
                  <c:v>1366.2</c:v>
                </c:pt>
                <c:pt idx="461">
                  <c:v>1351.2</c:v>
                </c:pt>
                <c:pt idx="462">
                  <c:v>1336.2</c:v>
                </c:pt>
                <c:pt idx="463">
                  <c:v>1321.2</c:v>
                </c:pt>
                <c:pt idx="464">
                  <c:v>1306.2</c:v>
                </c:pt>
                <c:pt idx="465">
                  <c:v>1291.2</c:v>
                </c:pt>
                <c:pt idx="466">
                  <c:v>1276.2</c:v>
                </c:pt>
                <c:pt idx="467">
                  <c:v>1261.2</c:v>
                </c:pt>
                <c:pt idx="468">
                  <c:v>1246.2</c:v>
                </c:pt>
                <c:pt idx="469">
                  <c:v>1231.2</c:v>
                </c:pt>
                <c:pt idx="470">
                  <c:v>1216.2</c:v>
                </c:pt>
                <c:pt idx="471">
                  <c:v>1201.2</c:v>
                </c:pt>
                <c:pt idx="472">
                  <c:v>1186.2</c:v>
                </c:pt>
                <c:pt idx="473">
                  <c:v>1171.2</c:v>
                </c:pt>
                <c:pt idx="474">
                  <c:v>1156.2</c:v>
                </c:pt>
                <c:pt idx="475">
                  <c:v>1141.2</c:v>
                </c:pt>
                <c:pt idx="476">
                  <c:v>1126.2</c:v>
                </c:pt>
                <c:pt idx="477">
                  <c:v>1111.2</c:v>
                </c:pt>
                <c:pt idx="478">
                  <c:v>1096.2</c:v>
                </c:pt>
                <c:pt idx="479">
                  <c:v>1081.2</c:v>
                </c:pt>
                <c:pt idx="480">
                  <c:v>1066.2</c:v>
                </c:pt>
                <c:pt idx="481">
                  <c:v>1051.2</c:v>
                </c:pt>
                <c:pt idx="482">
                  <c:v>1036.2</c:v>
                </c:pt>
                <c:pt idx="483">
                  <c:v>1021.2000000000002</c:v>
                </c:pt>
                <c:pt idx="484">
                  <c:v>1006.2000000000002</c:v>
                </c:pt>
                <c:pt idx="485">
                  <c:v>991.20000000000016</c:v>
                </c:pt>
                <c:pt idx="486">
                  <c:v>976.20000000000016</c:v>
                </c:pt>
                <c:pt idx="487">
                  <c:v>961.20000000000016</c:v>
                </c:pt>
                <c:pt idx="488">
                  <c:v>946.20000000000016</c:v>
                </c:pt>
                <c:pt idx="489">
                  <c:v>931.20000000000016</c:v>
                </c:pt>
                <c:pt idx="490">
                  <c:v>916.20000000000016</c:v>
                </c:pt>
                <c:pt idx="491">
                  <c:v>901.20000000000016</c:v>
                </c:pt>
                <c:pt idx="492">
                  <c:v>886.20000000000016</c:v>
                </c:pt>
                <c:pt idx="493">
                  <c:v>871.20000000000016</c:v>
                </c:pt>
                <c:pt idx="494">
                  <c:v>856.20000000000016</c:v>
                </c:pt>
                <c:pt idx="495">
                  <c:v>841.20000000000016</c:v>
                </c:pt>
                <c:pt idx="496">
                  <c:v>826.20000000000016</c:v>
                </c:pt>
                <c:pt idx="497">
                  <c:v>811.20000000000016</c:v>
                </c:pt>
                <c:pt idx="498">
                  <c:v>796.20000000000016</c:v>
                </c:pt>
                <c:pt idx="499">
                  <c:v>781.20000000000016</c:v>
                </c:pt>
                <c:pt idx="500">
                  <c:v>766.20000000000016</c:v>
                </c:pt>
                <c:pt idx="501">
                  <c:v>751.20000000000073</c:v>
                </c:pt>
                <c:pt idx="502">
                  <c:v>736.20000000000073</c:v>
                </c:pt>
                <c:pt idx="503">
                  <c:v>721.20000000000073</c:v>
                </c:pt>
                <c:pt idx="504">
                  <c:v>706.20000000000073</c:v>
                </c:pt>
                <c:pt idx="505">
                  <c:v>691.20000000000073</c:v>
                </c:pt>
                <c:pt idx="506">
                  <c:v>676.20000000000073</c:v>
                </c:pt>
                <c:pt idx="507">
                  <c:v>661.20000000000073</c:v>
                </c:pt>
                <c:pt idx="508">
                  <c:v>646.20000000000073</c:v>
                </c:pt>
                <c:pt idx="509">
                  <c:v>631.20000000000073</c:v>
                </c:pt>
                <c:pt idx="510">
                  <c:v>616.20000000000073</c:v>
                </c:pt>
                <c:pt idx="511">
                  <c:v>601.20000000000073</c:v>
                </c:pt>
                <c:pt idx="512">
                  <c:v>586.20000000000073</c:v>
                </c:pt>
                <c:pt idx="513">
                  <c:v>571.20000000000073</c:v>
                </c:pt>
                <c:pt idx="514">
                  <c:v>556.20000000000073</c:v>
                </c:pt>
                <c:pt idx="515">
                  <c:v>541.20000000000073</c:v>
                </c:pt>
                <c:pt idx="516">
                  <c:v>526.20000000000073</c:v>
                </c:pt>
                <c:pt idx="517">
                  <c:v>511.20000000000073</c:v>
                </c:pt>
                <c:pt idx="518">
                  <c:v>496.20000000000073</c:v>
                </c:pt>
                <c:pt idx="519">
                  <c:v>481.20000000000073</c:v>
                </c:pt>
                <c:pt idx="520">
                  <c:v>466.20000000000073</c:v>
                </c:pt>
                <c:pt idx="521">
                  <c:v>451.20000000000073</c:v>
                </c:pt>
                <c:pt idx="522">
                  <c:v>436.20000000000073</c:v>
                </c:pt>
                <c:pt idx="523">
                  <c:v>421.20000000000073</c:v>
                </c:pt>
                <c:pt idx="524">
                  <c:v>406.20000000000073</c:v>
                </c:pt>
                <c:pt idx="525">
                  <c:v>391.20000000000073</c:v>
                </c:pt>
                <c:pt idx="526">
                  <c:v>376.20000000000073</c:v>
                </c:pt>
                <c:pt idx="527">
                  <c:v>361.20000000000073</c:v>
                </c:pt>
                <c:pt idx="528">
                  <c:v>346.20000000000073</c:v>
                </c:pt>
                <c:pt idx="529">
                  <c:v>331.20000000000073</c:v>
                </c:pt>
                <c:pt idx="530">
                  <c:v>316.20000000000073</c:v>
                </c:pt>
                <c:pt idx="531">
                  <c:v>301.20000000000073</c:v>
                </c:pt>
                <c:pt idx="532">
                  <c:v>286.20000000000073</c:v>
                </c:pt>
                <c:pt idx="533">
                  <c:v>271.20000000000073</c:v>
                </c:pt>
                <c:pt idx="534">
                  <c:v>256.20000000000073</c:v>
                </c:pt>
                <c:pt idx="535">
                  <c:v>241.20000000000073</c:v>
                </c:pt>
                <c:pt idx="536">
                  <c:v>226.20000000000073</c:v>
                </c:pt>
                <c:pt idx="537">
                  <c:v>211.20000000000073</c:v>
                </c:pt>
                <c:pt idx="538">
                  <c:v>196.20000000000073</c:v>
                </c:pt>
                <c:pt idx="539">
                  <c:v>181.20000000000073</c:v>
                </c:pt>
                <c:pt idx="540">
                  <c:v>166.20000000000073</c:v>
                </c:pt>
                <c:pt idx="541">
                  <c:v>151.20000000000073</c:v>
                </c:pt>
                <c:pt idx="542">
                  <c:v>136.20000000000073</c:v>
                </c:pt>
                <c:pt idx="543">
                  <c:v>121.20000000000073</c:v>
                </c:pt>
                <c:pt idx="544">
                  <c:v>106.20000000000073</c:v>
                </c:pt>
                <c:pt idx="545">
                  <c:v>91.200000000000728</c:v>
                </c:pt>
                <c:pt idx="546">
                  <c:v>76.200000000000728</c:v>
                </c:pt>
                <c:pt idx="547">
                  <c:v>61.200000000000728</c:v>
                </c:pt>
                <c:pt idx="548">
                  <c:v>46.200000000000728</c:v>
                </c:pt>
                <c:pt idx="549">
                  <c:v>31.200000000000728</c:v>
                </c:pt>
                <c:pt idx="550">
                  <c:v>16.200000000000728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62E-41CA-AF37-19629A11D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870655"/>
        <c:axId val="118648927"/>
      </c:lineChart>
      <c:lineChart>
        <c:grouping val="standard"/>
        <c:varyColors val="0"/>
        <c:ser>
          <c:idx val="10"/>
          <c:order val="8"/>
          <c:tx>
            <c:v>AxisY</c:v>
          </c:tx>
          <c:marker>
            <c:symbol val="none"/>
          </c:marker>
          <c:cat>
            <c:numLit>
              <c:formatCode>General</c:formatCode>
              <c:ptCount val="551"/>
              <c:pt idx="0">
                <c:v>0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  <c:pt idx="9">
                <c:v>9</c:v>
              </c:pt>
              <c:pt idx="10">
                <c:v>10</c:v>
              </c:pt>
              <c:pt idx="11">
                <c:v>11</c:v>
              </c:pt>
              <c:pt idx="12">
                <c:v>12</c:v>
              </c:pt>
              <c:pt idx="13">
                <c:v>13</c:v>
              </c:pt>
              <c:pt idx="14">
                <c:v>14</c:v>
              </c:pt>
              <c:pt idx="15">
                <c:v>15</c:v>
              </c:pt>
              <c:pt idx="16">
                <c:v>16</c:v>
              </c:pt>
              <c:pt idx="17">
                <c:v>17</c:v>
              </c:pt>
              <c:pt idx="18">
                <c:v>18</c:v>
              </c:pt>
              <c:pt idx="19">
                <c:v>19</c:v>
              </c:pt>
              <c:pt idx="20">
                <c:v>20</c:v>
              </c:pt>
              <c:pt idx="21">
                <c:v>21</c:v>
              </c:pt>
              <c:pt idx="22">
                <c:v>22</c:v>
              </c:pt>
              <c:pt idx="23">
                <c:v>23</c:v>
              </c:pt>
              <c:pt idx="24">
                <c:v>24</c:v>
              </c:pt>
              <c:pt idx="25">
                <c:v>25</c:v>
              </c:pt>
              <c:pt idx="26">
                <c:v>26</c:v>
              </c:pt>
              <c:pt idx="27">
                <c:v>27</c:v>
              </c:pt>
              <c:pt idx="28">
                <c:v>28</c:v>
              </c:pt>
              <c:pt idx="29">
                <c:v>29</c:v>
              </c:pt>
              <c:pt idx="30">
                <c:v>30</c:v>
              </c:pt>
              <c:pt idx="31">
                <c:v>31</c:v>
              </c:pt>
              <c:pt idx="32">
                <c:v>32</c:v>
              </c:pt>
              <c:pt idx="33">
                <c:v>33</c:v>
              </c:pt>
              <c:pt idx="34">
                <c:v>34</c:v>
              </c:pt>
              <c:pt idx="35">
                <c:v>35</c:v>
              </c:pt>
              <c:pt idx="36">
                <c:v>36</c:v>
              </c:pt>
              <c:pt idx="37">
                <c:v>37</c:v>
              </c:pt>
              <c:pt idx="38">
                <c:v>38</c:v>
              </c:pt>
              <c:pt idx="39">
                <c:v>39</c:v>
              </c:pt>
              <c:pt idx="40">
                <c:v>40</c:v>
              </c:pt>
              <c:pt idx="41">
                <c:v>41</c:v>
              </c:pt>
              <c:pt idx="42">
                <c:v>42</c:v>
              </c:pt>
              <c:pt idx="43">
                <c:v>43</c:v>
              </c:pt>
              <c:pt idx="44">
                <c:v>44</c:v>
              </c:pt>
              <c:pt idx="45">
                <c:v>45</c:v>
              </c:pt>
              <c:pt idx="46">
                <c:v>46</c:v>
              </c:pt>
              <c:pt idx="47">
                <c:v>47</c:v>
              </c:pt>
              <c:pt idx="48">
                <c:v>48</c:v>
              </c:pt>
              <c:pt idx="49">
                <c:v>49</c:v>
              </c:pt>
              <c:pt idx="50">
                <c:v>50</c:v>
              </c:pt>
              <c:pt idx="51">
                <c:v>51</c:v>
              </c:pt>
              <c:pt idx="52">
                <c:v>52</c:v>
              </c:pt>
              <c:pt idx="53">
                <c:v>53</c:v>
              </c:pt>
              <c:pt idx="54">
                <c:v>54</c:v>
              </c:pt>
              <c:pt idx="55">
                <c:v>55</c:v>
              </c:pt>
              <c:pt idx="56">
                <c:v>56</c:v>
              </c:pt>
              <c:pt idx="57">
                <c:v>57</c:v>
              </c:pt>
              <c:pt idx="58">
                <c:v>58</c:v>
              </c:pt>
              <c:pt idx="59">
                <c:v>59</c:v>
              </c:pt>
              <c:pt idx="60">
                <c:v>60</c:v>
              </c:pt>
              <c:pt idx="61">
                <c:v>61</c:v>
              </c:pt>
              <c:pt idx="62">
                <c:v>62</c:v>
              </c:pt>
              <c:pt idx="63">
                <c:v>63</c:v>
              </c:pt>
              <c:pt idx="64">
                <c:v>64</c:v>
              </c:pt>
              <c:pt idx="65">
                <c:v>65</c:v>
              </c:pt>
              <c:pt idx="66">
                <c:v>66</c:v>
              </c:pt>
              <c:pt idx="67">
                <c:v>67</c:v>
              </c:pt>
              <c:pt idx="68">
                <c:v>68</c:v>
              </c:pt>
              <c:pt idx="69">
                <c:v>69</c:v>
              </c:pt>
              <c:pt idx="70">
                <c:v>70</c:v>
              </c:pt>
              <c:pt idx="71">
                <c:v>71</c:v>
              </c:pt>
              <c:pt idx="72">
                <c:v>72</c:v>
              </c:pt>
              <c:pt idx="73">
                <c:v>73</c:v>
              </c:pt>
              <c:pt idx="74">
                <c:v>74</c:v>
              </c:pt>
              <c:pt idx="75">
                <c:v>75</c:v>
              </c:pt>
              <c:pt idx="76">
                <c:v>76</c:v>
              </c:pt>
              <c:pt idx="77">
                <c:v>77</c:v>
              </c:pt>
              <c:pt idx="78">
                <c:v>78</c:v>
              </c:pt>
              <c:pt idx="79">
                <c:v>79</c:v>
              </c:pt>
              <c:pt idx="80">
                <c:v>80</c:v>
              </c:pt>
              <c:pt idx="81">
                <c:v>81</c:v>
              </c:pt>
              <c:pt idx="82">
                <c:v>82</c:v>
              </c:pt>
              <c:pt idx="83">
                <c:v>83</c:v>
              </c:pt>
              <c:pt idx="84">
                <c:v>84</c:v>
              </c:pt>
              <c:pt idx="85">
                <c:v>85</c:v>
              </c:pt>
              <c:pt idx="86">
                <c:v>86</c:v>
              </c:pt>
              <c:pt idx="87">
                <c:v>87</c:v>
              </c:pt>
              <c:pt idx="88">
                <c:v>88</c:v>
              </c:pt>
              <c:pt idx="89">
                <c:v>89</c:v>
              </c:pt>
              <c:pt idx="90">
                <c:v>90</c:v>
              </c:pt>
              <c:pt idx="91">
                <c:v>91</c:v>
              </c:pt>
              <c:pt idx="92">
                <c:v>92</c:v>
              </c:pt>
              <c:pt idx="93">
                <c:v>93</c:v>
              </c:pt>
              <c:pt idx="94">
                <c:v>94</c:v>
              </c:pt>
              <c:pt idx="95">
                <c:v>95</c:v>
              </c:pt>
              <c:pt idx="96">
                <c:v>96</c:v>
              </c:pt>
              <c:pt idx="97">
                <c:v>97</c:v>
              </c:pt>
              <c:pt idx="98">
                <c:v>98</c:v>
              </c:pt>
              <c:pt idx="99">
                <c:v>99</c:v>
              </c:pt>
              <c:pt idx="100">
                <c:v>100</c:v>
              </c:pt>
              <c:pt idx="101">
                <c:v>101</c:v>
              </c:pt>
              <c:pt idx="102">
                <c:v>102</c:v>
              </c:pt>
              <c:pt idx="103">
                <c:v>103</c:v>
              </c:pt>
              <c:pt idx="104">
                <c:v>104</c:v>
              </c:pt>
              <c:pt idx="105">
                <c:v>105</c:v>
              </c:pt>
              <c:pt idx="106">
                <c:v>106</c:v>
              </c:pt>
              <c:pt idx="107">
                <c:v>107</c:v>
              </c:pt>
              <c:pt idx="108">
                <c:v>108</c:v>
              </c:pt>
              <c:pt idx="109">
                <c:v>109</c:v>
              </c:pt>
              <c:pt idx="110">
                <c:v>110</c:v>
              </c:pt>
              <c:pt idx="111">
                <c:v>111</c:v>
              </c:pt>
              <c:pt idx="112">
                <c:v>112</c:v>
              </c:pt>
              <c:pt idx="113">
                <c:v>113</c:v>
              </c:pt>
              <c:pt idx="114">
                <c:v>114</c:v>
              </c:pt>
              <c:pt idx="115">
                <c:v>115</c:v>
              </c:pt>
              <c:pt idx="116">
                <c:v>116</c:v>
              </c:pt>
              <c:pt idx="117">
                <c:v>117</c:v>
              </c:pt>
              <c:pt idx="118">
                <c:v>118</c:v>
              </c:pt>
              <c:pt idx="119">
                <c:v>119</c:v>
              </c:pt>
              <c:pt idx="120">
                <c:v>120</c:v>
              </c:pt>
              <c:pt idx="121">
                <c:v>121</c:v>
              </c:pt>
              <c:pt idx="122">
                <c:v>122</c:v>
              </c:pt>
              <c:pt idx="123">
                <c:v>123</c:v>
              </c:pt>
              <c:pt idx="124">
                <c:v>124</c:v>
              </c:pt>
              <c:pt idx="125">
                <c:v>125</c:v>
              </c:pt>
              <c:pt idx="126">
                <c:v>126</c:v>
              </c:pt>
              <c:pt idx="127">
                <c:v>127</c:v>
              </c:pt>
              <c:pt idx="128">
                <c:v>128</c:v>
              </c:pt>
              <c:pt idx="129">
                <c:v>129</c:v>
              </c:pt>
              <c:pt idx="130">
                <c:v>130</c:v>
              </c:pt>
              <c:pt idx="131">
                <c:v>131</c:v>
              </c:pt>
              <c:pt idx="132">
                <c:v>132</c:v>
              </c:pt>
              <c:pt idx="133">
                <c:v>133</c:v>
              </c:pt>
              <c:pt idx="134">
                <c:v>134</c:v>
              </c:pt>
              <c:pt idx="135">
                <c:v>135</c:v>
              </c:pt>
              <c:pt idx="136">
                <c:v>136</c:v>
              </c:pt>
              <c:pt idx="137">
                <c:v>137</c:v>
              </c:pt>
              <c:pt idx="138">
                <c:v>138</c:v>
              </c:pt>
              <c:pt idx="139">
                <c:v>139</c:v>
              </c:pt>
              <c:pt idx="140">
                <c:v>140</c:v>
              </c:pt>
              <c:pt idx="141">
                <c:v>141</c:v>
              </c:pt>
              <c:pt idx="142">
                <c:v>142</c:v>
              </c:pt>
              <c:pt idx="143">
                <c:v>143</c:v>
              </c:pt>
              <c:pt idx="144">
                <c:v>144</c:v>
              </c:pt>
              <c:pt idx="145">
                <c:v>145</c:v>
              </c:pt>
              <c:pt idx="146">
                <c:v>146</c:v>
              </c:pt>
              <c:pt idx="147">
                <c:v>147</c:v>
              </c:pt>
              <c:pt idx="148">
                <c:v>148</c:v>
              </c:pt>
              <c:pt idx="149">
                <c:v>149</c:v>
              </c:pt>
              <c:pt idx="150">
                <c:v>150</c:v>
              </c:pt>
              <c:pt idx="151">
                <c:v>151</c:v>
              </c:pt>
              <c:pt idx="152">
                <c:v>152</c:v>
              </c:pt>
              <c:pt idx="153">
                <c:v>153</c:v>
              </c:pt>
              <c:pt idx="154">
                <c:v>154</c:v>
              </c:pt>
              <c:pt idx="155">
                <c:v>155</c:v>
              </c:pt>
              <c:pt idx="156">
                <c:v>156</c:v>
              </c:pt>
              <c:pt idx="157">
                <c:v>157</c:v>
              </c:pt>
              <c:pt idx="158">
                <c:v>158</c:v>
              </c:pt>
              <c:pt idx="159">
                <c:v>159</c:v>
              </c:pt>
              <c:pt idx="160">
                <c:v>160</c:v>
              </c:pt>
              <c:pt idx="161">
                <c:v>161</c:v>
              </c:pt>
              <c:pt idx="162">
                <c:v>162</c:v>
              </c:pt>
              <c:pt idx="163">
                <c:v>163</c:v>
              </c:pt>
              <c:pt idx="164">
                <c:v>164</c:v>
              </c:pt>
              <c:pt idx="165">
                <c:v>165</c:v>
              </c:pt>
              <c:pt idx="166">
                <c:v>166</c:v>
              </c:pt>
              <c:pt idx="167">
                <c:v>167</c:v>
              </c:pt>
              <c:pt idx="168">
                <c:v>168</c:v>
              </c:pt>
              <c:pt idx="169">
                <c:v>169</c:v>
              </c:pt>
              <c:pt idx="170">
                <c:v>170</c:v>
              </c:pt>
              <c:pt idx="171">
                <c:v>171</c:v>
              </c:pt>
              <c:pt idx="172">
                <c:v>172</c:v>
              </c:pt>
              <c:pt idx="173">
                <c:v>173</c:v>
              </c:pt>
              <c:pt idx="174">
                <c:v>174</c:v>
              </c:pt>
              <c:pt idx="175">
                <c:v>175</c:v>
              </c:pt>
              <c:pt idx="176">
                <c:v>176</c:v>
              </c:pt>
              <c:pt idx="177">
                <c:v>177</c:v>
              </c:pt>
              <c:pt idx="178">
                <c:v>178</c:v>
              </c:pt>
              <c:pt idx="179">
                <c:v>179</c:v>
              </c:pt>
              <c:pt idx="180">
                <c:v>180</c:v>
              </c:pt>
              <c:pt idx="181">
                <c:v>181</c:v>
              </c:pt>
              <c:pt idx="182">
                <c:v>182</c:v>
              </c:pt>
              <c:pt idx="183">
                <c:v>183</c:v>
              </c:pt>
              <c:pt idx="184">
                <c:v>184</c:v>
              </c:pt>
              <c:pt idx="185">
                <c:v>185</c:v>
              </c:pt>
              <c:pt idx="186">
                <c:v>186</c:v>
              </c:pt>
              <c:pt idx="187">
                <c:v>187</c:v>
              </c:pt>
              <c:pt idx="188">
                <c:v>188</c:v>
              </c:pt>
              <c:pt idx="189">
                <c:v>189</c:v>
              </c:pt>
              <c:pt idx="190">
                <c:v>190</c:v>
              </c:pt>
              <c:pt idx="191">
                <c:v>191</c:v>
              </c:pt>
              <c:pt idx="192">
                <c:v>192</c:v>
              </c:pt>
              <c:pt idx="193">
                <c:v>193</c:v>
              </c:pt>
              <c:pt idx="194">
                <c:v>194</c:v>
              </c:pt>
              <c:pt idx="195">
                <c:v>195</c:v>
              </c:pt>
              <c:pt idx="196">
                <c:v>196</c:v>
              </c:pt>
              <c:pt idx="197">
                <c:v>197</c:v>
              </c:pt>
              <c:pt idx="198">
                <c:v>198</c:v>
              </c:pt>
              <c:pt idx="199">
                <c:v>199</c:v>
              </c:pt>
              <c:pt idx="200">
                <c:v>200</c:v>
              </c:pt>
              <c:pt idx="201">
                <c:v>201</c:v>
              </c:pt>
              <c:pt idx="202">
                <c:v>202</c:v>
              </c:pt>
              <c:pt idx="203">
                <c:v>203</c:v>
              </c:pt>
              <c:pt idx="204">
                <c:v>204</c:v>
              </c:pt>
              <c:pt idx="205">
                <c:v>205</c:v>
              </c:pt>
              <c:pt idx="206">
                <c:v>206</c:v>
              </c:pt>
              <c:pt idx="207">
                <c:v>207</c:v>
              </c:pt>
              <c:pt idx="208">
                <c:v>208</c:v>
              </c:pt>
              <c:pt idx="209">
                <c:v>209</c:v>
              </c:pt>
              <c:pt idx="210">
                <c:v>210</c:v>
              </c:pt>
              <c:pt idx="211">
                <c:v>211</c:v>
              </c:pt>
              <c:pt idx="212">
                <c:v>212</c:v>
              </c:pt>
              <c:pt idx="213">
                <c:v>213</c:v>
              </c:pt>
              <c:pt idx="214">
                <c:v>214</c:v>
              </c:pt>
              <c:pt idx="215">
                <c:v>215</c:v>
              </c:pt>
              <c:pt idx="216">
                <c:v>216</c:v>
              </c:pt>
              <c:pt idx="217">
                <c:v>217</c:v>
              </c:pt>
              <c:pt idx="218">
                <c:v>218</c:v>
              </c:pt>
              <c:pt idx="219">
                <c:v>219</c:v>
              </c:pt>
              <c:pt idx="220">
                <c:v>220</c:v>
              </c:pt>
              <c:pt idx="221">
                <c:v>221</c:v>
              </c:pt>
              <c:pt idx="222">
                <c:v>222</c:v>
              </c:pt>
              <c:pt idx="223">
                <c:v>223</c:v>
              </c:pt>
              <c:pt idx="224">
                <c:v>224</c:v>
              </c:pt>
              <c:pt idx="225">
                <c:v>225</c:v>
              </c:pt>
              <c:pt idx="226">
                <c:v>226</c:v>
              </c:pt>
              <c:pt idx="227">
                <c:v>227</c:v>
              </c:pt>
              <c:pt idx="228">
                <c:v>228</c:v>
              </c:pt>
              <c:pt idx="229">
                <c:v>229</c:v>
              </c:pt>
              <c:pt idx="230">
                <c:v>230</c:v>
              </c:pt>
              <c:pt idx="231">
                <c:v>231</c:v>
              </c:pt>
              <c:pt idx="232">
                <c:v>232</c:v>
              </c:pt>
              <c:pt idx="233">
                <c:v>233</c:v>
              </c:pt>
              <c:pt idx="234">
                <c:v>234</c:v>
              </c:pt>
              <c:pt idx="235">
                <c:v>235</c:v>
              </c:pt>
              <c:pt idx="236">
                <c:v>236</c:v>
              </c:pt>
              <c:pt idx="237">
                <c:v>237</c:v>
              </c:pt>
              <c:pt idx="238">
                <c:v>238</c:v>
              </c:pt>
              <c:pt idx="239">
                <c:v>239</c:v>
              </c:pt>
              <c:pt idx="240">
                <c:v>240</c:v>
              </c:pt>
              <c:pt idx="241">
                <c:v>241</c:v>
              </c:pt>
              <c:pt idx="242">
                <c:v>242</c:v>
              </c:pt>
              <c:pt idx="243">
                <c:v>243</c:v>
              </c:pt>
              <c:pt idx="244">
                <c:v>244</c:v>
              </c:pt>
              <c:pt idx="245">
                <c:v>245</c:v>
              </c:pt>
              <c:pt idx="246">
                <c:v>246</c:v>
              </c:pt>
              <c:pt idx="247">
                <c:v>247</c:v>
              </c:pt>
              <c:pt idx="248">
                <c:v>248</c:v>
              </c:pt>
              <c:pt idx="249">
                <c:v>249</c:v>
              </c:pt>
              <c:pt idx="250">
                <c:v>250</c:v>
              </c:pt>
              <c:pt idx="251">
                <c:v>251</c:v>
              </c:pt>
              <c:pt idx="252">
                <c:v>252</c:v>
              </c:pt>
              <c:pt idx="253">
                <c:v>253</c:v>
              </c:pt>
              <c:pt idx="254">
                <c:v>254</c:v>
              </c:pt>
              <c:pt idx="255">
                <c:v>255</c:v>
              </c:pt>
              <c:pt idx="256">
                <c:v>256</c:v>
              </c:pt>
              <c:pt idx="257">
                <c:v>257</c:v>
              </c:pt>
              <c:pt idx="258">
                <c:v>258</c:v>
              </c:pt>
              <c:pt idx="259">
                <c:v>259</c:v>
              </c:pt>
              <c:pt idx="260">
                <c:v>260</c:v>
              </c:pt>
              <c:pt idx="261">
                <c:v>261</c:v>
              </c:pt>
              <c:pt idx="262">
                <c:v>262</c:v>
              </c:pt>
              <c:pt idx="263">
                <c:v>263</c:v>
              </c:pt>
              <c:pt idx="264">
                <c:v>264</c:v>
              </c:pt>
              <c:pt idx="265">
                <c:v>265</c:v>
              </c:pt>
              <c:pt idx="266">
                <c:v>266</c:v>
              </c:pt>
              <c:pt idx="267">
                <c:v>267</c:v>
              </c:pt>
              <c:pt idx="268">
                <c:v>268</c:v>
              </c:pt>
              <c:pt idx="269">
                <c:v>269</c:v>
              </c:pt>
              <c:pt idx="270">
                <c:v>270</c:v>
              </c:pt>
              <c:pt idx="271">
                <c:v>271</c:v>
              </c:pt>
              <c:pt idx="272">
                <c:v>272</c:v>
              </c:pt>
              <c:pt idx="273">
                <c:v>273</c:v>
              </c:pt>
              <c:pt idx="274">
                <c:v>274</c:v>
              </c:pt>
              <c:pt idx="275">
                <c:v>275</c:v>
              </c:pt>
              <c:pt idx="276">
                <c:v>276</c:v>
              </c:pt>
              <c:pt idx="277">
                <c:v>277</c:v>
              </c:pt>
              <c:pt idx="278">
                <c:v>278</c:v>
              </c:pt>
              <c:pt idx="279">
                <c:v>279</c:v>
              </c:pt>
              <c:pt idx="280">
                <c:v>280</c:v>
              </c:pt>
              <c:pt idx="281">
                <c:v>281</c:v>
              </c:pt>
              <c:pt idx="282">
                <c:v>282</c:v>
              </c:pt>
              <c:pt idx="283">
                <c:v>283</c:v>
              </c:pt>
              <c:pt idx="284">
                <c:v>284</c:v>
              </c:pt>
              <c:pt idx="285">
                <c:v>285</c:v>
              </c:pt>
              <c:pt idx="286">
                <c:v>286</c:v>
              </c:pt>
              <c:pt idx="287">
                <c:v>287</c:v>
              </c:pt>
              <c:pt idx="288">
                <c:v>288</c:v>
              </c:pt>
              <c:pt idx="289">
                <c:v>289</c:v>
              </c:pt>
              <c:pt idx="290">
                <c:v>290</c:v>
              </c:pt>
              <c:pt idx="291">
                <c:v>291</c:v>
              </c:pt>
              <c:pt idx="292">
                <c:v>292</c:v>
              </c:pt>
              <c:pt idx="293">
                <c:v>293</c:v>
              </c:pt>
              <c:pt idx="294">
                <c:v>294</c:v>
              </c:pt>
              <c:pt idx="295">
                <c:v>295</c:v>
              </c:pt>
              <c:pt idx="296">
                <c:v>296</c:v>
              </c:pt>
              <c:pt idx="297">
                <c:v>297</c:v>
              </c:pt>
              <c:pt idx="298">
                <c:v>298</c:v>
              </c:pt>
              <c:pt idx="299">
                <c:v>299</c:v>
              </c:pt>
              <c:pt idx="300">
                <c:v>300</c:v>
              </c:pt>
              <c:pt idx="301">
                <c:v>301</c:v>
              </c:pt>
              <c:pt idx="302">
                <c:v>302</c:v>
              </c:pt>
              <c:pt idx="303">
                <c:v>303</c:v>
              </c:pt>
              <c:pt idx="304">
                <c:v>304</c:v>
              </c:pt>
              <c:pt idx="305">
                <c:v>305</c:v>
              </c:pt>
              <c:pt idx="306">
                <c:v>306</c:v>
              </c:pt>
              <c:pt idx="307">
                <c:v>307</c:v>
              </c:pt>
              <c:pt idx="308">
                <c:v>308</c:v>
              </c:pt>
              <c:pt idx="309">
                <c:v>309</c:v>
              </c:pt>
              <c:pt idx="310">
                <c:v>310</c:v>
              </c:pt>
              <c:pt idx="311">
                <c:v>311</c:v>
              </c:pt>
              <c:pt idx="312">
                <c:v>312</c:v>
              </c:pt>
              <c:pt idx="313">
                <c:v>313</c:v>
              </c:pt>
              <c:pt idx="314">
                <c:v>314</c:v>
              </c:pt>
              <c:pt idx="315">
                <c:v>315</c:v>
              </c:pt>
              <c:pt idx="316">
                <c:v>316</c:v>
              </c:pt>
              <c:pt idx="317">
                <c:v>317</c:v>
              </c:pt>
              <c:pt idx="318">
                <c:v>318</c:v>
              </c:pt>
              <c:pt idx="319">
                <c:v>319</c:v>
              </c:pt>
              <c:pt idx="320">
                <c:v>320</c:v>
              </c:pt>
              <c:pt idx="321">
                <c:v>321</c:v>
              </c:pt>
              <c:pt idx="322">
                <c:v>322</c:v>
              </c:pt>
              <c:pt idx="323">
                <c:v>323</c:v>
              </c:pt>
              <c:pt idx="324">
                <c:v>324</c:v>
              </c:pt>
              <c:pt idx="325">
                <c:v>325</c:v>
              </c:pt>
              <c:pt idx="326">
                <c:v>326</c:v>
              </c:pt>
              <c:pt idx="327">
                <c:v>327</c:v>
              </c:pt>
              <c:pt idx="328">
                <c:v>328</c:v>
              </c:pt>
              <c:pt idx="329">
                <c:v>329</c:v>
              </c:pt>
              <c:pt idx="330">
                <c:v>330</c:v>
              </c:pt>
              <c:pt idx="331">
                <c:v>331</c:v>
              </c:pt>
              <c:pt idx="332">
                <c:v>332</c:v>
              </c:pt>
              <c:pt idx="333">
                <c:v>333</c:v>
              </c:pt>
              <c:pt idx="334">
                <c:v>334</c:v>
              </c:pt>
              <c:pt idx="335">
                <c:v>335</c:v>
              </c:pt>
              <c:pt idx="336">
                <c:v>336</c:v>
              </c:pt>
              <c:pt idx="337">
                <c:v>337</c:v>
              </c:pt>
              <c:pt idx="338">
                <c:v>338</c:v>
              </c:pt>
              <c:pt idx="339">
                <c:v>339</c:v>
              </c:pt>
              <c:pt idx="340">
                <c:v>340</c:v>
              </c:pt>
              <c:pt idx="341">
                <c:v>341</c:v>
              </c:pt>
              <c:pt idx="342">
                <c:v>342</c:v>
              </c:pt>
              <c:pt idx="343">
                <c:v>343</c:v>
              </c:pt>
              <c:pt idx="344">
                <c:v>344</c:v>
              </c:pt>
              <c:pt idx="345">
                <c:v>345</c:v>
              </c:pt>
              <c:pt idx="346">
                <c:v>346</c:v>
              </c:pt>
              <c:pt idx="347">
                <c:v>347</c:v>
              </c:pt>
              <c:pt idx="348">
                <c:v>348</c:v>
              </c:pt>
              <c:pt idx="349">
                <c:v>349</c:v>
              </c:pt>
              <c:pt idx="350">
                <c:v>350</c:v>
              </c:pt>
              <c:pt idx="351">
                <c:v>351</c:v>
              </c:pt>
              <c:pt idx="352">
                <c:v>352</c:v>
              </c:pt>
              <c:pt idx="353">
                <c:v>353</c:v>
              </c:pt>
              <c:pt idx="354">
                <c:v>354</c:v>
              </c:pt>
              <c:pt idx="355">
                <c:v>355</c:v>
              </c:pt>
              <c:pt idx="356">
                <c:v>356</c:v>
              </c:pt>
              <c:pt idx="357">
                <c:v>357</c:v>
              </c:pt>
              <c:pt idx="358">
                <c:v>358</c:v>
              </c:pt>
              <c:pt idx="359">
                <c:v>359</c:v>
              </c:pt>
              <c:pt idx="360">
                <c:v>360</c:v>
              </c:pt>
              <c:pt idx="361">
                <c:v>361</c:v>
              </c:pt>
              <c:pt idx="362">
                <c:v>362</c:v>
              </c:pt>
              <c:pt idx="363">
                <c:v>363</c:v>
              </c:pt>
              <c:pt idx="364">
                <c:v>364</c:v>
              </c:pt>
              <c:pt idx="365">
                <c:v>365</c:v>
              </c:pt>
              <c:pt idx="366">
                <c:v>366</c:v>
              </c:pt>
              <c:pt idx="367">
                <c:v>367</c:v>
              </c:pt>
              <c:pt idx="368">
                <c:v>368</c:v>
              </c:pt>
              <c:pt idx="369">
                <c:v>369</c:v>
              </c:pt>
              <c:pt idx="370">
                <c:v>370</c:v>
              </c:pt>
              <c:pt idx="371">
                <c:v>371</c:v>
              </c:pt>
              <c:pt idx="372">
                <c:v>372</c:v>
              </c:pt>
              <c:pt idx="373">
                <c:v>373</c:v>
              </c:pt>
              <c:pt idx="374">
                <c:v>374</c:v>
              </c:pt>
              <c:pt idx="375">
                <c:v>375</c:v>
              </c:pt>
              <c:pt idx="376">
                <c:v>376</c:v>
              </c:pt>
              <c:pt idx="377">
                <c:v>377</c:v>
              </c:pt>
              <c:pt idx="378">
                <c:v>378</c:v>
              </c:pt>
              <c:pt idx="379">
                <c:v>379</c:v>
              </c:pt>
              <c:pt idx="380">
                <c:v>380</c:v>
              </c:pt>
              <c:pt idx="381">
                <c:v>381</c:v>
              </c:pt>
              <c:pt idx="382">
                <c:v>382</c:v>
              </c:pt>
              <c:pt idx="383">
                <c:v>383</c:v>
              </c:pt>
              <c:pt idx="384">
                <c:v>384</c:v>
              </c:pt>
              <c:pt idx="385">
                <c:v>385</c:v>
              </c:pt>
              <c:pt idx="386">
                <c:v>386</c:v>
              </c:pt>
              <c:pt idx="387">
                <c:v>387</c:v>
              </c:pt>
              <c:pt idx="388">
                <c:v>388</c:v>
              </c:pt>
              <c:pt idx="389">
                <c:v>389</c:v>
              </c:pt>
              <c:pt idx="390">
                <c:v>390</c:v>
              </c:pt>
              <c:pt idx="391">
                <c:v>391</c:v>
              </c:pt>
              <c:pt idx="392">
                <c:v>392</c:v>
              </c:pt>
              <c:pt idx="393">
                <c:v>393</c:v>
              </c:pt>
              <c:pt idx="394">
                <c:v>394</c:v>
              </c:pt>
              <c:pt idx="395">
                <c:v>395</c:v>
              </c:pt>
              <c:pt idx="396">
                <c:v>396</c:v>
              </c:pt>
              <c:pt idx="397">
                <c:v>397</c:v>
              </c:pt>
              <c:pt idx="398">
                <c:v>398</c:v>
              </c:pt>
              <c:pt idx="399">
                <c:v>399</c:v>
              </c:pt>
              <c:pt idx="400">
                <c:v>400</c:v>
              </c:pt>
              <c:pt idx="401">
                <c:v>401</c:v>
              </c:pt>
              <c:pt idx="402">
                <c:v>402</c:v>
              </c:pt>
              <c:pt idx="403">
                <c:v>403</c:v>
              </c:pt>
              <c:pt idx="404">
                <c:v>404</c:v>
              </c:pt>
              <c:pt idx="405">
                <c:v>405</c:v>
              </c:pt>
              <c:pt idx="406">
                <c:v>406</c:v>
              </c:pt>
              <c:pt idx="407">
                <c:v>407</c:v>
              </c:pt>
              <c:pt idx="408">
                <c:v>408</c:v>
              </c:pt>
              <c:pt idx="409">
                <c:v>409</c:v>
              </c:pt>
              <c:pt idx="410">
                <c:v>410</c:v>
              </c:pt>
              <c:pt idx="411">
                <c:v>411</c:v>
              </c:pt>
              <c:pt idx="412">
                <c:v>412</c:v>
              </c:pt>
              <c:pt idx="413">
                <c:v>413</c:v>
              </c:pt>
              <c:pt idx="414">
                <c:v>414</c:v>
              </c:pt>
              <c:pt idx="415">
                <c:v>415</c:v>
              </c:pt>
              <c:pt idx="416">
                <c:v>416</c:v>
              </c:pt>
              <c:pt idx="417">
                <c:v>417</c:v>
              </c:pt>
              <c:pt idx="418">
                <c:v>418</c:v>
              </c:pt>
              <c:pt idx="419">
                <c:v>419</c:v>
              </c:pt>
              <c:pt idx="420">
                <c:v>420</c:v>
              </c:pt>
              <c:pt idx="421">
                <c:v>421</c:v>
              </c:pt>
              <c:pt idx="422">
                <c:v>422</c:v>
              </c:pt>
              <c:pt idx="423">
                <c:v>423</c:v>
              </c:pt>
              <c:pt idx="424">
                <c:v>424</c:v>
              </c:pt>
              <c:pt idx="425">
                <c:v>425</c:v>
              </c:pt>
              <c:pt idx="426">
                <c:v>426</c:v>
              </c:pt>
              <c:pt idx="427">
                <c:v>427</c:v>
              </c:pt>
              <c:pt idx="428">
                <c:v>428</c:v>
              </c:pt>
              <c:pt idx="429">
                <c:v>429</c:v>
              </c:pt>
              <c:pt idx="430">
                <c:v>430</c:v>
              </c:pt>
              <c:pt idx="431">
                <c:v>431</c:v>
              </c:pt>
              <c:pt idx="432">
                <c:v>432</c:v>
              </c:pt>
              <c:pt idx="433">
                <c:v>433</c:v>
              </c:pt>
              <c:pt idx="434">
                <c:v>434</c:v>
              </c:pt>
              <c:pt idx="435">
                <c:v>435</c:v>
              </c:pt>
              <c:pt idx="436">
                <c:v>436</c:v>
              </c:pt>
              <c:pt idx="437">
                <c:v>437</c:v>
              </c:pt>
              <c:pt idx="438">
                <c:v>438</c:v>
              </c:pt>
              <c:pt idx="439">
                <c:v>439</c:v>
              </c:pt>
              <c:pt idx="440">
                <c:v>440</c:v>
              </c:pt>
              <c:pt idx="441">
                <c:v>441</c:v>
              </c:pt>
              <c:pt idx="442">
                <c:v>442</c:v>
              </c:pt>
              <c:pt idx="443">
                <c:v>443</c:v>
              </c:pt>
              <c:pt idx="444">
                <c:v>444</c:v>
              </c:pt>
              <c:pt idx="445">
                <c:v>445</c:v>
              </c:pt>
              <c:pt idx="446">
                <c:v>446</c:v>
              </c:pt>
              <c:pt idx="447">
                <c:v>447</c:v>
              </c:pt>
              <c:pt idx="448">
                <c:v>448</c:v>
              </c:pt>
              <c:pt idx="449">
                <c:v>449</c:v>
              </c:pt>
              <c:pt idx="450">
                <c:v>450</c:v>
              </c:pt>
              <c:pt idx="451">
                <c:v>451</c:v>
              </c:pt>
              <c:pt idx="452">
                <c:v>452</c:v>
              </c:pt>
              <c:pt idx="453">
                <c:v>453</c:v>
              </c:pt>
              <c:pt idx="454">
                <c:v>454</c:v>
              </c:pt>
              <c:pt idx="455">
                <c:v>455</c:v>
              </c:pt>
              <c:pt idx="456">
                <c:v>456</c:v>
              </c:pt>
              <c:pt idx="457">
                <c:v>457</c:v>
              </c:pt>
              <c:pt idx="458">
                <c:v>458</c:v>
              </c:pt>
              <c:pt idx="459">
                <c:v>459</c:v>
              </c:pt>
              <c:pt idx="460">
                <c:v>460</c:v>
              </c:pt>
              <c:pt idx="461">
                <c:v>461</c:v>
              </c:pt>
              <c:pt idx="462">
                <c:v>462</c:v>
              </c:pt>
              <c:pt idx="463">
                <c:v>463</c:v>
              </c:pt>
              <c:pt idx="464">
                <c:v>464</c:v>
              </c:pt>
              <c:pt idx="465">
                <c:v>465</c:v>
              </c:pt>
              <c:pt idx="466">
                <c:v>466</c:v>
              </c:pt>
              <c:pt idx="467">
                <c:v>467</c:v>
              </c:pt>
              <c:pt idx="468">
                <c:v>468</c:v>
              </c:pt>
              <c:pt idx="469">
                <c:v>469</c:v>
              </c:pt>
              <c:pt idx="470">
                <c:v>470</c:v>
              </c:pt>
              <c:pt idx="471">
                <c:v>471</c:v>
              </c:pt>
              <c:pt idx="472">
                <c:v>472</c:v>
              </c:pt>
              <c:pt idx="473">
                <c:v>473</c:v>
              </c:pt>
              <c:pt idx="474">
                <c:v>474</c:v>
              </c:pt>
              <c:pt idx="475">
                <c:v>475</c:v>
              </c:pt>
              <c:pt idx="476">
                <c:v>476</c:v>
              </c:pt>
              <c:pt idx="477">
                <c:v>477</c:v>
              </c:pt>
              <c:pt idx="478">
                <c:v>478</c:v>
              </c:pt>
              <c:pt idx="479">
                <c:v>479</c:v>
              </c:pt>
              <c:pt idx="480">
                <c:v>480</c:v>
              </c:pt>
              <c:pt idx="481">
                <c:v>481</c:v>
              </c:pt>
              <c:pt idx="482">
                <c:v>482</c:v>
              </c:pt>
              <c:pt idx="483">
                <c:v>483</c:v>
              </c:pt>
              <c:pt idx="484">
                <c:v>484</c:v>
              </c:pt>
              <c:pt idx="485">
                <c:v>485</c:v>
              </c:pt>
              <c:pt idx="486">
                <c:v>486</c:v>
              </c:pt>
              <c:pt idx="487">
                <c:v>487</c:v>
              </c:pt>
              <c:pt idx="488">
                <c:v>488</c:v>
              </c:pt>
              <c:pt idx="489">
                <c:v>489</c:v>
              </c:pt>
              <c:pt idx="490">
                <c:v>490</c:v>
              </c:pt>
              <c:pt idx="491">
                <c:v>491</c:v>
              </c:pt>
              <c:pt idx="492">
                <c:v>492</c:v>
              </c:pt>
              <c:pt idx="493">
                <c:v>493</c:v>
              </c:pt>
              <c:pt idx="494">
                <c:v>494</c:v>
              </c:pt>
              <c:pt idx="495">
                <c:v>495</c:v>
              </c:pt>
              <c:pt idx="496">
                <c:v>496</c:v>
              </c:pt>
              <c:pt idx="497">
                <c:v>497</c:v>
              </c:pt>
              <c:pt idx="498">
                <c:v>498</c:v>
              </c:pt>
              <c:pt idx="499">
                <c:v>499</c:v>
              </c:pt>
              <c:pt idx="500">
                <c:v>500</c:v>
              </c:pt>
              <c:pt idx="501">
                <c:v>501</c:v>
              </c:pt>
              <c:pt idx="502">
                <c:v>502</c:v>
              </c:pt>
              <c:pt idx="503">
                <c:v>503</c:v>
              </c:pt>
              <c:pt idx="504">
                <c:v>504</c:v>
              </c:pt>
              <c:pt idx="505">
                <c:v>505</c:v>
              </c:pt>
              <c:pt idx="506">
                <c:v>506</c:v>
              </c:pt>
              <c:pt idx="507">
                <c:v>507</c:v>
              </c:pt>
              <c:pt idx="508">
                <c:v>508</c:v>
              </c:pt>
              <c:pt idx="509">
                <c:v>509</c:v>
              </c:pt>
              <c:pt idx="510">
                <c:v>510</c:v>
              </c:pt>
              <c:pt idx="511">
                <c:v>511</c:v>
              </c:pt>
              <c:pt idx="512">
                <c:v>512</c:v>
              </c:pt>
              <c:pt idx="513">
                <c:v>513</c:v>
              </c:pt>
              <c:pt idx="514">
                <c:v>514</c:v>
              </c:pt>
              <c:pt idx="515">
                <c:v>515</c:v>
              </c:pt>
              <c:pt idx="516">
                <c:v>516</c:v>
              </c:pt>
              <c:pt idx="517">
                <c:v>517</c:v>
              </c:pt>
              <c:pt idx="518">
                <c:v>518</c:v>
              </c:pt>
              <c:pt idx="519">
                <c:v>519</c:v>
              </c:pt>
              <c:pt idx="520">
                <c:v>520</c:v>
              </c:pt>
              <c:pt idx="521">
                <c:v>521</c:v>
              </c:pt>
              <c:pt idx="522">
                <c:v>522</c:v>
              </c:pt>
              <c:pt idx="523">
                <c:v>523</c:v>
              </c:pt>
              <c:pt idx="524">
                <c:v>524</c:v>
              </c:pt>
              <c:pt idx="525">
                <c:v>525</c:v>
              </c:pt>
              <c:pt idx="526">
                <c:v>526</c:v>
              </c:pt>
              <c:pt idx="527">
                <c:v>527</c:v>
              </c:pt>
              <c:pt idx="528">
                <c:v>528</c:v>
              </c:pt>
              <c:pt idx="529">
                <c:v>529</c:v>
              </c:pt>
              <c:pt idx="530">
                <c:v>530</c:v>
              </c:pt>
              <c:pt idx="531">
                <c:v>531</c:v>
              </c:pt>
              <c:pt idx="532">
                <c:v>532</c:v>
              </c:pt>
              <c:pt idx="533">
                <c:v>533</c:v>
              </c:pt>
              <c:pt idx="534">
                <c:v>534</c:v>
              </c:pt>
              <c:pt idx="535">
                <c:v>535</c:v>
              </c:pt>
              <c:pt idx="536">
                <c:v>536</c:v>
              </c:pt>
              <c:pt idx="537">
                <c:v>537</c:v>
              </c:pt>
              <c:pt idx="538">
                <c:v>538</c:v>
              </c:pt>
              <c:pt idx="539">
                <c:v>539</c:v>
              </c:pt>
              <c:pt idx="540">
                <c:v>540</c:v>
              </c:pt>
              <c:pt idx="541">
                <c:v>541</c:v>
              </c:pt>
              <c:pt idx="542">
                <c:v>542</c:v>
              </c:pt>
              <c:pt idx="543">
                <c:v>543</c:v>
              </c:pt>
              <c:pt idx="544">
                <c:v>544</c:v>
              </c:pt>
              <c:pt idx="545">
                <c:v>545</c:v>
              </c:pt>
              <c:pt idx="546">
                <c:v>546</c:v>
              </c:pt>
              <c:pt idx="547">
                <c:v>547</c:v>
              </c:pt>
              <c:pt idx="548">
                <c:v>548</c:v>
              </c:pt>
              <c:pt idx="549">
                <c:v>549</c:v>
              </c:pt>
              <c:pt idx="550">
                <c:v>550</c:v>
              </c:pt>
            </c:numLit>
          </c:cat>
          <c:val>
            <c:numLit>
              <c:formatCode>General</c:formatCode>
              <c:ptCount val="1"/>
              <c:pt idx="0">
                <c:v>0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8-862E-41CA-AF37-19629A11D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203352"/>
        <c:axId val="590190560"/>
      </c:lineChart>
      <c:catAx>
        <c:axId val="121870655"/>
        <c:scaling>
          <c:orientation val="minMax"/>
        </c:scaling>
        <c:delete val="0"/>
        <c:axPos val="b"/>
        <c:numFmt formatCode="#" sourceLinked="0"/>
        <c:majorTickMark val="out"/>
        <c:minorTickMark val="none"/>
        <c:tickLblPos val="nextTo"/>
        <c:spPr>
          <a:noFill/>
          <a:ln w="12700" cap="flat" cmpd="sng" algn="ctr">
            <a:solidFill>
              <a:srgbClr val="2A547E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118648927"/>
        <c:crosses val="autoZero"/>
        <c:auto val="1"/>
        <c:lblAlgn val="ctr"/>
        <c:lblOffset val="100"/>
        <c:tickLblSkip val="50"/>
        <c:tickMarkSkip val="50"/>
        <c:noMultiLvlLbl val="0"/>
      </c:catAx>
      <c:valAx>
        <c:axId val="118648927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12700">
            <a:solidFill>
              <a:srgbClr val="2A547E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a-DK"/>
          </a:p>
        </c:txPr>
        <c:crossAx val="121870655"/>
        <c:crosses val="autoZero"/>
        <c:crossBetween val="between"/>
        <c:majorUnit val="1000"/>
      </c:valAx>
      <c:valAx>
        <c:axId val="590190560"/>
        <c:scaling>
          <c:orientation val="minMax"/>
          <c:max val="5000"/>
          <c:min val="0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12700" cmpd="sng">
            <a:solidFill>
              <a:srgbClr val="2A547E"/>
            </a:solidFill>
          </a:ln>
        </c:spPr>
        <c:txPr>
          <a:bodyPr rot="-60000000" vert="horz"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a-DK"/>
          </a:p>
        </c:txPr>
        <c:crossAx val="590203352"/>
        <c:crosses val="max"/>
        <c:crossBetween val="between"/>
        <c:majorUnit val="1000"/>
      </c:valAx>
      <c:catAx>
        <c:axId val="590203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01905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36010212381301693"/>
          <c:y val="0.75355389096605019"/>
          <c:w val="0.43640196499560135"/>
          <c:h val="0.220019868665432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aseline="0">
          <a:solidFill>
            <a:srgbClr val="000000"/>
          </a:solidFill>
          <a:latin typeface="Arial" panose="020B0604020202020204" pitchFamily="34" charset="0"/>
        </a:defRPr>
      </a:pPr>
      <a:endParaRPr lang="da-DK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0.58801</cdr:x>
      <cdr:y>0.04407</cdr:y>
    </cdr:from>
    <cdr:to>
      <cdr:x>0.59128</cdr:x>
      <cdr:y>0.63816</cdr:y>
    </cdr:to>
    <cdr:cxnSp macro="">
      <cdr:nvCxnSpPr>
        <cdr:cNvPr id="4" name="Lige forbindelse 3">
          <a:extLst xmlns:a="http://schemas.openxmlformats.org/drawingml/2006/main">
            <a:ext uri="{FF2B5EF4-FFF2-40B4-BE49-F238E27FC236}">
              <a16:creationId xmlns:a16="http://schemas.microsoft.com/office/drawing/2014/main" id="{FCD39762-892F-7B74-BF57-5E0659A09CDE}"/>
            </a:ext>
          </a:extLst>
        </cdr:cNvPr>
        <cdr:cNvCxnSpPr/>
      </cdr:nvCxnSpPr>
      <cdr:spPr>
        <a:xfrm xmlns:a="http://schemas.openxmlformats.org/drawingml/2006/main">
          <a:off x="2483313" y="145696"/>
          <a:ext cx="13800" cy="1964087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2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0.77481</cdr:x>
      <cdr:y>0.01283</cdr:y>
    </cdr:from>
    <cdr:to>
      <cdr:x>1</cdr:x>
      <cdr:y>0.07537</cdr:y>
    </cdr:to>
    <cdr:sp macro="" textlink="">
      <cdr:nvSpPr>
        <cdr:cNvPr id="3" name="AxisTitleValueRight"/>
        <cdr:cNvSpPr txBox="1"/>
      </cdr:nvSpPr>
      <cdr:spPr>
        <a:xfrm xmlns:a="http://schemas.openxmlformats.org/drawingml/2006/main">
          <a:off x="3405231" y="37886"/>
          <a:ext cx="989693" cy="18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31750" tIns="0" rIns="31750" bIns="0" rtlCol="0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da-DK" sz="1200" dirty="0">
              <a:solidFill>
                <a:schemeClr val="tx2"/>
              </a:solidFill>
              <a:latin typeface="Arial" panose="020B0604020202020204" pitchFamily="34" charset="0"/>
            </a:rPr>
            <a:t>Antal år</a:t>
          </a:r>
        </a:p>
      </cdr:txBody>
    </cdr:sp>
  </cdr:relSizeAnchor>
  <cdr:relSizeAnchor xmlns:cdr="http://schemas.openxmlformats.org/drawingml/2006/chartDrawing">
    <cdr:from>
      <cdr:x>0</cdr:x>
      <cdr:y>0.01283</cdr:y>
    </cdr:from>
    <cdr:to>
      <cdr:x>0.20591</cdr:x>
      <cdr:y>0.07537</cdr:y>
    </cdr:to>
    <cdr:sp macro="" textlink="">
      <cdr:nvSpPr>
        <cdr:cNvPr id="2" name="AxisTitleValueLeft"/>
        <cdr:cNvSpPr txBox="1"/>
      </cdr:nvSpPr>
      <cdr:spPr>
        <a:xfrm xmlns:a="http://schemas.openxmlformats.org/drawingml/2006/main">
          <a:off x="0" y="37886"/>
          <a:ext cx="904959" cy="18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31750" tIns="0" rIns="31750" bIns="0" rtlCol="0">
          <a:spAutoFit/>
        </a:bodyPr>
        <a:lstStyle xmlns:a="http://schemas.openxmlformats.org/drawingml/2006/main"/>
        <a:p xmlns:a="http://schemas.openxmlformats.org/drawingml/2006/main">
          <a:r>
            <a:rPr lang="da-DK" sz="1200" dirty="0">
              <a:solidFill>
                <a:schemeClr val="tx2"/>
              </a:solidFill>
              <a:latin typeface="Arial" panose="020B0604020202020204" pitchFamily="34" charset="0"/>
            </a:rPr>
            <a:t>Antal år</a:t>
          </a:r>
        </a:p>
      </cdr:txBody>
    </cdr:sp>
  </cdr:relSizeAnchor>
  <cdr:relSizeAnchor xmlns:cdr="http://schemas.openxmlformats.org/drawingml/2006/chartDrawing">
    <cdr:from>
      <cdr:x>0.49951</cdr:x>
      <cdr:y>0.10494</cdr:y>
    </cdr:from>
    <cdr:to>
      <cdr:x>0.49951</cdr:x>
      <cdr:y>0.77474</cdr:y>
    </cdr:to>
    <cdr:cxnSp macro="">
      <cdr:nvCxnSpPr>
        <cdr:cNvPr id="4" name="Lige forbindelse 3">
          <a:extLst xmlns:a="http://schemas.openxmlformats.org/drawingml/2006/main">
            <a:ext uri="{FF2B5EF4-FFF2-40B4-BE49-F238E27FC236}">
              <a16:creationId xmlns:a16="http://schemas.microsoft.com/office/drawing/2014/main" id="{DEEC8820-D4D8-B54F-7BAC-DF4EEF6D8B9E}"/>
            </a:ext>
          </a:extLst>
        </cdr:cNvPr>
        <cdr:cNvCxnSpPr/>
      </cdr:nvCxnSpPr>
      <cdr:spPr>
        <a:xfrm xmlns:a="http://schemas.openxmlformats.org/drawingml/2006/main">
          <a:off x="4846454" y="415544"/>
          <a:ext cx="0" cy="2652439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0.92197</cdr:x>
      <cdr:y>0.01283</cdr:y>
    </cdr:from>
    <cdr:to>
      <cdr:x>1</cdr:x>
      <cdr:y>0.06774</cdr:y>
    </cdr:to>
    <cdr:sp macro="" textlink="">
      <cdr:nvSpPr>
        <cdr:cNvPr id="3" name="AxisTitleValueRight"/>
        <cdr:cNvSpPr txBox="1"/>
      </cdr:nvSpPr>
      <cdr:spPr>
        <a:xfrm xmlns:a="http://schemas.openxmlformats.org/drawingml/2006/main">
          <a:off x="3901728" y="43152"/>
          <a:ext cx="330220" cy="18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31750" tIns="0" rIns="31750" bIns="0" rtlCol="0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da-DK" sz="1200" dirty="0">
              <a:solidFill>
                <a:schemeClr val="tx2"/>
              </a:solidFill>
              <a:latin typeface="Arial" panose="020B0604020202020204" pitchFamily="34" charset="0"/>
            </a:rPr>
            <a:t>Pct.</a:t>
          </a:r>
        </a:p>
      </cdr:txBody>
    </cdr:sp>
  </cdr:relSizeAnchor>
  <cdr:relSizeAnchor xmlns:cdr="http://schemas.openxmlformats.org/drawingml/2006/chartDrawing">
    <cdr:from>
      <cdr:x>0.01085</cdr:x>
      <cdr:y>0.01283</cdr:y>
    </cdr:from>
    <cdr:to>
      <cdr:x>0.08888</cdr:x>
      <cdr:y>0.06774</cdr:y>
    </cdr:to>
    <cdr:sp macro="" textlink="">
      <cdr:nvSpPr>
        <cdr:cNvPr id="8" name="AxisTitleValueLeft"/>
        <cdr:cNvSpPr txBox="1"/>
      </cdr:nvSpPr>
      <cdr:spPr>
        <a:xfrm xmlns:a="http://schemas.openxmlformats.org/drawingml/2006/main">
          <a:off x="45917" y="43152"/>
          <a:ext cx="330219" cy="18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31750" tIns="0" rIns="3175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a-DK" sz="1200" dirty="0">
              <a:solidFill>
                <a:schemeClr val="tx2"/>
              </a:solidFill>
              <a:latin typeface="Arial" panose="020B0604020202020204" pitchFamily="34" charset="0"/>
            </a:rPr>
            <a:t>Pct</a:t>
          </a:r>
          <a:r>
            <a:rPr lang="da-DK" sz="1200" dirty="0">
              <a:solidFill>
                <a:srgbClr val="000000"/>
              </a:solidFill>
              <a:latin typeface="Arial" panose="020B0604020202020204" pitchFamily="34" charset="0"/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0.92094</cdr:x>
      <cdr:y>0.01283</cdr:y>
    </cdr:from>
    <cdr:to>
      <cdr:x>1</cdr:x>
      <cdr:y>0.0685</cdr:y>
    </cdr:to>
    <cdr:sp macro="" textlink="">
      <cdr:nvSpPr>
        <cdr:cNvPr id="3" name="AxisTitleValueRight"/>
        <cdr:cNvSpPr txBox="1"/>
      </cdr:nvSpPr>
      <cdr:spPr>
        <a:xfrm xmlns:a="http://schemas.openxmlformats.org/drawingml/2006/main">
          <a:off x="3846486" y="42560"/>
          <a:ext cx="330220" cy="18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31750" tIns="0" rIns="31750" bIns="0" rtlCol="0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da-DK" sz="1200" dirty="0">
              <a:solidFill>
                <a:schemeClr val="tx2"/>
              </a:solidFill>
              <a:latin typeface="Arial" panose="020B0604020202020204" pitchFamily="34" charset="0"/>
            </a:rPr>
            <a:t>Pct.</a:t>
          </a:r>
        </a:p>
      </cdr:txBody>
    </cdr:sp>
  </cdr:relSizeAnchor>
  <cdr:relSizeAnchor xmlns:cdr="http://schemas.openxmlformats.org/drawingml/2006/chartDrawing">
    <cdr:from>
      <cdr:x>0.01097</cdr:x>
      <cdr:y>0.01283</cdr:y>
    </cdr:from>
    <cdr:to>
      <cdr:x>0.09003</cdr:x>
      <cdr:y>0.0685</cdr:y>
    </cdr:to>
    <cdr:sp macro="" textlink="">
      <cdr:nvSpPr>
        <cdr:cNvPr id="4" name="AxisTitleValueLeft"/>
        <cdr:cNvSpPr txBox="1"/>
      </cdr:nvSpPr>
      <cdr:spPr>
        <a:xfrm xmlns:a="http://schemas.openxmlformats.org/drawingml/2006/main">
          <a:off x="45818" y="42560"/>
          <a:ext cx="330219" cy="18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31750" tIns="0" rIns="3175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a-DK" sz="1200" dirty="0">
              <a:solidFill>
                <a:schemeClr val="tx2"/>
              </a:solidFill>
              <a:latin typeface="Arial" panose="020B0604020202020204" pitchFamily="34" charset="0"/>
            </a:rPr>
            <a:t>Pct.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0.76083</cdr:x>
      <cdr:y>0.01283</cdr:y>
    </cdr:from>
    <cdr:to>
      <cdr:x>1</cdr:x>
      <cdr:y>0.06125</cdr:y>
    </cdr:to>
    <cdr:sp macro="" textlink="">
      <cdr:nvSpPr>
        <cdr:cNvPr id="3" name="AxisTitleValueRight"/>
        <cdr:cNvSpPr txBox="1"/>
      </cdr:nvSpPr>
      <cdr:spPr>
        <a:xfrm xmlns:a="http://schemas.openxmlformats.org/drawingml/2006/main">
          <a:off x="3393667" y="44853"/>
          <a:ext cx="1066801" cy="169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31750" tIns="0" rIns="31750" bIns="0" rtlCol="0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da-DK" sz="1100" dirty="0">
              <a:solidFill>
                <a:schemeClr val="tx2"/>
              </a:solidFill>
              <a:latin typeface="Arial" panose="020B0604020202020204" pitchFamily="34" charset="0"/>
            </a:rPr>
            <a:t>Kr.</a:t>
          </a:r>
          <a:r>
            <a:rPr lang="da-DK" sz="1100" baseline="0" dirty="0">
              <a:solidFill>
                <a:schemeClr val="tx2"/>
              </a:solidFill>
              <a:latin typeface="Arial" panose="020B0604020202020204" pitchFamily="34" charset="0"/>
            </a:rPr>
            <a:t> pr. måned</a:t>
          </a:r>
          <a:endParaRPr lang="da-DK" sz="1100" dirty="0">
            <a:solidFill>
              <a:schemeClr val="tx2"/>
            </a:solidFill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0.01283</cdr:y>
    </cdr:from>
    <cdr:to>
      <cdr:x>0.27111</cdr:x>
      <cdr:y>0.06125</cdr:y>
    </cdr:to>
    <cdr:sp macro="" textlink="">
      <cdr:nvSpPr>
        <cdr:cNvPr id="2" name="AxisTitleValueLeft"/>
        <cdr:cNvSpPr txBox="1"/>
      </cdr:nvSpPr>
      <cdr:spPr>
        <a:xfrm xmlns:a="http://schemas.openxmlformats.org/drawingml/2006/main">
          <a:off x="0" y="44853"/>
          <a:ext cx="1209267" cy="169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31750" tIns="0" rIns="31750" bIns="0" rtlCol="0">
          <a:spAutoFit/>
        </a:bodyPr>
        <a:lstStyle xmlns:a="http://schemas.openxmlformats.org/drawingml/2006/main"/>
        <a:p xmlns:a="http://schemas.openxmlformats.org/drawingml/2006/main">
          <a:r>
            <a:rPr lang="da-DK" sz="1100" dirty="0">
              <a:solidFill>
                <a:schemeClr val="tx2"/>
              </a:solidFill>
              <a:latin typeface="Arial" panose="020B0604020202020204" pitchFamily="34" charset="0"/>
            </a:rPr>
            <a:t>Kr. pr. måned</a:t>
          </a:r>
        </a:p>
      </cdr:txBody>
    </cdr:sp>
  </cdr:relSizeAnchor>
  <cdr:relSizeAnchor xmlns:cdr="http://schemas.openxmlformats.org/drawingml/2006/chartDrawing">
    <cdr:from>
      <cdr:x>0.12079</cdr:x>
      <cdr:y>0.76108</cdr:y>
    </cdr:from>
    <cdr:to>
      <cdr:x>0.40842</cdr:x>
      <cdr:y>0.8073</cdr:y>
    </cdr:to>
    <cdr:sp macro="" textlink="">
      <cdr:nvSpPr>
        <cdr:cNvPr id="4" name="AxisTitleValueLeft"/>
        <cdr:cNvSpPr txBox="1"/>
      </cdr:nvSpPr>
      <cdr:spPr>
        <a:xfrm xmlns:a="http://schemas.openxmlformats.org/drawingml/2006/main">
          <a:off x="538785" y="2660713"/>
          <a:ext cx="1282961" cy="161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31750" tIns="0" rIns="3175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a-DK" sz="1050" dirty="0">
              <a:solidFill>
                <a:schemeClr val="tx2"/>
              </a:solidFill>
              <a:latin typeface="Arial" panose="020B0604020202020204" pitchFamily="34" charset="0"/>
            </a:rPr>
            <a:t>Husleje pr. måned:</a:t>
          </a:r>
        </a:p>
      </cdr:txBody>
    </cdr:sp>
  </cdr:relSizeAnchor>
  <cdr:relSizeAnchor xmlns:cdr="http://schemas.openxmlformats.org/drawingml/2006/chartDrawing">
    <cdr:from>
      <cdr:x>0.16247</cdr:x>
      <cdr:y>0.66986</cdr:y>
    </cdr:from>
    <cdr:to>
      <cdr:x>0.82048</cdr:x>
      <cdr:y>0.71828</cdr:y>
    </cdr:to>
    <cdr:sp macro="" textlink="">
      <cdr:nvSpPr>
        <cdr:cNvPr id="5" name="AxisTitleValueLeft"/>
        <cdr:cNvSpPr txBox="1"/>
      </cdr:nvSpPr>
      <cdr:spPr>
        <a:xfrm xmlns:a="http://schemas.openxmlformats.org/drawingml/2006/main">
          <a:off x="724670" y="2341815"/>
          <a:ext cx="2935065" cy="169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31750" tIns="0" rIns="31750" bIns="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a-DK" sz="1100" dirty="0">
              <a:solidFill>
                <a:schemeClr val="tx2"/>
              </a:solidFill>
              <a:latin typeface="Arial" panose="020B0604020202020204" pitchFamily="34" charset="0"/>
            </a:rPr>
            <a:t>Indkomst (før formuetillæg), 1.000 kr.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1D8D-E419-4E8D-89E6-75187AD83B9C}" type="datetimeFigureOut">
              <a:rPr lang="da-DK" smtClean="0"/>
              <a:t>31-05-2022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262EE-776A-4474-9E73-A59DE4E153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110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59FB5-05FF-4D1B-861A-115630E0ED5C}" type="datetimeFigureOut">
              <a:rPr lang="da-DK" smtClean="0"/>
              <a:t>31-05-2022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16947-B8A7-445E-BF03-764F28EC61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299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6191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B16947-B8A7-445E-BF03-764F28EC6124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114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5871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530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B16947-B8A7-445E-BF03-764F28EC6124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917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B16947-B8A7-445E-BF03-764F28EC6124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7197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9654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9285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27638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239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7742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22494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3871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5415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14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0903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4181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B16947-B8A7-445E-BF03-764F28EC6124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483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8038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6947-B8A7-445E-BF03-764F28EC6124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634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80974"/>
            <a:ext cx="11828462" cy="6497025"/>
          </a:xfrm>
          <a:noFill/>
        </p:spPr>
        <p:txBody>
          <a:bodyPr tIns="936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80000"/>
            <a:ext cx="5436000" cy="2988000"/>
          </a:xfrm>
          <a:solidFill>
            <a:schemeClr val="bg2">
              <a:lumMod val="75000"/>
              <a:alpha val="80000"/>
            </a:schemeClr>
          </a:solidFill>
        </p:spPr>
        <p:txBody>
          <a:bodyPr lIns="241200" bIns="234000" anchor="b" anchorCtr="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6" y="1296563"/>
            <a:ext cx="4967738" cy="1080892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 i maksimalt to linjer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8" y="2723166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buFontTx/>
              <a:buNone/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50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1052825"/>
            <a:ext cx="10784481" cy="487375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1127-FF98-4549-9155-E4678F8A2BF8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98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4860000" tIns="1188000" rIns="4860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8E8D374-A71E-431A-905B-79B65F3A1B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7025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550034" y="1450800"/>
            <a:ext cx="3941166" cy="37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BFA7E08A-9743-4E67-8EF0-31ECDC475DF8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57617608-97A6-470C-AAEE-610A6641538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252BB240-23A4-4DD9-BDF5-7492DE57472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385399"/>
            <a:ext cx="3794400" cy="3339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9931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2668" y="415495"/>
            <a:ext cx="10784481" cy="1378015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6800" b="0">
                <a:solidFill>
                  <a:schemeClr val="tx2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25DB8212-F4C0-4016-B965-7F80E89C0117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9103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600" b="0">
                <a:solidFill>
                  <a:schemeClr val="tx2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04EB4-674A-4190-9FC0-6FC4D5B51665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3901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grundsbillede med 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400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600" b="0">
                <a:solidFill>
                  <a:schemeClr val="tx2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4" name="Pladsholder til diasnummer 3">
            <a:extLst>
              <a:ext uri="{FF2B5EF4-FFF2-40B4-BE49-F238E27FC236}">
                <a16:creationId xmlns:a16="http://schemas.microsoft.com/office/drawing/2014/main" id="{E48F75CC-650D-4B5F-BC95-E31F7CE7D1FE}"/>
              </a:ext>
            </a:extLst>
          </p:cNvPr>
          <p:cNvSpPr txBox="1">
            <a:spLocks/>
          </p:cNvSpPr>
          <p:nvPr userDrawn="1"/>
        </p:nvSpPr>
        <p:spPr>
          <a:xfrm>
            <a:off x="702000" y="6343200"/>
            <a:ext cx="280800" cy="33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9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5B35B2B-70E0-4FED-BA78-0E47DD6E5843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160007" y="1982022"/>
            <a:ext cx="2520000" cy="2520000"/>
          </a:xfrm>
          <a:prstGeom prst="ellipse">
            <a:avLst/>
          </a:prstGeom>
          <a:solidFill>
            <a:schemeClr val="accent1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9" name="Pladsholder til tekst 4">
            <a:extLst>
              <a:ext uri="{FF2B5EF4-FFF2-40B4-BE49-F238E27FC236}">
                <a16:creationId xmlns:a16="http://schemas.microsoft.com/office/drawing/2014/main" id="{58F9B986-D249-4E6F-A297-5F6A2F488420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822936" y="2973380"/>
            <a:ext cx="2520000" cy="2520000"/>
          </a:xfrm>
          <a:prstGeom prst="ellipse">
            <a:avLst/>
          </a:prstGeom>
          <a:solidFill>
            <a:schemeClr val="accent1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20" name="Pladsholder til tekst 4">
            <a:extLst>
              <a:ext uri="{FF2B5EF4-FFF2-40B4-BE49-F238E27FC236}">
                <a16:creationId xmlns:a16="http://schemas.microsoft.com/office/drawing/2014/main" id="{F62A812C-1624-4F93-BB88-19482215D551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6437910" y="2042677"/>
            <a:ext cx="2520000" cy="2520000"/>
          </a:xfrm>
          <a:prstGeom prst="ellipse">
            <a:avLst/>
          </a:prstGeom>
          <a:solidFill>
            <a:schemeClr val="accent1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1BEA141C-0FFF-442C-830F-9D03B3CE3507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4133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94FD-8F63-43CE-8C4A-DDB8495E28C4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6318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0B3B50-3E49-46DD-952C-BE927ADA00DC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910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tIns="936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8" y="2723166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buFontTx/>
              <a:buNone/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0CA4DD6B-BF3E-44DC-B23C-0717BE3A7848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7715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53060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DD7611E-DB49-4F39-B439-577292E1285B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298" y="6086730"/>
            <a:ext cx="1615852" cy="72152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49388"/>
            <a:ext cx="10784483" cy="4464049"/>
          </a:xfrm>
        </p:spPr>
        <p:txBody>
          <a:bodyPr rIns="10368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 rIns="1036800"/>
          <a:lstStyle>
            <a:lvl1pPr>
              <a:defRPr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95413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555B-B9E2-4158-8FA8-1891AD147EB2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57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5A8F8-7194-4E9D-9067-63FB126660E3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1052825"/>
            <a:ext cx="10784481" cy="4873750"/>
          </a:xfrm>
        </p:spPr>
        <p:txBody>
          <a:bodyPr/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xx</a:t>
            </a: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B29A533-A1AB-4F1C-916D-80218F88F0CD}" type="datetime1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10" name="Slide Number Placeholder 9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a-DK"/>
            </a:defPPr>
            <a:lvl1pPr marL="0" algn="l" defTabSz="914400" rtl="0" eaLnBrk="1" latinLnBrk="0" hangingPunct="1">
              <a:defRPr sz="9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39" y="5886738"/>
            <a:ext cx="1615852" cy="72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29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67676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67676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</p:spTree>
    <p:extLst>
      <p:ext uri="{BB962C8B-B14F-4D97-AF65-F5344CB8AC3E}">
        <p14:creationId xmlns:p14="http://schemas.microsoft.com/office/powerpoint/2010/main" val="1870987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r>
              <a:rPr lang="da-DK" dirty="0"/>
              <a:t>Andet niveau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</a:p>
          <a:p>
            <a:pPr lvl="1"/>
            <a:r>
              <a:rPr lang="da-DK" noProof="0" dirty="0"/>
              <a:t>Andet niveau</a:t>
            </a:r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</a:p>
          <a:p>
            <a:pPr lvl="1"/>
            <a:r>
              <a:rPr lang="da-DK" noProof="0" dirty="0"/>
              <a:t>Andet niveau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523661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  <p15:guide id="11" pos="1031">
          <p15:clr>
            <a:srgbClr val="A4A3A4"/>
          </p15:clr>
        </p15:guide>
        <p15:guide id="12" orient="horz" pos="1508">
          <p15:clr>
            <a:srgbClr val="A4A3A4"/>
          </p15:clr>
        </p15:guide>
        <p15:guide id="13" orient="horz" pos="2240">
          <p15:clr>
            <a:srgbClr val="A4A3A4"/>
          </p15:clr>
        </p15:guide>
        <p15:guide id="14" orient="horz" pos="1650">
          <p15:clr>
            <a:srgbClr val="A4A3A4"/>
          </p15:clr>
        </p15:guide>
        <p15:guide id="15" orient="horz" pos="2392">
          <p15:clr>
            <a:srgbClr val="A4A3A4"/>
          </p15:clr>
        </p15:guide>
        <p15:guide id="16" orient="horz" pos="2982">
          <p15:clr>
            <a:srgbClr val="A4A3A4"/>
          </p15:clr>
        </p15:guide>
        <p15:guide id="17" orient="horz" pos="4320">
          <p15:clr>
            <a:srgbClr val="A4A3A4"/>
          </p15:clr>
        </p15:guide>
        <p15:guide id="18" orient="horz" pos="3133">
          <p15:clr>
            <a:srgbClr val="A4A3A4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80974"/>
            <a:ext cx="11828462" cy="6497025"/>
          </a:xfrm>
          <a:noFill/>
        </p:spPr>
        <p:txBody>
          <a:bodyPr tIns="936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80000"/>
            <a:ext cx="5436000" cy="2988000"/>
          </a:xfrm>
          <a:solidFill>
            <a:schemeClr val="bg2">
              <a:lumMod val="75000"/>
              <a:alpha val="80000"/>
            </a:schemeClr>
          </a:solidFill>
        </p:spPr>
        <p:txBody>
          <a:bodyPr lIns="241200" bIns="234000" anchor="b" anchorCtr="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6" y="1296563"/>
            <a:ext cx="4967738" cy="1080892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 i maksimalt to linjer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8" y="2723166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buFontTx/>
              <a:buNone/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884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18FC-EED7-41CE-AA1F-692920C90336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104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7438" y="179387"/>
            <a:ext cx="2952000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her og indsæt billede via Vælg billeder- eller Rediger-knappen.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86-7A7C-4CBE-84CA-30AB022605ED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9600" y="6385399"/>
            <a:ext cx="3794400" cy="33395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ogo hvid"/>
          <p:cNvSpPr>
            <a:spLocks noGrp="1"/>
          </p:cNvSpPr>
          <p:nvPr>
            <p:ph type="body" sz="quarter" idx="15" hasCustomPrompt="1"/>
          </p:nvPr>
        </p:nvSpPr>
        <p:spPr>
          <a:xfrm>
            <a:off x="9932400" y="6098400"/>
            <a:ext cx="1558800" cy="406800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3702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her og indsæt billede via Vælg billeder- eller Rediger-knappen.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2FC2-D4C9-4AE2-87A1-50A61FB72893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ogo hvid"/>
          <p:cNvSpPr>
            <a:spLocks noGrp="1"/>
          </p:cNvSpPr>
          <p:nvPr>
            <p:ph type="body" sz="quarter" idx="15" hasCustomPrompt="1"/>
          </p:nvPr>
        </p:nvSpPr>
        <p:spPr>
          <a:xfrm>
            <a:off x="9932400" y="6098400"/>
            <a:ext cx="1558800" cy="406800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189143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BB81-FAF3-434C-BB0E-E2522E5AC82A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</a:t>
            </a:r>
            <a:r>
              <a:rPr lang="da-DK"/>
              <a:t>tilføje titel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62113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53975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277A-25C3-4B33-8D75-64BDE7F17F37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</a:t>
            </a:r>
            <a:r>
              <a:rPr lang="da-DK"/>
              <a:t>tilføje titel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79263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999" y="1800000"/>
            <a:ext cx="5113013" cy="3780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800000"/>
            <a:ext cx="5111550" cy="378084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56A7-54C3-4C0F-94F7-E12B81D090BA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069546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</a:t>
            </a:r>
            <a:r>
              <a:rPr lang="da-DK"/>
              <a:t>tilføje titel</a:t>
            </a:r>
            <a:endParaRPr lang="da-DK" dirty="0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2EC3F75E-2523-455F-A9B8-E56849A341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1675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endParaRPr lang="da-DK" dirty="0"/>
          </a:p>
        </p:txBody>
      </p:sp>
      <p:sp>
        <p:nvSpPr>
          <p:cNvPr id="12" name="Pladsholder til tekst 8">
            <a:extLst>
              <a:ext uri="{FF2B5EF4-FFF2-40B4-BE49-F238E27FC236}">
                <a16:creationId xmlns:a16="http://schemas.microsoft.com/office/drawing/2014/main" id="{3B5D24CB-3AF8-4350-9CBE-2E687A160A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70802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7438" y="179387"/>
            <a:ext cx="2952000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her og indsæt billede via Vælg billeder- eller Rediger-knappen.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7D90-A0FD-4679-B1FA-EE46FB25B635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9600" y="6385399"/>
            <a:ext cx="3794400" cy="33395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ogo hvid"/>
          <p:cNvSpPr>
            <a:spLocks noGrp="1"/>
          </p:cNvSpPr>
          <p:nvPr>
            <p:ph type="body" sz="quarter" idx="15" hasCustomPrompt="1"/>
          </p:nvPr>
        </p:nvSpPr>
        <p:spPr>
          <a:xfrm>
            <a:off x="9932400" y="6098400"/>
            <a:ext cx="1558800" cy="406800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0466323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599" y="1800000"/>
            <a:ext cx="5112000" cy="378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B56D-39A2-4765-A44B-837D6B48CA62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</a:t>
            </a:r>
            <a:r>
              <a:rPr lang="da-DK"/>
              <a:t>tilføje titel</a:t>
            </a:r>
            <a:endParaRPr lang="da-DK" dirty="0"/>
          </a:p>
        </p:txBody>
      </p:sp>
      <p:sp>
        <p:nvSpPr>
          <p:cNvPr id="11" name="Pladsholder til tekst 8">
            <a:extLst>
              <a:ext uri="{FF2B5EF4-FFF2-40B4-BE49-F238E27FC236}">
                <a16:creationId xmlns:a16="http://schemas.microsoft.com/office/drawing/2014/main" id="{16343FA3-6DF0-494E-B3DF-AE59C5136C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5499708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1357273"/>
            <a:ext cx="10785475" cy="4532856"/>
          </a:xfrm>
        </p:spPr>
        <p:txBody>
          <a:bodyPr/>
          <a:lstStyle>
            <a:lvl1pPr algn="ctr">
              <a:lnSpc>
                <a:spcPct val="88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8633-FE70-4A66-BB1D-FF552286B93C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7751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1052825"/>
            <a:ext cx="10784481" cy="487375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C0D9-3463-41E1-AB59-6CC61D8EF9F1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3600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4860000" tIns="1188000" rIns="4860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8E8D374-A71E-431A-905B-79B65F3A1B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7025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550034" y="1450800"/>
            <a:ext cx="3941166" cy="37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3E2C2940-33D8-4D84-9797-061916EAC6B1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57617608-97A6-470C-AAEE-610A6641538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252BB240-23A4-4DD9-BDF5-7492DE57472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385399"/>
            <a:ext cx="3794400" cy="3339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3838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2668" y="415495"/>
            <a:ext cx="10784481" cy="1378015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6800" b="0">
                <a:solidFill>
                  <a:schemeClr val="tx2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972691D5-5618-48FD-A118-B30DF1704A69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10138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600" b="0">
                <a:solidFill>
                  <a:schemeClr val="tx2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E1E43FF-191F-4AE2-B50F-4313A8E961C3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09486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grundsbillede med 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400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600" b="0">
                <a:solidFill>
                  <a:schemeClr val="tx2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4" name="Pladsholder til diasnummer 3">
            <a:extLst>
              <a:ext uri="{FF2B5EF4-FFF2-40B4-BE49-F238E27FC236}">
                <a16:creationId xmlns:a16="http://schemas.microsoft.com/office/drawing/2014/main" id="{E48F75CC-650D-4B5F-BC95-E31F7CE7D1FE}"/>
              </a:ext>
            </a:extLst>
          </p:cNvPr>
          <p:cNvSpPr txBox="1">
            <a:spLocks/>
          </p:cNvSpPr>
          <p:nvPr userDrawn="1"/>
        </p:nvSpPr>
        <p:spPr>
          <a:xfrm>
            <a:off x="702000" y="6343200"/>
            <a:ext cx="280800" cy="33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9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5B35B2B-70E0-4FED-BA78-0E47DD6E5843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160007" y="1982022"/>
            <a:ext cx="2520000" cy="2520000"/>
          </a:xfrm>
          <a:prstGeom prst="ellipse">
            <a:avLst/>
          </a:prstGeom>
          <a:solidFill>
            <a:schemeClr val="accent1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9" name="Pladsholder til tekst 4">
            <a:extLst>
              <a:ext uri="{FF2B5EF4-FFF2-40B4-BE49-F238E27FC236}">
                <a16:creationId xmlns:a16="http://schemas.microsoft.com/office/drawing/2014/main" id="{58F9B986-D249-4E6F-A297-5F6A2F488420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822936" y="2973380"/>
            <a:ext cx="2520000" cy="2520000"/>
          </a:xfrm>
          <a:prstGeom prst="ellipse">
            <a:avLst/>
          </a:prstGeom>
          <a:solidFill>
            <a:schemeClr val="accent1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20" name="Pladsholder til tekst 4">
            <a:extLst>
              <a:ext uri="{FF2B5EF4-FFF2-40B4-BE49-F238E27FC236}">
                <a16:creationId xmlns:a16="http://schemas.microsoft.com/office/drawing/2014/main" id="{F62A812C-1624-4F93-BB88-19482215D551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6437910" y="2042677"/>
            <a:ext cx="2520000" cy="2520000"/>
          </a:xfrm>
          <a:prstGeom prst="ellipse">
            <a:avLst/>
          </a:prstGeom>
          <a:solidFill>
            <a:schemeClr val="accent1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61B60948-88A6-4BEE-8A9D-181ACA0F9F22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17924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2E05-6861-4BC4-A77F-95980CBDEFCC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81358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5A8F8-7194-4E9D-9067-63FB126660E3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1052825"/>
            <a:ext cx="10784481" cy="487375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xx</a:t>
            </a: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B29A533-A1AB-4F1C-916D-80218F88F0CD}" type="datetime1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10" name="Slide Number Placeholder 9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a-DK"/>
            </a:defPPr>
            <a:lvl1pPr marL="0" algn="l" defTabSz="914400" rtl="0" eaLnBrk="1" latinLnBrk="0" hangingPunct="1">
              <a:defRPr sz="9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19322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tIns="936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8" y="2723166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buFontTx/>
              <a:buNone/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709CB430-1062-4EFF-AC4F-4CCE1ACDDB10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5507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her og indsæt billede via Vælg billeder- eller Rediger-knappen.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64BB-3297-45C1-8836-0C8F071ACE39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ogo hvid"/>
          <p:cNvSpPr>
            <a:spLocks noGrp="1"/>
          </p:cNvSpPr>
          <p:nvPr>
            <p:ph type="body" sz="quarter" idx="15" hasCustomPrompt="1"/>
          </p:nvPr>
        </p:nvSpPr>
        <p:spPr>
          <a:xfrm>
            <a:off x="9932400" y="6098400"/>
            <a:ext cx="1558800" cy="406800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107676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80974"/>
            <a:ext cx="11828462" cy="6497025"/>
          </a:xfrm>
          <a:noFill/>
        </p:spPr>
        <p:txBody>
          <a:bodyPr tIns="936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80000"/>
            <a:ext cx="5436000" cy="2988000"/>
          </a:xfrm>
          <a:solidFill>
            <a:schemeClr val="bg2">
              <a:lumMod val="75000"/>
              <a:alpha val="80000"/>
            </a:schemeClr>
          </a:solidFill>
        </p:spPr>
        <p:txBody>
          <a:bodyPr lIns="241200" bIns="234000" anchor="b" anchorCtr="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6" y="1296563"/>
            <a:ext cx="4967738" cy="1080892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 i maksimalt to linjer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8" y="2723166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buFontTx/>
              <a:buNone/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051" y="5409768"/>
            <a:ext cx="1615852" cy="653469"/>
          </a:xfrm>
          <a:prstGeom prst="rect">
            <a:avLst/>
          </a:prstGeom>
        </p:spPr>
      </p:pic>
      <p:cxnSp>
        <p:nvCxnSpPr>
          <p:cNvPr id="4" name="Lige forbindelse 3"/>
          <p:cNvCxnSpPr/>
          <p:nvPr userDrawn="1"/>
        </p:nvCxnSpPr>
        <p:spPr bwMode="auto">
          <a:xfrm flipH="1">
            <a:off x="11487650" y="-159488"/>
            <a:ext cx="3615" cy="5468012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Lige forbindelse 13"/>
          <p:cNvCxnSpPr/>
          <p:nvPr userDrawn="1"/>
        </p:nvCxnSpPr>
        <p:spPr bwMode="auto">
          <a:xfrm>
            <a:off x="11477017" y="6140041"/>
            <a:ext cx="10633" cy="717959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70478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5D03-DDA2-40EC-BB4E-45E2FDA1B09E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7840401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2E05-6861-4BC4-A77F-95980CBDEFCC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90705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7438" y="179387"/>
            <a:ext cx="2952000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her og indsæt billede via Vælg billeder- eller Rediger-knappen.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FDA4-0B10-4D7C-B1B7-77906477D440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9600" y="6385399"/>
            <a:ext cx="3794400" cy="33395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17365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her og indsæt billede via Vælg billeder- eller Rediger-knappen.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DCC9-F5A0-4658-91C9-40C49A021C77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7981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D7F-AAE3-4734-B7C9-0469E9F0EBD9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</a:t>
            </a:r>
            <a:r>
              <a:rPr lang="da-DK"/>
              <a:t>tilføje titel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22608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999" y="1800000"/>
            <a:ext cx="5113013" cy="3780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800000"/>
            <a:ext cx="5111550" cy="378084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413-1B94-4482-8B24-F34092AA75F9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069546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</a:t>
            </a:r>
            <a:r>
              <a:rPr lang="da-DK"/>
              <a:t>tilføje titel</a:t>
            </a:r>
            <a:endParaRPr lang="da-DK" dirty="0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2EC3F75E-2523-455F-A9B8-E56849A341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1675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endParaRPr lang="da-DK" dirty="0"/>
          </a:p>
        </p:txBody>
      </p:sp>
      <p:sp>
        <p:nvSpPr>
          <p:cNvPr id="12" name="Pladsholder til tekst 8">
            <a:extLst>
              <a:ext uri="{FF2B5EF4-FFF2-40B4-BE49-F238E27FC236}">
                <a16:creationId xmlns:a16="http://schemas.microsoft.com/office/drawing/2014/main" id="{3B5D24CB-3AF8-4350-9CBE-2E687A160A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39977162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mindre indh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 userDrawn="1"/>
        </p:nvSpPr>
        <p:spPr bwMode="auto">
          <a:xfrm>
            <a:off x="-1" y="302075"/>
            <a:ext cx="9069573" cy="559162"/>
          </a:xfrm>
          <a:prstGeom prst="homePlate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4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999" y="1800000"/>
            <a:ext cx="5113013" cy="3780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800000"/>
            <a:ext cx="5111550" cy="378084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413-1B94-4482-8B24-F34092AA75F9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2EC3F75E-2523-455F-A9B8-E56849A341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1675" y="1469453"/>
            <a:ext cx="5112000" cy="270782"/>
          </a:xfrm>
          <a:noFill/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endParaRPr lang="da-DK" dirty="0"/>
          </a:p>
        </p:txBody>
      </p:sp>
      <p:sp>
        <p:nvSpPr>
          <p:cNvPr id="12" name="Pladsholder til tekst 8">
            <a:extLst>
              <a:ext uri="{FF2B5EF4-FFF2-40B4-BE49-F238E27FC236}">
                <a16:creationId xmlns:a16="http://schemas.microsoft.com/office/drawing/2014/main" id="{3B5D24CB-3AF8-4350-9CBE-2E687A160A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  <p:sp>
        <p:nvSpPr>
          <p:cNvPr id="19" name="Pladsholder til tekst 8">
            <a:extLst>
              <a:ext uri="{FF2B5EF4-FFF2-40B4-BE49-F238E27FC236}">
                <a16:creationId xmlns:a16="http://schemas.microsoft.com/office/drawing/2014/main" id="{2EC3F75E-2523-455F-A9B8-E56849A341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8493" y="302075"/>
            <a:ext cx="8083999" cy="559162"/>
          </a:xfrm>
        </p:spPr>
        <p:txBody>
          <a:bodyPr anchor="ctr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  <p:cxnSp>
        <p:nvCxnSpPr>
          <p:cNvPr id="24" name="Buet forbindelse 23"/>
          <p:cNvCxnSpPr/>
          <p:nvPr userDrawn="1"/>
        </p:nvCxnSpPr>
        <p:spPr bwMode="auto">
          <a:xfrm rot="5400000" flipH="1" flipV="1">
            <a:off x="6090684" y="3641651"/>
            <a:ext cx="10632" cy="12700"/>
          </a:xfrm>
          <a:prstGeom prst="curvedConnector3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256213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599" y="1800000"/>
            <a:ext cx="5112000" cy="378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B4E1-2B92-4ED6-88B7-36A99088AE60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</a:t>
            </a:r>
            <a:r>
              <a:rPr lang="da-DK"/>
              <a:t>tilføje titel</a:t>
            </a:r>
            <a:endParaRPr lang="da-DK" dirty="0"/>
          </a:p>
        </p:txBody>
      </p:sp>
      <p:sp>
        <p:nvSpPr>
          <p:cNvPr id="11" name="Pladsholder til tekst 8">
            <a:extLst>
              <a:ext uri="{FF2B5EF4-FFF2-40B4-BE49-F238E27FC236}">
                <a16:creationId xmlns:a16="http://schemas.microsoft.com/office/drawing/2014/main" id="{16343FA3-6DF0-494E-B3DF-AE59C5136C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30853254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DD7611E-DB49-4F39-B439-577292E1285B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49388"/>
            <a:ext cx="10784483" cy="4464049"/>
          </a:xfrm>
        </p:spPr>
        <p:txBody>
          <a:bodyPr rIns="10368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 rIns="1036800"/>
          <a:lstStyle>
            <a:lvl1pPr>
              <a:defRPr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858" y="6015004"/>
            <a:ext cx="1203098" cy="486547"/>
          </a:xfrm>
          <a:prstGeom prst="rect">
            <a:avLst/>
          </a:prstGeom>
        </p:spPr>
      </p:pic>
      <p:sp>
        <p:nvSpPr>
          <p:cNvPr id="9" name="Slide Number Placeholder 5 (FAST)"/>
          <p:cNvSpPr txBox="1">
            <a:spLocks/>
          </p:cNvSpPr>
          <p:nvPr userDrawn="1"/>
        </p:nvSpPr>
        <p:spPr>
          <a:xfrm>
            <a:off x="702668" y="6385399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89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B29E-FA21-46C1-AB38-8C110AE64638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</a:t>
            </a:r>
            <a:r>
              <a:rPr lang="da-DK"/>
              <a:t>tilføje titel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08371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5A8F8-7194-4E9D-9067-63FB126660E3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1052825"/>
            <a:ext cx="10784481" cy="4873750"/>
          </a:xfrm>
        </p:spPr>
        <p:txBody>
          <a:bodyPr anchor="ctr"/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xx</a:t>
            </a: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B29A533-A1AB-4F1C-916D-80218F88F0CD}" type="datetime1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10" name="Slide Number Placeholder 9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a-DK"/>
            </a:defPPr>
            <a:lvl1pPr marL="0" algn="l" defTabSz="914400" rtl="0" eaLnBrk="1" latinLnBrk="0" hangingPunct="1">
              <a:defRPr sz="9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89" y="2535886"/>
            <a:ext cx="4000249" cy="1786227"/>
          </a:xfrm>
          <a:prstGeom prst="rect">
            <a:avLst/>
          </a:prstGeom>
        </p:spPr>
      </p:pic>
      <p:cxnSp>
        <p:nvCxnSpPr>
          <p:cNvPr id="14" name="Lige forbindelse 13"/>
          <p:cNvCxnSpPr/>
          <p:nvPr userDrawn="1"/>
        </p:nvCxnSpPr>
        <p:spPr bwMode="auto">
          <a:xfrm flipH="1">
            <a:off x="10924910" y="180975"/>
            <a:ext cx="3386" cy="2596408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Lige forbindelse 16"/>
          <p:cNvCxnSpPr/>
          <p:nvPr userDrawn="1"/>
        </p:nvCxnSpPr>
        <p:spPr bwMode="auto">
          <a:xfrm>
            <a:off x="10924910" y="4292325"/>
            <a:ext cx="2234" cy="2475187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Slide Number Placeholder 5 (FAST)"/>
          <p:cNvSpPr txBox="1">
            <a:spLocks/>
          </p:cNvSpPr>
          <p:nvPr userDrawn="1"/>
        </p:nvSpPr>
        <p:spPr>
          <a:xfrm>
            <a:off x="702668" y="6385399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4840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1357273"/>
            <a:ext cx="10785475" cy="4532856"/>
          </a:xfrm>
        </p:spPr>
        <p:txBody>
          <a:bodyPr/>
          <a:lstStyle>
            <a:lvl1pPr algn="ctr">
              <a:lnSpc>
                <a:spcPct val="88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xx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D3DC-E4AD-4C45-A873-F0E99119D61E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858" y="6015004"/>
            <a:ext cx="1203098" cy="48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770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1052825"/>
            <a:ext cx="10784481" cy="487375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xx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A533-A1AB-4F1C-916D-80218F88F0CD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858" y="6015004"/>
            <a:ext cx="1203098" cy="48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414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88640"/>
            <a:ext cx="11830050" cy="6498612"/>
          </a:xfrm>
          <a:noFill/>
        </p:spPr>
        <p:txBody>
          <a:bodyPr lIns="4860000" tIns="1188000" rIns="4860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8E8D374-A71E-431A-905B-79B65F3A1B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7025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550034" y="1450800"/>
            <a:ext cx="3941166" cy="37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B736D84B-87EE-4D33-870C-F80C3810F07A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57617608-97A6-470C-AAEE-610A6641538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252BB240-23A4-4DD9-BDF5-7492DE57472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385399"/>
            <a:ext cx="3794400" cy="3339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2835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2668" y="415495"/>
            <a:ext cx="10784481" cy="1378015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6800" b="0">
                <a:solidFill>
                  <a:schemeClr val="tx2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B995E365-F026-4F17-85C6-A43D4E95CA61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42383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600" b="0">
                <a:solidFill>
                  <a:schemeClr val="tx2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B0FAC61A-65D6-4227-8AF9-EC693EFE1BEC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16073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grundsbillede med 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400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600" b="0">
                <a:solidFill>
                  <a:schemeClr val="tx2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4" name="Pladsholder til diasnummer 3">
            <a:extLst>
              <a:ext uri="{FF2B5EF4-FFF2-40B4-BE49-F238E27FC236}">
                <a16:creationId xmlns:a16="http://schemas.microsoft.com/office/drawing/2014/main" id="{E48F75CC-650D-4B5F-BC95-E31F7CE7D1FE}"/>
              </a:ext>
            </a:extLst>
          </p:cNvPr>
          <p:cNvSpPr txBox="1">
            <a:spLocks/>
          </p:cNvSpPr>
          <p:nvPr userDrawn="1"/>
        </p:nvSpPr>
        <p:spPr>
          <a:xfrm>
            <a:off x="702000" y="6343200"/>
            <a:ext cx="280800" cy="33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9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5B35B2B-70E0-4FED-BA78-0E47DD6E5843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160007" y="1982022"/>
            <a:ext cx="2520000" cy="2520000"/>
          </a:xfrm>
          <a:prstGeom prst="ellipse">
            <a:avLst/>
          </a:prstGeom>
          <a:solidFill>
            <a:schemeClr val="accent1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9" name="Pladsholder til tekst 4">
            <a:extLst>
              <a:ext uri="{FF2B5EF4-FFF2-40B4-BE49-F238E27FC236}">
                <a16:creationId xmlns:a16="http://schemas.microsoft.com/office/drawing/2014/main" id="{58F9B986-D249-4E6F-A297-5F6A2F488420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822936" y="2973380"/>
            <a:ext cx="2520000" cy="2520000"/>
          </a:xfrm>
          <a:prstGeom prst="ellipse">
            <a:avLst/>
          </a:prstGeom>
          <a:solidFill>
            <a:schemeClr val="accent1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20" name="Pladsholder til tekst 4">
            <a:extLst>
              <a:ext uri="{FF2B5EF4-FFF2-40B4-BE49-F238E27FC236}">
                <a16:creationId xmlns:a16="http://schemas.microsoft.com/office/drawing/2014/main" id="{F62A812C-1624-4F93-BB88-19482215D551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6437910" y="2042677"/>
            <a:ext cx="2520000" cy="2520000"/>
          </a:xfrm>
          <a:prstGeom prst="ellipse">
            <a:avLst/>
          </a:prstGeom>
          <a:solidFill>
            <a:schemeClr val="accent1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24EDA14-4A87-4E6B-B5CF-35534B754B56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22848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A33F-F1D4-40A9-BC81-5B390C053825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6836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DD7611E-DB49-4F39-B439-577292E1285B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rgbClr val="D8ECE5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7116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tIns="936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8" y="2723166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buFontTx/>
              <a:buNone/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F1F8D5C-1ADA-4307-8378-ED190999232D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16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53975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4CFA-54AE-4217-907E-CD3E4041CFAF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</a:t>
            </a:r>
            <a:r>
              <a:rPr lang="da-DK"/>
              <a:t>tilføje titel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57532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D7EB-C14B-4C71-9903-19D06E58A303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2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999" y="1800000"/>
            <a:ext cx="5113013" cy="3780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800000"/>
            <a:ext cx="5111550" cy="378084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D772-0211-4421-A16E-39EEA1FE4E73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069546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</a:t>
            </a:r>
            <a:r>
              <a:rPr lang="da-DK"/>
              <a:t>tilføje titel</a:t>
            </a:r>
            <a:endParaRPr lang="da-DK" dirty="0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2EC3F75E-2523-455F-A9B8-E56849A341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1675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endParaRPr lang="da-DK" dirty="0"/>
          </a:p>
        </p:txBody>
      </p:sp>
      <p:sp>
        <p:nvSpPr>
          <p:cNvPr id="12" name="Pladsholder til tekst 8">
            <a:extLst>
              <a:ext uri="{FF2B5EF4-FFF2-40B4-BE49-F238E27FC236}">
                <a16:creationId xmlns:a16="http://schemas.microsoft.com/office/drawing/2014/main" id="{3B5D24CB-3AF8-4350-9CBE-2E687A160A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254799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599" y="1800000"/>
            <a:ext cx="5112000" cy="378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EF9E-C019-4BEC-9C22-3F1590D8983F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</a:t>
            </a:r>
            <a:r>
              <a:rPr lang="da-DK"/>
              <a:t>tilføje titel</a:t>
            </a:r>
            <a:endParaRPr lang="da-DK" dirty="0"/>
          </a:p>
        </p:txBody>
      </p:sp>
      <p:sp>
        <p:nvSpPr>
          <p:cNvPr id="11" name="Pladsholder til tekst 8">
            <a:extLst>
              <a:ext uri="{FF2B5EF4-FFF2-40B4-BE49-F238E27FC236}">
                <a16:creationId xmlns:a16="http://schemas.microsoft.com/office/drawing/2014/main" id="{16343FA3-6DF0-494E-B3DF-AE59C5136C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82024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1357273"/>
            <a:ext cx="10785475" cy="4532856"/>
          </a:xfrm>
        </p:spPr>
        <p:txBody>
          <a:bodyPr/>
          <a:lstStyle>
            <a:lvl1pPr algn="ctr">
              <a:lnSpc>
                <a:spcPct val="88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07CF-4407-4A3E-ADCE-AE4CAFB9CA04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539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26" Type="http://schemas.openxmlformats.org/officeDocument/2006/relationships/image" Target="../media/image3.emf"/><Relationship Id="rId3" Type="http://schemas.openxmlformats.org/officeDocument/2006/relationships/slideLayout" Target="../slideLayouts/slideLayout42.xml"/><Relationship Id="rId21" Type="http://schemas.openxmlformats.org/officeDocument/2006/relationships/slideLayout" Target="../slideLayouts/slideLayout60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24" Type="http://schemas.openxmlformats.org/officeDocument/2006/relationships/tags" Target="../tags/tag1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23" Type="http://schemas.openxmlformats.org/officeDocument/2006/relationships/vmlDrawing" Target="../drawings/vmlDrawing1.v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Relationship Id="rId22" Type="http://schemas.openxmlformats.org/officeDocument/2006/relationships/theme" Target="../theme/theme3.xml"/><Relationship Id="rId27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-2400944" y="6015004"/>
            <a:ext cx="2282411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 tekst i sidefod</a:t>
            </a:r>
          </a:p>
          <a:p>
            <a:pPr algn="r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i top menuen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Sidehoved og Sidefod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Skriv titel på præsentation ind i tekstfeltet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4.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Tryk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Anvend på alle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58756B06-8E6B-44D2-A420-BCA70781514C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385399"/>
            <a:ext cx="3794400" cy="33395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>
          <a:xfrm>
            <a:off x="702668" y="6385399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366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8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721" r:id="rId18"/>
    <p:sldLayoutId id="2147483722" r:id="rId19"/>
    <p:sldLayoutId id="2147483723" r:id="rId20"/>
    <p:sldLayoutId id="2147483724" r:id="rId21"/>
    <p:sldLayoutId id="2147483725" r:id="rId22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216000" indent="-216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8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6pPr>
      <a:lvl7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7pPr>
      <a:lvl8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8pPr>
      <a:lvl9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>
          <p15:clr>
            <a:srgbClr val="F26B43"/>
          </p15:clr>
        </p15:guide>
        <p15:guide id="2" pos="7236">
          <p15:clr>
            <a:srgbClr val="F26B43"/>
          </p15:clr>
        </p15:guide>
        <p15:guide id="4" orient="horz" pos="913">
          <p15:clr>
            <a:srgbClr val="F26B43"/>
          </p15:clr>
        </p15:guide>
        <p15:guide id="5" orient="horz" pos="3725">
          <p15:clr>
            <a:srgbClr val="F26B43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-2400944" y="6015004"/>
            <a:ext cx="2282411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 tekst i sidefod</a:t>
            </a:r>
          </a:p>
          <a:p>
            <a:pPr algn="r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i top menuen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Sidehoved og Sidefod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Skriv titel på præsentation ind i tekstfeltet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4.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Tryk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Anvend på alle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8B966B03-2D59-4C9A-AB43-6D00EBB6C9FE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385399"/>
            <a:ext cx="3794400" cy="33395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>
          <a:xfrm>
            <a:off x="702668" y="6385399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808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216000" indent="-216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8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6pPr>
      <a:lvl7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7pPr>
      <a:lvl8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8pPr>
      <a:lvl9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>
          <p15:clr>
            <a:srgbClr val="F26B43"/>
          </p15:clr>
        </p15:guide>
        <p15:guide id="2" pos="7236">
          <p15:clr>
            <a:srgbClr val="F26B43"/>
          </p15:clr>
        </p15:guide>
        <p15:guide id="4" orient="horz" pos="913">
          <p15:clr>
            <a:srgbClr val="F26B43"/>
          </p15:clr>
        </p15:guide>
        <p15:guide id="5" orient="horz" pos="3725">
          <p15:clr>
            <a:srgbClr val="F26B43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6525F6CF-CD10-4AED-8F39-930FC90414B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4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25" imgW="425" imgH="426" progId="TCLayout.ActiveDocument.1">
                  <p:embed/>
                </p:oleObj>
              </mc:Choice>
              <mc:Fallback>
                <p:oleObj name="think-cell Slide" r:id="rId25" imgW="425" imgH="42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6525F6CF-CD10-4AED-8F39-930FC90414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-2400944" y="6015004"/>
            <a:ext cx="2282411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 tekst i sidefod</a:t>
            </a:r>
          </a:p>
          <a:p>
            <a:pPr algn="r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i top menuen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Sidehoved og Sidefod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Skriv titel på præsentation ind i tekstfeltet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4.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Tryk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Anvend på alle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4946F51F-DA88-467B-840B-7ED110600969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385399"/>
            <a:ext cx="3794400" cy="33395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>
          <a:xfrm>
            <a:off x="702668" y="6385399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858" y="6015004"/>
            <a:ext cx="1203099" cy="48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13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26" r:id="rId3"/>
    <p:sldLayoutId id="2147483700" r:id="rId4"/>
    <p:sldLayoutId id="2147483701" r:id="rId5"/>
    <p:sldLayoutId id="2147483702" r:id="rId6"/>
    <p:sldLayoutId id="2147483703" r:id="rId7"/>
    <p:sldLayoutId id="2147483727" r:id="rId8"/>
    <p:sldLayoutId id="2147483704" r:id="rId9"/>
    <p:sldLayoutId id="2147483717" r:id="rId10"/>
    <p:sldLayoutId id="2147483719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  <p:sldLayoutId id="2147483713" r:id="rId20"/>
    <p:sldLayoutId id="2147483714" r:id="rId2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216000" indent="-216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8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6pPr>
      <a:lvl7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7pPr>
      <a:lvl8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8pPr>
      <a:lvl9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>
          <p15:clr>
            <a:srgbClr val="F26B43"/>
          </p15:clr>
        </p15:guide>
        <p15:guide id="2" pos="7236">
          <p15:clr>
            <a:srgbClr val="F26B43"/>
          </p15:clr>
        </p15:guide>
        <p15:guide id="4" orient="horz" pos="913">
          <p15:clr>
            <a:srgbClr val="F26B43"/>
          </p15:clr>
        </p15:guide>
        <p15:guide id="5" orient="horz" pos="3725">
          <p15:clr>
            <a:srgbClr val="F26B43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7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9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7.xml"/><Relationship Id="rId4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01674" y="939800"/>
            <a:ext cx="8404224" cy="1437655"/>
          </a:xfrm>
        </p:spPr>
        <p:txBody>
          <a:bodyPr>
            <a:noAutofit/>
          </a:bodyPr>
          <a:lstStyle/>
          <a:p>
            <a:r>
              <a:rPr lang="da-DK" sz="3600" b="1" dirty="0">
                <a:solidFill>
                  <a:schemeClr val="accent1"/>
                </a:solidFill>
              </a:rPr>
              <a:t>Kommissionen om tilbagetrækning og nedslidning</a:t>
            </a:r>
          </a:p>
        </p:txBody>
      </p:sp>
      <p:sp>
        <p:nvSpPr>
          <p:cNvPr id="5" name="Titel 2"/>
          <p:cNvSpPr txBox="1">
            <a:spLocks/>
          </p:cNvSpPr>
          <p:nvPr/>
        </p:nvSpPr>
        <p:spPr bwMode="auto">
          <a:xfrm>
            <a:off x="701674" y="3627843"/>
            <a:ext cx="8205937" cy="2148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br>
              <a:rPr lang="da-DK" sz="2700" kern="0" dirty="0">
                <a:solidFill>
                  <a:srgbClr val="66817F"/>
                </a:solidFill>
                <a:latin typeface="+mn-lt"/>
              </a:rPr>
            </a:br>
            <a:br>
              <a:rPr lang="da-DK" sz="2700" kern="0" dirty="0">
                <a:solidFill>
                  <a:srgbClr val="66817F"/>
                </a:solidFill>
                <a:latin typeface="+mn-lt"/>
              </a:rPr>
            </a:br>
            <a:r>
              <a:rPr lang="da-DK" sz="2700" kern="0" dirty="0">
                <a:solidFill>
                  <a:srgbClr val="7030A0"/>
                </a:solidFill>
                <a:latin typeface="+mn-lt"/>
              </a:rPr>
              <a:t>Oplæg for FH Hovedstaden </a:t>
            </a:r>
          </a:p>
          <a:p>
            <a:pPr algn="ctr"/>
            <a:r>
              <a:rPr lang="da-DK" sz="2700" kern="0" dirty="0">
                <a:solidFill>
                  <a:srgbClr val="7030A0"/>
                </a:solidFill>
                <a:latin typeface="+mn-lt"/>
              </a:rPr>
              <a:t>25/5-2022</a:t>
            </a:r>
          </a:p>
          <a:p>
            <a:pPr algn="ctr"/>
            <a:r>
              <a:rPr lang="da-DK" sz="2700" kern="0" dirty="0">
                <a:solidFill>
                  <a:srgbClr val="7030A0"/>
                </a:solidFill>
                <a:latin typeface="+mn-lt"/>
              </a:rPr>
              <a:t>Lars Andersen, direktør i AE</a:t>
            </a:r>
          </a:p>
          <a:p>
            <a:pPr algn="ctr"/>
            <a:endParaRPr lang="da-DK" sz="2700" kern="0" dirty="0">
              <a:solidFill>
                <a:srgbClr val="7030A0"/>
              </a:solidFill>
              <a:latin typeface="+mn-lt"/>
            </a:endParaRPr>
          </a:p>
          <a:p>
            <a:pPr algn="ctr"/>
            <a:endParaRPr lang="da-DK" sz="2700" kern="0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7672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ombinationstegning 17"/>
          <p:cNvSpPr/>
          <p:nvPr/>
        </p:nvSpPr>
        <p:spPr bwMode="auto">
          <a:xfrm>
            <a:off x="12700" y="2080707"/>
            <a:ext cx="12179300" cy="4078793"/>
          </a:xfrm>
          <a:custGeom>
            <a:avLst/>
            <a:gdLst>
              <a:gd name="connsiteX0" fmla="*/ 0 w 12293600"/>
              <a:gd name="connsiteY0" fmla="*/ 3812093 h 4478081"/>
              <a:gd name="connsiteX1" fmla="*/ 1574800 w 12293600"/>
              <a:gd name="connsiteY1" fmla="*/ 4256593 h 4478081"/>
              <a:gd name="connsiteX2" fmla="*/ 4737100 w 12293600"/>
              <a:gd name="connsiteY2" fmla="*/ 725993 h 4478081"/>
              <a:gd name="connsiteX3" fmla="*/ 8013700 w 12293600"/>
              <a:gd name="connsiteY3" fmla="*/ 1894393 h 4478081"/>
              <a:gd name="connsiteX4" fmla="*/ 10871200 w 12293600"/>
              <a:gd name="connsiteY4" fmla="*/ 14793 h 4478081"/>
              <a:gd name="connsiteX5" fmla="*/ 12293600 w 12293600"/>
              <a:gd name="connsiteY5" fmla="*/ 1170493 h 447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3600" h="4478081">
                <a:moveTo>
                  <a:pt x="0" y="3812093"/>
                </a:moveTo>
                <a:cubicBezTo>
                  <a:pt x="392641" y="4291518"/>
                  <a:pt x="785283" y="4770943"/>
                  <a:pt x="1574800" y="4256593"/>
                </a:cubicBezTo>
                <a:cubicBezTo>
                  <a:pt x="2364317" y="3742243"/>
                  <a:pt x="3663950" y="1119693"/>
                  <a:pt x="4737100" y="725993"/>
                </a:cubicBezTo>
                <a:cubicBezTo>
                  <a:pt x="5810250" y="332293"/>
                  <a:pt x="6991350" y="2012926"/>
                  <a:pt x="8013700" y="1894393"/>
                </a:cubicBezTo>
                <a:cubicBezTo>
                  <a:pt x="9036050" y="1775860"/>
                  <a:pt x="10157883" y="135443"/>
                  <a:pt x="10871200" y="14793"/>
                </a:cubicBezTo>
                <a:cubicBezTo>
                  <a:pt x="11584517" y="-105857"/>
                  <a:pt x="11939058" y="532318"/>
                  <a:pt x="12293600" y="1170493"/>
                </a:cubicBez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Baggrund</a:t>
            </a:r>
            <a:r>
              <a:rPr lang="da-DK" b="0" dirty="0"/>
              <a:t>: Forskelle i levetid og tid på pension</a:t>
            </a:r>
            <a:endParaRPr lang="da-DK" dirty="0"/>
          </a:p>
        </p:txBody>
      </p:sp>
      <p:sp>
        <p:nvSpPr>
          <p:cNvPr id="10" name="Ellipse 9"/>
          <p:cNvSpPr>
            <a:spLocks noChangeAspect="1"/>
          </p:cNvSpPr>
          <p:nvPr/>
        </p:nvSpPr>
        <p:spPr bwMode="auto">
          <a:xfrm>
            <a:off x="5986756" y="984037"/>
            <a:ext cx="5155376" cy="46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Ellipse 10"/>
          <p:cNvSpPr>
            <a:spLocks noChangeAspect="1"/>
          </p:cNvSpPr>
          <p:nvPr/>
        </p:nvSpPr>
        <p:spPr bwMode="auto">
          <a:xfrm>
            <a:off x="888283" y="2230204"/>
            <a:ext cx="3705225" cy="37052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67016515-5AA2-E177-C926-8A0D16A398A2}"/>
              </a:ext>
            </a:extLst>
          </p:cNvPr>
          <p:cNvSpPr txBox="1"/>
          <p:nvPr/>
        </p:nvSpPr>
        <p:spPr>
          <a:xfrm>
            <a:off x="6391609" y="1875105"/>
            <a:ext cx="452192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40" b="0" i="0" u="none" strike="noStrike" kern="1200" cap="none" spc="0" normalizeH="0" baseline="0" noProof="0" dirty="0">
                <a:ln>
                  <a:noFill/>
                </a:ln>
                <a:solidFill>
                  <a:srgbClr val="2A54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Forventet restlevetid opdelt på status, opdelt på uddannelsesgrupper </a:t>
            </a:r>
          </a:p>
        </p:txBody>
      </p:sp>
      <p:graphicFrame>
        <p:nvGraphicFramePr>
          <p:cNvPr id="13" name="Diagram 12" descr="&lt;?xml version=&quot;1.0&quot; encoding=&quot;utf-16&quot;?&gt;&#10;&lt;ChartInfo xmlns:xsi=&quot;http://www.w3.org/2001/XMLSchema-instance&quot; xmlns:xsd=&quot;http://www.w3.org/2001/XMLSchema&quot;&gt;&#10;  &lt;SubtitleFontSize&gt;5&lt;/SubtitleFontSize&gt;&#10;  &lt;FunctionHistory&gt;&#10;    &lt;Item&gt;&#10;      &lt;Key&gt;&#10;        &lt;int&gt;6&lt;/int&gt;&#10;      &lt;/Key&gt;&#10;      &lt;Value&gt;&#10;        &lt;Cmd case=&quot;addSecondAxis&quot; axis=&quot;y&quot; IsRe=&quot;1&quot; /&gt;&#10;      &lt;/Value&gt;&#10;    &lt;/Item&gt;&#10;  &lt;/FunctionHistory&gt;&#10;  &lt;TypeSet&gt;true&lt;/TypeSet&gt;&#10;  &lt;ChartType&gt;52&lt;/ChartType&gt;&#10;  &lt;UsedPath&gt;C:\Users\B163149\AppData\Local\OfficeExtensions\Content\CorporateCharts\Søjle (stablet)&lt;/UsedPath&gt;&#10;&lt;/ChartInfo&gt;"/>
          <p:cNvGraphicFramePr>
            <a:graphicFrameLocks/>
          </p:cNvGraphicFramePr>
          <p:nvPr/>
        </p:nvGraphicFramePr>
        <p:xfrm>
          <a:off x="6391609" y="2389522"/>
          <a:ext cx="4394924" cy="295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ktangel 14"/>
          <p:cNvSpPr/>
          <p:nvPr/>
        </p:nvSpPr>
        <p:spPr>
          <a:xfrm>
            <a:off x="1116243" y="2965941"/>
            <a:ext cx="32493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2400" b="1" dirty="0">
                <a:solidFill>
                  <a:srgbClr val="D8ECE5"/>
                </a:solidFill>
              </a:rPr>
              <a:t>I dag har uddannelsesgrupperne ca. lige lang tid på pension, når der tages højde for førtidig tilbagetrækning</a:t>
            </a:r>
          </a:p>
        </p:txBody>
      </p:sp>
    </p:spTree>
    <p:extLst>
      <p:ext uri="{BB962C8B-B14F-4D97-AF65-F5344CB8AC3E}">
        <p14:creationId xmlns:p14="http://schemas.microsoft.com/office/powerpoint/2010/main" val="1157357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Kombinationstegning 20"/>
          <p:cNvSpPr/>
          <p:nvPr/>
        </p:nvSpPr>
        <p:spPr bwMode="auto">
          <a:xfrm>
            <a:off x="12031" y="2633317"/>
            <a:ext cx="12179970" cy="4224683"/>
          </a:xfrm>
          <a:custGeom>
            <a:avLst/>
            <a:gdLst>
              <a:gd name="connsiteX0" fmla="*/ 0 w 11827042"/>
              <a:gd name="connsiteY0" fmla="*/ 31769 h 4387201"/>
              <a:gd name="connsiteX1" fmla="*/ 3705726 w 11827042"/>
              <a:gd name="connsiteY1" fmla="*/ 380685 h 4387201"/>
              <a:gd name="connsiteX2" fmla="*/ 4656221 w 11827042"/>
              <a:gd name="connsiteY2" fmla="*/ 2726843 h 4387201"/>
              <a:gd name="connsiteX3" fmla="*/ 7230979 w 11827042"/>
              <a:gd name="connsiteY3" fmla="*/ 1090548 h 4387201"/>
              <a:gd name="connsiteX4" fmla="*/ 9432758 w 11827042"/>
              <a:gd name="connsiteY4" fmla="*/ 609285 h 4387201"/>
              <a:gd name="connsiteX5" fmla="*/ 11827042 w 11827042"/>
              <a:gd name="connsiteY5" fmla="*/ 4387201 h 438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7042" h="4387201">
                <a:moveTo>
                  <a:pt x="0" y="31769"/>
                </a:moveTo>
                <a:cubicBezTo>
                  <a:pt x="1464844" y="-18363"/>
                  <a:pt x="2929689" y="-68494"/>
                  <a:pt x="3705726" y="380685"/>
                </a:cubicBezTo>
                <a:cubicBezTo>
                  <a:pt x="4481763" y="829864"/>
                  <a:pt x="4068679" y="2608533"/>
                  <a:pt x="4656221" y="2726843"/>
                </a:cubicBezTo>
                <a:cubicBezTo>
                  <a:pt x="5243763" y="2845153"/>
                  <a:pt x="6434890" y="1443474"/>
                  <a:pt x="7230979" y="1090548"/>
                </a:cubicBezTo>
                <a:cubicBezTo>
                  <a:pt x="8027068" y="737622"/>
                  <a:pt x="8666748" y="59843"/>
                  <a:pt x="9432758" y="609285"/>
                </a:cubicBezTo>
                <a:cubicBezTo>
                  <a:pt x="10198768" y="1158727"/>
                  <a:pt x="11012905" y="2772964"/>
                  <a:pt x="11827042" y="4387201"/>
                </a:cubicBez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11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Anbefalingerne har fokus på tre dilemmaer nu og i fremtiden</a:t>
            </a:r>
          </a:p>
        </p:txBody>
      </p:sp>
      <p:sp>
        <p:nvSpPr>
          <p:cNvPr id="13" name="Pladsholder til tekst 6"/>
          <p:cNvSpPr txBox="1">
            <a:spLocks noChangeAspect="1"/>
          </p:cNvSpPr>
          <p:nvPr/>
        </p:nvSpPr>
        <p:spPr>
          <a:xfrm>
            <a:off x="1276547" y="1933000"/>
            <a:ext cx="2170539" cy="2170539"/>
          </a:xfrm>
          <a:prstGeom prst="ellipse">
            <a:avLst/>
          </a:prstGeom>
          <a:solidFill>
            <a:srgbClr val="AAD6C4"/>
          </a:solidFill>
        </p:spPr>
        <p:txBody>
          <a:bodyPr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>
                <a:solidFill>
                  <a:schemeClr val="bg1"/>
                </a:solidFill>
              </a:rPr>
              <a:t>Retfærdige pensionsaldre – inden for og på tværs af generationer</a:t>
            </a:r>
          </a:p>
        </p:txBody>
      </p:sp>
      <p:sp>
        <p:nvSpPr>
          <p:cNvPr id="14" name="Pladsholder til tekst 7"/>
          <p:cNvSpPr txBox="1">
            <a:spLocks noChangeAspect="1"/>
          </p:cNvSpPr>
          <p:nvPr/>
        </p:nvSpPr>
        <p:spPr>
          <a:xfrm>
            <a:off x="3763613" y="3963555"/>
            <a:ext cx="2170539" cy="2170539"/>
          </a:xfrm>
          <a:prstGeom prst="ellipse">
            <a:avLst/>
          </a:prstGeom>
          <a:solidFill>
            <a:schemeClr val="accent1"/>
          </a:solidFill>
        </p:spPr>
        <p:txBody>
          <a:bodyPr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>
                <a:solidFill>
                  <a:schemeClr val="bg1"/>
                </a:solidFill>
              </a:rPr>
              <a:t>Hvad med dem, der ikke sparer op til pension?</a:t>
            </a:r>
          </a:p>
        </p:txBody>
      </p:sp>
      <p:sp>
        <p:nvSpPr>
          <p:cNvPr id="15" name="Pladsholder til tekst 8"/>
          <p:cNvSpPr txBox="1">
            <a:spLocks noChangeAspect="1"/>
          </p:cNvSpPr>
          <p:nvPr/>
        </p:nvSpPr>
        <p:spPr>
          <a:xfrm>
            <a:off x="6727735" y="2524903"/>
            <a:ext cx="2170539" cy="2170539"/>
          </a:xfrm>
          <a:prstGeom prst="ellipse">
            <a:avLst/>
          </a:prstGeom>
          <a:solidFill>
            <a:srgbClr val="AAD6C4"/>
          </a:solidFill>
        </p:spPr>
        <p:txBody>
          <a:bodyPr rIns="0"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>
                <a:solidFill>
                  <a:schemeClr val="bg1"/>
                </a:solidFill>
              </a:rPr>
              <a:t>Det svære samspil mellem</a:t>
            </a:r>
            <a:br>
              <a:rPr lang="da-DK" sz="1800" kern="0" dirty="0">
                <a:solidFill>
                  <a:schemeClr val="bg1"/>
                </a:solidFill>
              </a:rPr>
            </a:br>
            <a:r>
              <a:rPr lang="da-DK" sz="1800" kern="0" dirty="0">
                <a:solidFill>
                  <a:schemeClr val="bg1"/>
                </a:solidFill>
              </a:rPr>
              <a:t>offentlige og private pensioner</a:t>
            </a:r>
          </a:p>
        </p:txBody>
      </p:sp>
      <p:sp>
        <p:nvSpPr>
          <p:cNvPr id="2" name="Ellipse 1"/>
          <p:cNvSpPr>
            <a:spLocks noChangeAspect="1"/>
          </p:cNvSpPr>
          <p:nvPr/>
        </p:nvSpPr>
        <p:spPr bwMode="auto">
          <a:xfrm>
            <a:off x="2799840" y="1867038"/>
            <a:ext cx="864000" cy="863127"/>
          </a:xfrm>
          <a:prstGeom prst="ellipse">
            <a:avLst/>
          </a:prstGeom>
          <a:solidFill>
            <a:srgbClr val="AAD6C4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42" name="Group 4">
            <a:extLst>
              <a:ext uri="{FF2B5EF4-FFF2-40B4-BE49-F238E27FC236}">
                <a16:creationId xmlns:a16="http://schemas.microsoft.com/office/drawing/2014/main" id="{8E6C8267-A7E3-401C-98EC-15C452F0A8F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926675" y="2002292"/>
            <a:ext cx="651229" cy="592618"/>
            <a:chOff x="88" y="106"/>
            <a:chExt cx="400" cy="364"/>
          </a:xfrm>
          <a:solidFill>
            <a:schemeClr val="bg1"/>
          </a:solidFill>
        </p:grpSpPr>
        <p:sp>
          <p:nvSpPr>
            <p:cNvPr id="43" name="Rectangle 5">
              <a:extLst>
                <a:ext uri="{FF2B5EF4-FFF2-40B4-BE49-F238E27FC236}">
                  <a16:creationId xmlns:a16="http://schemas.microsoft.com/office/drawing/2014/main" id="{5E6B470F-79BC-400B-9194-E2A2AA1A6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106"/>
              <a:ext cx="18" cy="3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" name="Rectangle 6">
              <a:extLst>
                <a:ext uri="{FF2B5EF4-FFF2-40B4-BE49-F238E27FC236}">
                  <a16:creationId xmlns:a16="http://schemas.microsoft.com/office/drawing/2014/main" id="{C3C2DE81-424E-42F3-8556-DC64BCC20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453"/>
              <a:ext cx="192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" name="Rectangle 7">
              <a:extLst>
                <a:ext uri="{FF2B5EF4-FFF2-40B4-BE49-F238E27FC236}">
                  <a16:creationId xmlns:a16="http://schemas.microsoft.com/office/drawing/2014/main" id="{6C57C1BA-5EC2-4A07-ACA2-45C2C9FFA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" y="262"/>
              <a:ext cx="139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" name="Rectangle 8">
              <a:extLst>
                <a:ext uri="{FF2B5EF4-FFF2-40B4-BE49-F238E27FC236}">
                  <a16:creationId xmlns:a16="http://schemas.microsoft.com/office/drawing/2014/main" id="{67854813-D4FC-41F8-82E4-A98865858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62"/>
              <a:ext cx="139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698DDFE7-7021-48D2-8F7F-5ECF470848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141"/>
              <a:ext cx="400" cy="208"/>
            </a:xfrm>
            <a:custGeom>
              <a:avLst/>
              <a:gdLst>
                <a:gd name="T0" fmla="*/ 148 w 184"/>
                <a:gd name="T1" fmla="*/ 96 h 96"/>
                <a:gd name="T2" fmla="*/ 112 w 184"/>
                <a:gd name="T3" fmla="*/ 60 h 96"/>
                <a:gd name="T4" fmla="*/ 112 w 184"/>
                <a:gd name="T5" fmla="*/ 59 h 96"/>
                <a:gd name="T6" fmla="*/ 134 w 184"/>
                <a:gd name="T7" fmla="*/ 8 h 96"/>
                <a:gd name="T8" fmla="*/ 50 w 184"/>
                <a:gd name="T9" fmla="*/ 8 h 96"/>
                <a:gd name="T10" fmla="*/ 72 w 184"/>
                <a:gd name="T11" fmla="*/ 59 h 96"/>
                <a:gd name="T12" fmla="*/ 72 w 184"/>
                <a:gd name="T13" fmla="*/ 60 h 96"/>
                <a:gd name="T14" fmla="*/ 36 w 184"/>
                <a:gd name="T15" fmla="*/ 96 h 96"/>
                <a:gd name="T16" fmla="*/ 0 w 184"/>
                <a:gd name="T17" fmla="*/ 60 h 96"/>
                <a:gd name="T18" fmla="*/ 0 w 184"/>
                <a:gd name="T19" fmla="*/ 59 h 96"/>
                <a:gd name="T20" fmla="*/ 42 w 184"/>
                <a:gd name="T21" fmla="*/ 0 h 96"/>
                <a:gd name="T22" fmla="*/ 142 w 184"/>
                <a:gd name="T23" fmla="*/ 0 h 96"/>
                <a:gd name="T24" fmla="*/ 184 w 184"/>
                <a:gd name="T25" fmla="*/ 59 h 96"/>
                <a:gd name="T26" fmla="*/ 184 w 184"/>
                <a:gd name="T27" fmla="*/ 60 h 96"/>
                <a:gd name="T28" fmla="*/ 148 w 184"/>
                <a:gd name="T29" fmla="*/ 96 h 96"/>
                <a:gd name="T30" fmla="*/ 120 w 184"/>
                <a:gd name="T31" fmla="*/ 61 h 96"/>
                <a:gd name="T32" fmla="*/ 148 w 184"/>
                <a:gd name="T33" fmla="*/ 88 h 96"/>
                <a:gd name="T34" fmla="*/ 176 w 184"/>
                <a:gd name="T35" fmla="*/ 61 h 96"/>
                <a:gd name="T36" fmla="*/ 141 w 184"/>
                <a:gd name="T37" fmla="*/ 12 h 96"/>
                <a:gd name="T38" fmla="*/ 120 w 184"/>
                <a:gd name="T39" fmla="*/ 61 h 96"/>
                <a:gd name="T40" fmla="*/ 8 w 184"/>
                <a:gd name="T41" fmla="*/ 61 h 96"/>
                <a:gd name="T42" fmla="*/ 36 w 184"/>
                <a:gd name="T43" fmla="*/ 88 h 96"/>
                <a:gd name="T44" fmla="*/ 64 w 184"/>
                <a:gd name="T45" fmla="*/ 61 h 96"/>
                <a:gd name="T46" fmla="*/ 43 w 184"/>
                <a:gd name="T47" fmla="*/ 12 h 96"/>
                <a:gd name="T48" fmla="*/ 8 w 184"/>
                <a:gd name="T49" fmla="*/ 6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4" h="96">
                  <a:moveTo>
                    <a:pt x="148" y="96"/>
                  </a:moveTo>
                  <a:cubicBezTo>
                    <a:pt x="128" y="96"/>
                    <a:pt x="112" y="80"/>
                    <a:pt x="112" y="60"/>
                  </a:cubicBezTo>
                  <a:cubicBezTo>
                    <a:pt x="112" y="59"/>
                    <a:pt x="112" y="59"/>
                    <a:pt x="112" y="59"/>
                  </a:cubicBezTo>
                  <a:cubicBezTo>
                    <a:pt x="134" y="8"/>
                    <a:pt x="134" y="8"/>
                    <a:pt x="134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80"/>
                    <a:pt x="56" y="96"/>
                    <a:pt x="36" y="96"/>
                  </a:cubicBezTo>
                  <a:cubicBezTo>
                    <a:pt x="16" y="96"/>
                    <a:pt x="0" y="80"/>
                    <a:pt x="0" y="6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84" y="59"/>
                    <a:pt x="184" y="59"/>
                    <a:pt x="184" y="59"/>
                  </a:cubicBezTo>
                  <a:cubicBezTo>
                    <a:pt x="184" y="60"/>
                    <a:pt x="184" y="60"/>
                    <a:pt x="184" y="60"/>
                  </a:cubicBezTo>
                  <a:cubicBezTo>
                    <a:pt x="184" y="80"/>
                    <a:pt x="168" y="96"/>
                    <a:pt x="148" y="96"/>
                  </a:cubicBezTo>
                  <a:close/>
                  <a:moveTo>
                    <a:pt x="120" y="61"/>
                  </a:moveTo>
                  <a:cubicBezTo>
                    <a:pt x="120" y="76"/>
                    <a:pt x="133" y="88"/>
                    <a:pt x="148" y="88"/>
                  </a:cubicBezTo>
                  <a:cubicBezTo>
                    <a:pt x="163" y="88"/>
                    <a:pt x="175" y="76"/>
                    <a:pt x="176" y="61"/>
                  </a:cubicBezTo>
                  <a:cubicBezTo>
                    <a:pt x="141" y="12"/>
                    <a:pt x="141" y="12"/>
                    <a:pt x="141" y="12"/>
                  </a:cubicBezTo>
                  <a:lnTo>
                    <a:pt x="120" y="61"/>
                  </a:lnTo>
                  <a:close/>
                  <a:moveTo>
                    <a:pt x="8" y="61"/>
                  </a:moveTo>
                  <a:cubicBezTo>
                    <a:pt x="9" y="76"/>
                    <a:pt x="21" y="88"/>
                    <a:pt x="36" y="88"/>
                  </a:cubicBezTo>
                  <a:cubicBezTo>
                    <a:pt x="51" y="88"/>
                    <a:pt x="64" y="76"/>
                    <a:pt x="64" y="61"/>
                  </a:cubicBezTo>
                  <a:cubicBezTo>
                    <a:pt x="43" y="12"/>
                    <a:pt x="43" y="12"/>
                    <a:pt x="43" y="12"/>
                  </a:cubicBezTo>
                  <a:lnTo>
                    <a:pt x="8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36" name="Ellipse 35"/>
          <p:cNvSpPr>
            <a:spLocks noChangeAspect="1"/>
          </p:cNvSpPr>
          <p:nvPr/>
        </p:nvSpPr>
        <p:spPr bwMode="auto">
          <a:xfrm>
            <a:off x="8283561" y="2296306"/>
            <a:ext cx="864000" cy="863127"/>
          </a:xfrm>
          <a:prstGeom prst="ellipse">
            <a:avLst/>
          </a:prstGeom>
          <a:solidFill>
            <a:srgbClr val="AAD6C4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1" name="Ellipse 70"/>
          <p:cNvSpPr>
            <a:spLocks noChangeAspect="1"/>
          </p:cNvSpPr>
          <p:nvPr/>
        </p:nvSpPr>
        <p:spPr bwMode="auto">
          <a:xfrm>
            <a:off x="5260280" y="5379469"/>
            <a:ext cx="864000" cy="863127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54" name="Group 4">
            <a:extLst>
              <a:ext uri="{FF2B5EF4-FFF2-40B4-BE49-F238E27FC236}">
                <a16:creationId xmlns:a16="http://schemas.microsoft.com/office/drawing/2014/main" id="{3E252630-5CBB-44FA-BEF0-A1B1DC187C5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64042" y="2491194"/>
            <a:ext cx="503037" cy="522385"/>
            <a:chOff x="106" y="99"/>
            <a:chExt cx="364" cy="378"/>
          </a:xfrm>
          <a:solidFill>
            <a:schemeClr val="bg1"/>
          </a:solidFill>
        </p:grpSpPr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104EC254-317E-4923-854C-175B9E64E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" y="106"/>
              <a:ext cx="345" cy="182"/>
            </a:xfrm>
            <a:custGeom>
              <a:avLst/>
              <a:gdLst>
                <a:gd name="T0" fmla="*/ 8 w 159"/>
                <a:gd name="T1" fmla="*/ 84 h 84"/>
                <a:gd name="T2" fmla="*/ 0 w 159"/>
                <a:gd name="T3" fmla="*/ 84 h 84"/>
                <a:gd name="T4" fmla="*/ 84 w 159"/>
                <a:gd name="T5" fmla="*/ 0 h 84"/>
                <a:gd name="T6" fmla="*/ 159 w 159"/>
                <a:gd name="T7" fmla="*/ 46 h 84"/>
                <a:gd name="T8" fmla="*/ 152 w 159"/>
                <a:gd name="T9" fmla="*/ 50 h 84"/>
                <a:gd name="T10" fmla="*/ 84 w 159"/>
                <a:gd name="T11" fmla="*/ 8 h 84"/>
                <a:gd name="T12" fmla="*/ 8 w 159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84">
                  <a:moveTo>
                    <a:pt x="8" y="84"/>
                  </a:move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4" y="0"/>
                  </a:cubicBezTo>
                  <a:cubicBezTo>
                    <a:pt x="116" y="0"/>
                    <a:pt x="145" y="18"/>
                    <a:pt x="159" y="46"/>
                  </a:cubicBezTo>
                  <a:cubicBezTo>
                    <a:pt x="152" y="50"/>
                    <a:pt x="152" y="50"/>
                    <a:pt x="152" y="50"/>
                  </a:cubicBezTo>
                  <a:cubicBezTo>
                    <a:pt x="139" y="24"/>
                    <a:pt x="113" y="8"/>
                    <a:pt x="84" y="8"/>
                  </a:cubicBezTo>
                  <a:cubicBezTo>
                    <a:pt x="42" y="8"/>
                    <a:pt x="8" y="42"/>
                    <a:pt x="8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5CD45912-0A98-4C96-9EDD-D57F74045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" y="288"/>
              <a:ext cx="344" cy="183"/>
            </a:xfrm>
            <a:custGeom>
              <a:avLst/>
              <a:gdLst>
                <a:gd name="T0" fmla="*/ 75 w 159"/>
                <a:gd name="T1" fmla="*/ 84 h 84"/>
                <a:gd name="T2" fmla="*/ 0 w 159"/>
                <a:gd name="T3" fmla="*/ 38 h 84"/>
                <a:gd name="T4" fmla="*/ 7 w 159"/>
                <a:gd name="T5" fmla="*/ 34 h 84"/>
                <a:gd name="T6" fmla="*/ 75 w 159"/>
                <a:gd name="T7" fmla="*/ 76 h 84"/>
                <a:gd name="T8" fmla="*/ 151 w 159"/>
                <a:gd name="T9" fmla="*/ 0 h 84"/>
                <a:gd name="T10" fmla="*/ 159 w 159"/>
                <a:gd name="T11" fmla="*/ 0 h 84"/>
                <a:gd name="T12" fmla="*/ 75 w 159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84">
                  <a:moveTo>
                    <a:pt x="75" y="84"/>
                  </a:moveTo>
                  <a:cubicBezTo>
                    <a:pt x="43" y="84"/>
                    <a:pt x="14" y="66"/>
                    <a:pt x="0" y="38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20" y="60"/>
                    <a:pt x="46" y="76"/>
                    <a:pt x="75" y="76"/>
                  </a:cubicBezTo>
                  <a:cubicBezTo>
                    <a:pt x="117" y="76"/>
                    <a:pt x="151" y="42"/>
                    <a:pt x="151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59" y="46"/>
                    <a:pt x="121" y="84"/>
                    <a:pt x="75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D805915F-928D-4854-A848-B6AD94F72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" y="99"/>
              <a:ext cx="137" cy="122"/>
            </a:xfrm>
            <a:custGeom>
              <a:avLst/>
              <a:gdLst>
                <a:gd name="T0" fmla="*/ 120 w 137"/>
                <a:gd name="T1" fmla="*/ 122 h 122"/>
                <a:gd name="T2" fmla="*/ 0 w 137"/>
                <a:gd name="T3" fmla="*/ 107 h 122"/>
                <a:gd name="T4" fmla="*/ 3 w 137"/>
                <a:gd name="T5" fmla="*/ 89 h 122"/>
                <a:gd name="T6" fmla="*/ 107 w 137"/>
                <a:gd name="T7" fmla="*/ 102 h 122"/>
                <a:gd name="T8" fmla="*/ 120 w 137"/>
                <a:gd name="T9" fmla="*/ 0 h 122"/>
                <a:gd name="T10" fmla="*/ 137 w 137"/>
                <a:gd name="T11" fmla="*/ 2 h 122"/>
                <a:gd name="T12" fmla="*/ 120 w 137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22">
                  <a:moveTo>
                    <a:pt x="120" y="122"/>
                  </a:moveTo>
                  <a:lnTo>
                    <a:pt x="0" y="107"/>
                  </a:lnTo>
                  <a:lnTo>
                    <a:pt x="3" y="89"/>
                  </a:lnTo>
                  <a:lnTo>
                    <a:pt x="107" y="102"/>
                  </a:lnTo>
                  <a:lnTo>
                    <a:pt x="120" y="0"/>
                  </a:lnTo>
                  <a:lnTo>
                    <a:pt x="137" y="2"/>
                  </a:lnTo>
                  <a:lnTo>
                    <a:pt x="12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8" name="Freeform 8">
              <a:extLst>
                <a:ext uri="{FF2B5EF4-FFF2-40B4-BE49-F238E27FC236}">
                  <a16:creationId xmlns:a16="http://schemas.microsoft.com/office/drawing/2014/main" id="{2DD5169E-E5B0-4CAC-B8F9-5454B070A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" y="355"/>
              <a:ext cx="137" cy="122"/>
            </a:xfrm>
            <a:custGeom>
              <a:avLst/>
              <a:gdLst>
                <a:gd name="T0" fmla="*/ 18 w 137"/>
                <a:gd name="T1" fmla="*/ 122 h 122"/>
                <a:gd name="T2" fmla="*/ 0 w 137"/>
                <a:gd name="T3" fmla="*/ 120 h 122"/>
                <a:gd name="T4" fmla="*/ 18 w 137"/>
                <a:gd name="T5" fmla="*/ 0 h 122"/>
                <a:gd name="T6" fmla="*/ 137 w 137"/>
                <a:gd name="T7" fmla="*/ 16 h 122"/>
                <a:gd name="T8" fmla="*/ 135 w 137"/>
                <a:gd name="T9" fmla="*/ 33 h 122"/>
                <a:gd name="T10" fmla="*/ 31 w 137"/>
                <a:gd name="T11" fmla="*/ 20 h 122"/>
                <a:gd name="T12" fmla="*/ 18 w 137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22">
                  <a:moveTo>
                    <a:pt x="18" y="122"/>
                  </a:moveTo>
                  <a:lnTo>
                    <a:pt x="0" y="120"/>
                  </a:lnTo>
                  <a:lnTo>
                    <a:pt x="18" y="0"/>
                  </a:lnTo>
                  <a:lnTo>
                    <a:pt x="137" y="16"/>
                  </a:lnTo>
                  <a:lnTo>
                    <a:pt x="135" y="33"/>
                  </a:lnTo>
                  <a:lnTo>
                    <a:pt x="31" y="20"/>
                  </a:lnTo>
                  <a:lnTo>
                    <a:pt x="18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59" name="Group 4">
            <a:extLst>
              <a:ext uri="{FF2B5EF4-FFF2-40B4-BE49-F238E27FC236}">
                <a16:creationId xmlns:a16="http://schemas.microsoft.com/office/drawing/2014/main" id="{F478D1AA-4276-44B9-B42C-82B78C3FA1E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68088" y="5449177"/>
            <a:ext cx="662883" cy="662883"/>
            <a:chOff x="88" y="88"/>
            <a:chExt cx="400" cy="400"/>
          </a:xfrm>
          <a:solidFill>
            <a:schemeClr val="bg1"/>
          </a:solidFill>
        </p:grpSpPr>
        <p:sp>
          <p:nvSpPr>
            <p:cNvPr id="60" name="Rectangle 5">
              <a:extLst>
                <a:ext uri="{FF2B5EF4-FFF2-40B4-BE49-F238E27FC236}">
                  <a16:creationId xmlns:a16="http://schemas.microsoft.com/office/drawing/2014/main" id="{42615CAE-0530-41D0-9EA5-4CCDC8C1E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262"/>
              <a:ext cx="8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90BF4D95-D965-4B0E-A577-ECFA43A051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" y="88"/>
              <a:ext cx="87" cy="87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2" name="Oval 7">
              <a:extLst>
                <a:ext uri="{FF2B5EF4-FFF2-40B4-BE49-F238E27FC236}">
                  <a16:creationId xmlns:a16="http://schemas.microsoft.com/office/drawing/2014/main" id="{6F763430-F33C-46FB-92F4-C6962CF78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79"/>
              <a:ext cx="35" cy="3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F70F5D0B-D8B7-4D4F-BEB2-0FDC6A3620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169"/>
              <a:ext cx="400" cy="319"/>
            </a:xfrm>
            <a:custGeom>
              <a:avLst/>
              <a:gdLst>
                <a:gd name="T0" fmla="*/ 148 w 184"/>
                <a:gd name="T1" fmla="*/ 147 h 147"/>
                <a:gd name="T2" fmla="*/ 112 w 184"/>
                <a:gd name="T3" fmla="*/ 147 h 147"/>
                <a:gd name="T4" fmla="*/ 112 w 184"/>
                <a:gd name="T5" fmla="*/ 127 h 147"/>
                <a:gd name="T6" fmla="*/ 92 w 184"/>
                <a:gd name="T7" fmla="*/ 127 h 147"/>
                <a:gd name="T8" fmla="*/ 92 w 184"/>
                <a:gd name="T9" fmla="*/ 147 h 147"/>
                <a:gd name="T10" fmla="*/ 56 w 184"/>
                <a:gd name="T11" fmla="*/ 147 h 147"/>
                <a:gd name="T12" fmla="*/ 56 w 184"/>
                <a:gd name="T13" fmla="*/ 124 h 147"/>
                <a:gd name="T14" fmla="*/ 27 w 184"/>
                <a:gd name="T15" fmla="*/ 99 h 147"/>
                <a:gd name="T16" fmla="*/ 0 w 184"/>
                <a:gd name="T17" fmla="*/ 99 h 147"/>
                <a:gd name="T18" fmla="*/ 0 w 184"/>
                <a:gd name="T19" fmla="*/ 51 h 147"/>
                <a:gd name="T20" fmla="*/ 25 w 184"/>
                <a:gd name="T21" fmla="*/ 51 h 147"/>
                <a:gd name="T22" fmla="*/ 42 w 184"/>
                <a:gd name="T23" fmla="*/ 29 h 147"/>
                <a:gd name="T24" fmla="*/ 35 w 184"/>
                <a:gd name="T25" fmla="*/ 4 h 147"/>
                <a:gd name="T26" fmla="*/ 39 w 184"/>
                <a:gd name="T27" fmla="*/ 3 h 147"/>
                <a:gd name="T28" fmla="*/ 75 w 184"/>
                <a:gd name="T29" fmla="*/ 19 h 147"/>
                <a:gd name="T30" fmla="*/ 130 w 184"/>
                <a:gd name="T31" fmla="*/ 19 h 147"/>
                <a:gd name="T32" fmla="*/ 184 w 184"/>
                <a:gd name="T33" fmla="*/ 73 h 147"/>
                <a:gd name="T34" fmla="*/ 148 w 184"/>
                <a:gd name="T35" fmla="*/ 124 h 147"/>
                <a:gd name="T36" fmla="*/ 148 w 184"/>
                <a:gd name="T37" fmla="*/ 147 h 147"/>
                <a:gd name="T38" fmla="*/ 120 w 184"/>
                <a:gd name="T39" fmla="*/ 139 h 147"/>
                <a:gd name="T40" fmla="*/ 140 w 184"/>
                <a:gd name="T41" fmla="*/ 139 h 147"/>
                <a:gd name="T42" fmla="*/ 140 w 184"/>
                <a:gd name="T43" fmla="*/ 118 h 147"/>
                <a:gd name="T44" fmla="*/ 143 w 184"/>
                <a:gd name="T45" fmla="*/ 117 h 147"/>
                <a:gd name="T46" fmla="*/ 176 w 184"/>
                <a:gd name="T47" fmla="*/ 73 h 147"/>
                <a:gd name="T48" fmla="*/ 130 w 184"/>
                <a:gd name="T49" fmla="*/ 27 h 147"/>
                <a:gd name="T50" fmla="*/ 69 w 184"/>
                <a:gd name="T51" fmla="*/ 27 h 147"/>
                <a:gd name="T52" fmla="*/ 68 w 184"/>
                <a:gd name="T53" fmla="*/ 25 h 147"/>
                <a:gd name="T54" fmla="*/ 45 w 184"/>
                <a:gd name="T55" fmla="*/ 10 h 147"/>
                <a:gd name="T56" fmla="*/ 52 w 184"/>
                <a:gd name="T57" fmla="*/ 33 h 147"/>
                <a:gd name="T58" fmla="*/ 49 w 184"/>
                <a:gd name="T59" fmla="*/ 34 h 147"/>
                <a:gd name="T60" fmla="*/ 31 w 184"/>
                <a:gd name="T61" fmla="*/ 56 h 147"/>
                <a:gd name="T62" fmla="*/ 30 w 184"/>
                <a:gd name="T63" fmla="*/ 59 h 147"/>
                <a:gd name="T64" fmla="*/ 8 w 184"/>
                <a:gd name="T65" fmla="*/ 59 h 147"/>
                <a:gd name="T66" fmla="*/ 8 w 184"/>
                <a:gd name="T67" fmla="*/ 91 h 147"/>
                <a:gd name="T68" fmla="*/ 32 w 184"/>
                <a:gd name="T69" fmla="*/ 91 h 147"/>
                <a:gd name="T70" fmla="*/ 33 w 184"/>
                <a:gd name="T71" fmla="*/ 93 h 147"/>
                <a:gd name="T72" fmla="*/ 61 w 184"/>
                <a:gd name="T73" fmla="*/ 117 h 147"/>
                <a:gd name="T74" fmla="*/ 64 w 184"/>
                <a:gd name="T75" fmla="*/ 118 h 147"/>
                <a:gd name="T76" fmla="*/ 64 w 184"/>
                <a:gd name="T77" fmla="*/ 139 h 147"/>
                <a:gd name="T78" fmla="*/ 84 w 184"/>
                <a:gd name="T79" fmla="*/ 139 h 147"/>
                <a:gd name="T80" fmla="*/ 84 w 184"/>
                <a:gd name="T81" fmla="*/ 119 h 147"/>
                <a:gd name="T82" fmla="*/ 120 w 184"/>
                <a:gd name="T83" fmla="*/ 119 h 147"/>
                <a:gd name="T84" fmla="*/ 120 w 184"/>
                <a:gd name="T85" fmla="*/ 13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4" h="147">
                  <a:moveTo>
                    <a:pt x="148" y="147"/>
                  </a:moveTo>
                  <a:cubicBezTo>
                    <a:pt x="112" y="147"/>
                    <a:pt x="112" y="147"/>
                    <a:pt x="112" y="147"/>
                  </a:cubicBezTo>
                  <a:cubicBezTo>
                    <a:pt x="112" y="127"/>
                    <a:pt x="112" y="127"/>
                    <a:pt x="112" y="127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2" y="147"/>
                    <a:pt x="92" y="147"/>
                    <a:pt x="92" y="147"/>
                  </a:cubicBezTo>
                  <a:cubicBezTo>
                    <a:pt x="56" y="147"/>
                    <a:pt x="56" y="147"/>
                    <a:pt x="56" y="147"/>
                  </a:cubicBezTo>
                  <a:cubicBezTo>
                    <a:pt x="56" y="124"/>
                    <a:pt x="56" y="124"/>
                    <a:pt x="56" y="124"/>
                  </a:cubicBezTo>
                  <a:cubicBezTo>
                    <a:pt x="44" y="119"/>
                    <a:pt x="33" y="111"/>
                    <a:pt x="27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9" y="42"/>
                    <a:pt x="35" y="35"/>
                    <a:pt x="42" y="29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7" y="0"/>
                    <a:pt x="65" y="0"/>
                    <a:pt x="75" y="19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160" y="19"/>
                    <a:pt x="184" y="43"/>
                    <a:pt x="184" y="73"/>
                  </a:cubicBezTo>
                  <a:cubicBezTo>
                    <a:pt x="184" y="96"/>
                    <a:pt x="169" y="116"/>
                    <a:pt x="148" y="124"/>
                  </a:cubicBezTo>
                  <a:lnTo>
                    <a:pt x="148" y="147"/>
                  </a:lnTo>
                  <a:close/>
                  <a:moveTo>
                    <a:pt x="120" y="139"/>
                  </a:moveTo>
                  <a:cubicBezTo>
                    <a:pt x="140" y="139"/>
                    <a:pt x="140" y="139"/>
                    <a:pt x="140" y="139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62" y="111"/>
                    <a:pt x="176" y="93"/>
                    <a:pt x="176" y="73"/>
                  </a:cubicBezTo>
                  <a:cubicBezTo>
                    <a:pt x="176" y="48"/>
                    <a:pt x="155" y="27"/>
                    <a:pt x="13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62" y="10"/>
                    <a:pt x="51" y="9"/>
                    <a:pt x="45" y="10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1" y="40"/>
                    <a:pt x="35" y="47"/>
                    <a:pt x="31" y="56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8" y="105"/>
                    <a:pt x="49" y="114"/>
                    <a:pt x="61" y="117"/>
                  </a:cubicBezTo>
                  <a:cubicBezTo>
                    <a:pt x="64" y="118"/>
                    <a:pt x="64" y="118"/>
                    <a:pt x="64" y="118"/>
                  </a:cubicBezTo>
                  <a:cubicBezTo>
                    <a:pt x="64" y="139"/>
                    <a:pt x="64" y="139"/>
                    <a:pt x="64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120" y="119"/>
                    <a:pt x="120" y="119"/>
                    <a:pt x="120" y="119"/>
                  </a:cubicBezTo>
                  <a:lnTo>
                    <a:pt x="12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237600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12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>
          <a:xfrm>
            <a:off x="698493" y="302075"/>
            <a:ext cx="8083999" cy="554268"/>
          </a:xfrm>
        </p:spPr>
        <p:txBody>
          <a:bodyPr/>
          <a:lstStyle/>
          <a:p>
            <a:r>
              <a:rPr lang="da-DK" dirty="0"/>
              <a:t>Anbefaling: </a:t>
            </a:r>
            <a:r>
              <a:rPr lang="da-DK" b="0" dirty="0"/>
              <a:t>Ekstraordinært ATP-bidrag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B9786281-A47E-4842-ED04-AAA3A3645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295" y="2036956"/>
            <a:ext cx="2926705" cy="4824279"/>
          </a:xfrm>
          <a:prstGeom prst="rect">
            <a:avLst/>
          </a:prstGeom>
        </p:spPr>
      </p:pic>
      <p:grpSp>
        <p:nvGrpSpPr>
          <p:cNvPr id="21" name="Gruppe 20"/>
          <p:cNvGrpSpPr/>
          <p:nvPr/>
        </p:nvGrpSpPr>
        <p:grpSpPr>
          <a:xfrm>
            <a:off x="698493" y="2036956"/>
            <a:ext cx="5011268" cy="3315117"/>
            <a:chOff x="694112" y="1800000"/>
            <a:chExt cx="5011268" cy="3315117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17393567-58AB-FE56-5118-0E8132A3BC6C}"/>
                </a:ext>
              </a:extLst>
            </p:cNvPr>
            <p:cNvSpPr/>
            <p:nvPr/>
          </p:nvSpPr>
          <p:spPr>
            <a:xfrm>
              <a:off x="694112" y="1800000"/>
              <a:ext cx="571500" cy="571500"/>
            </a:xfrm>
            <a:prstGeom prst="ellipse">
              <a:avLst/>
            </a:prstGeom>
            <a:solidFill>
              <a:srgbClr val="FA5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507C6567-DBE9-07F3-5378-272DA8C82495}"/>
                </a:ext>
              </a:extLst>
            </p:cNvPr>
            <p:cNvSpPr/>
            <p:nvPr/>
          </p:nvSpPr>
          <p:spPr>
            <a:xfrm>
              <a:off x="694112" y="2912520"/>
              <a:ext cx="571500" cy="571500"/>
            </a:xfrm>
            <a:prstGeom prst="ellipse">
              <a:avLst/>
            </a:prstGeom>
            <a:solidFill>
              <a:srgbClr val="FA5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E8CB5C33-544B-F0FD-4002-A492CFA1A220}"/>
                </a:ext>
              </a:extLst>
            </p:cNvPr>
            <p:cNvSpPr/>
            <p:nvPr/>
          </p:nvSpPr>
          <p:spPr>
            <a:xfrm>
              <a:off x="694112" y="4284120"/>
              <a:ext cx="571500" cy="571500"/>
            </a:xfrm>
            <a:prstGeom prst="ellipse">
              <a:avLst/>
            </a:prstGeom>
            <a:solidFill>
              <a:srgbClr val="FA5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Tekstfelt 11">
              <a:extLst>
                <a:ext uri="{FF2B5EF4-FFF2-40B4-BE49-F238E27FC236}">
                  <a16:creationId xmlns:a16="http://schemas.microsoft.com/office/drawing/2014/main" id="{88FF08CE-74D4-820F-4F86-75748A40B09B}"/>
                </a:ext>
              </a:extLst>
            </p:cNvPr>
            <p:cNvSpPr txBox="1"/>
            <p:nvPr/>
          </p:nvSpPr>
          <p:spPr>
            <a:xfrm>
              <a:off x="1311332" y="1800000"/>
              <a:ext cx="42857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>
                  <a:cs typeface="Arial" panose="020B0604020202020204" pitchFamily="34" charset="0"/>
                </a:rPr>
                <a:t>Pensionsopsparing er til gavn for den enkelte – og for samfundet – og derfor er det hensigtsmæssigt at alle erhvervsaktive sparer op.</a:t>
              </a:r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B358E8A9-3AB6-96BC-A129-1DAF0C801F63}"/>
                </a:ext>
              </a:extLst>
            </p:cNvPr>
            <p:cNvSpPr txBox="1"/>
            <p:nvPr/>
          </p:nvSpPr>
          <p:spPr>
            <a:xfrm>
              <a:off x="1311331" y="2912520"/>
              <a:ext cx="43940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>
                  <a:cs typeface="Arial" panose="020B0604020202020204" pitchFamily="34" charset="0"/>
                </a:rPr>
                <a:t>Alle erhvervsaktive får en pensionsopsparing ved at indføre et ekstraordinært ATP-bidrag på 3,3 pct. for ansættelsesforhold og selvstændige uden pensionsordning. </a:t>
              </a:r>
            </a:p>
          </p:txBody>
        </p:sp>
        <p:sp>
          <p:nvSpPr>
            <p:cNvPr id="14" name="Tekstfelt 13">
              <a:extLst>
                <a:ext uri="{FF2B5EF4-FFF2-40B4-BE49-F238E27FC236}">
                  <a16:creationId xmlns:a16="http://schemas.microsoft.com/office/drawing/2014/main" id="{9F7D2C14-D158-2281-5059-5100A17D0B4D}"/>
                </a:ext>
              </a:extLst>
            </p:cNvPr>
            <p:cNvSpPr txBox="1"/>
            <p:nvPr/>
          </p:nvSpPr>
          <p:spPr>
            <a:xfrm>
              <a:off x="1311332" y="4284120"/>
              <a:ext cx="40157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>
                  <a:cs typeface="Arial" panose="020B0604020202020204" pitchFamily="34" charset="0"/>
                </a:rPr>
                <a:t>Ordningen skønnes at omfatte ca. 20 pct. af befolkningen mellem 16 år og folkepensionsalderen. </a:t>
              </a:r>
            </a:p>
          </p:txBody>
        </p:sp>
      </p:grpSp>
      <p:sp>
        <p:nvSpPr>
          <p:cNvPr id="16" name="Ellipse 15">
            <a:extLst>
              <a:ext uri="{FF2B5EF4-FFF2-40B4-BE49-F238E27FC236}">
                <a16:creationId xmlns:a16="http://schemas.microsoft.com/office/drawing/2014/main" id="{D8A9BBEA-9AB9-48E9-8848-D2DACC163047}"/>
              </a:ext>
            </a:extLst>
          </p:cNvPr>
          <p:cNvSpPr/>
          <p:nvPr/>
        </p:nvSpPr>
        <p:spPr>
          <a:xfrm>
            <a:off x="5877884" y="1078078"/>
            <a:ext cx="5040000" cy="50400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22" name="Group 4">
            <a:extLst>
              <a:ext uri="{FF2B5EF4-FFF2-40B4-BE49-F238E27FC236}">
                <a16:creationId xmlns:a16="http://schemas.microsoft.com/office/drawing/2014/main" id="{B9F35261-7856-49CE-B161-E50A94017DA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5764" y="2150099"/>
            <a:ext cx="358645" cy="375544"/>
            <a:chOff x="97" y="88"/>
            <a:chExt cx="382" cy="400"/>
          </a:xfrm>
          <a:solidFill>
            <a:schemeClr val="bg1"/>
          </a:solidFill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73C9B9A7-5BE9-4D39-9743-23E54CBE9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7" y="123"/>
              <a:ext cx="80" cy="174"/>
            </a:xfrm>
            <a:custGeom>
              <a:avLst/>
              <a:gdLst>
                <a:gd name="T0" fmla="*/ 37 w 37"/>
                <a:gd name="T1" fmla="*/ 80 h 80"/>
                <a:gd name="T2" fmla="*/ 0 w 37"/>
                <a:gd name="T3" fmla="*/ 36 h 80"/>
                <a:gd name="T4" fmla="*/ 0 w 37"/>
                <a:gd name="T5" fmla="*/ 0 h 80"/>
                <a:gd name="T6" fmla="*/ 32 w 37"/>
                <a:gd name="T7" fmla="*/ 0 h 80"/>
                <a:gd name="T8" fmla="*/ 32 w 37"/>
                <a:gd name="T9" fmla="*/ 8 h 80"/>
                <a:gd name="T10" fmla="*/ 8 w 37"/>
                <a:gd name="T11" fmla="*/ 8 h 80"/>
                <a:gd name="T12" fmla="*/ 8 w 37"/>
                <a:gd name="T13" fmla="*/ 36 h 80"/>
                <a:gd name="T14" fmla="*/ 37 w 37"/>
                <a:gd name="T15" fmla="*/ 72 h 80"/>
                <a:gd name="T16" fmla="*/ 37 w 37"/>
                <a:gd name="T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0">
                  <a:moveTo>
                    <a:pt x="37" y="80"/>
                  </a:moveTo>
                  <a:cubicBezTo>
                    <a:pt x="14" y="80"/>
                    <a:pt x="0" y="63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59"/>
                    <a:pt x="19" y="72"/>
                    <a:pt x="37" y="72"/>
                  </a:cubicBezTo>
                  <a:lnTo>
                    <a:pt x="37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5CEB5062-6C4F-437B-8517-79E3135A7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" y="123"/>
              <a:ext cx="80" cy="174"/>
            </a:xfrm>
            <a:custGeom>
              <a:avLst/>
              <a:gdLst>
                <a:gd name="T0" fmla="*/ 0 w 37"/>
                <a:gd name="T1" fmla="*/ 80 h 80"/>
                <a:gd name="T2" fmla="*/ 0 w 37"/>
                <a:gd name="T3" fmla="*/ 72 h 80"/>
                <a:gd name="T4" fmla="*/ 29 w 37"/>
                <a:gd name="T5" fmla="*/ 36 h 80"/>
                <a:gd name="T6" fmla="*/ 29 w 37"/>
                <a:gd name="T7" fmla="*/ 8 h 80"/>
                <a:gd name="T8" fmla="*/ 5 w 37"/>
                <a:gd name="T9" fmla="*/ 8 h 80"/>
                <a:gd name="T10" fmla="*/ 5 w 37"/>
                <a:gd name="T11" fmla="*/ 0 h 80"/>
                <a:gd name="T12" fmla="*/ 37 w 37"/>
                <a:gd name="T13" fmla="*/ 0 h 80"/>
                <a:gd name="T14" fmla="*/ 37 w 37"/>
                <a:gd name="T15" fmla="*/ 36 h 80"/>
                <a:gd name="T16" fmla="*/ 0 w 37"/>
                <a:gd name="T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0">
                  <a:moveTo>
                    <a:pt x="0" y="80"/>
                  </a:moveTo>
                  <a:cubicBezTo>
                    <a:pt x="0" y="72"/>
                    <a:pt x="0" y="72"/>
                    <a:pt x="0" y="72"/>
                  </a:cubicBezTo>
                  <a:cubicBezTo>
                    <a:pt x="18" y="72"/>
                    <a:pt x="29" y="59"/>
                    <a:pt x="29" y="36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7" y="63"/>
                    <a:pt x="23" y="80"/>
                    <a:pt x="0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5" name="Rectangle 7">
              <a:extLst>
                <a:ext uri="{FF2B5EF4-FFF2-40B4-BE49-F238E27FC236}">
                  <a16:creationId xmlns:a16="http://schemas.microsoft.com/office/drawing/2014/main" id="{89C4799C-7273-477C-8D60-9CA293AB0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358"/>
              <a:ext cx="18" cy="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585FC995-984F-440B-840C-50697CC3E6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8" y="88"/>
              <a:ext cx="260" cy="278"/>
            </a:xfrm>
            <a:custGeom>
              <a:avLst/>
              <a:gdLst>
                <a:gd name="T0" fmla="*/ 60 w 120"/>
                <a:gd name="T1" fmla="*/ 128 h 128"/>
                <a:gd name="T2" fmla="*/ 0 w 120"/>
                <a:gd name="T3" fmla="*/ 68 h 128"/>
                <a:gd name="T4" fmla="*/ 0 w 120"/>
                <a:gd name="T5" fmla="*/ 0 h 128"/>
                <a:gd name="T6" fmla="*/ 120 w 120"/>
                <a:gd name="T7" fmla="*/ 0 h 128"/>
                <a:gd name="T8" fmla="*/ 120 w 120"/>
                <a:gd name="T9" fmla="*/ 68 h 128"/>
                <a:gd name="T10" fmla="*/ 60 w 120"/>
                <a:gd name="T11" fmla="*/ 128 h 128"/>
                <a:gd name="T12" fmla="*/ 8 w 120"/>
                <a:gd name="T13" fmla="*/ 8 h 128"/>
                <a:gd name="T14" fmla="*/ 8 w 120"/>
                <a:gd name="T15" fmla="*/ 68 h 128"/>
                <a:gd name="T16" fmla="*/ 60 w 120"/>
                <a:gd name="T17" fmla="*/ 120 h 128"/>
                <a:gd name="T18" fmla="*/ 112 w 120"/>
                <a:gd name="T19" fmla="*/ 68 h 128"/>
                <a:gd name="T20" fmla="*/ 112 w 120"/>
                <a:gd name="T21" fmla="*/ 8 h 128"/>
                <a:gd name="T22" fmla="*/ 8 w 120"/>
                <a:gd name="T23" fmla="*/ 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" h="128">
                  <a:moveTo>
                    <a:pt x="60" y="128"/>
                  </a:moveTo>
                  <a:cubicBezTo>
                    <a:pt x="27" y="128"/>
                    <a:pt x="0" y="101"/>
                    <a:pt x="0" y="6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68"/>
                    <a:pt x="120" y="68"/>
                    <a:pt x="120" y="68"/>
                  </a:cubicBezTo>
                  <a:cubicBezTo>
                    <a:pt x="120" y="101"/>
                    <a:pt x="93" y="128"/>
                    <a:pt x="60" y="128"/>
                  </a:cubicBezTo>
                  <a:close/>
                  <a:moveTo>
                    <a:pt x="8" y="8"/>
                  </a:moveTo>
                  <a:cubicBezTo>
                    <a:pt x="8" y="68"/>
                    <a:pt x="8" y="68"/>
                    <a:pt x="8" y="68"/>
                  </a:cubicBezTo>
                  <a:cubicBezTo>
                    <a:pt x="8" y="97"/>
                    <a:pt x="31" y="120"/>
                    <a:pt x="60" y="120"/>
                  </a:cubicBezTo>
                  <a:cubicBezTo>
                    <a:pt x="89" y="120"/>
                    <a:pt x="112" y="97"/>
                    <a:pt x="112" y="68"/>
                  </a:cubicBezTo>
                  <a:cubicBezTo>
                    <a:pt x="112" y="8"/>
                    <a:pt x="112" y="8"/>
                    <a:pt x="112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B71837CC-0DA4-43CC-869B-80EBCA98CE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" y="418"/>
              <a:ext cx="208" cy="70"/>
            </a:xfrm>
            <a:custGeom>
              <a:avLst/>
              <a:gdLst>
                <a:gd name="T0" fmla="*/ 96 w 96"/>
                <a:gd name="T1" fmla="*/ 32 h 32"/>
                <a:gd name="T2" fmla="*/ 0 w 96"/>
                <a:gd name="T3" fmla="*/ 32 h 32"/>
                <a:gd name="T4" fmla="*/ 0 w 96"/>
                <a:gd name="T5" fmla="*/ 28 h 32"/>
                <a:gd name="T6" fmla="*/ 28 w 96"/>
                <a:gd name="T7" fmla="*/ 0 h 32"/>
                <a:gd name="T8" fmla="*/ 68 w 96"/>
                <a:gd name="T9" fmla="*/ 0 h 32"/>
                <a:gd name="T10" fmla="*/ 96 w 96"/>
                <a:gd name="T11" fmla="*/ 28 h 32"/>
                <a:gd name="T12" fmla="*/ 96 w 96"/>
                <a:gd name="T13" fmla="*/ 32 h 32"/>
                <a:gd name="T14" fmla="*/ 8 w 96"/>
                <a:gd name="T15" fmla="*/ 24 h 32"/>
                <a:gd name="T16" fmla="*/ 88 w 96"/>
                <a:gd name="T17" fmla="*/ 24 h 32"/>
                <a:gd name="T18" fmla="*/ 68 w 96"/>
                <a:gd name="T19" fmla="*/ 8 h 32"/>
                <a:gd name="T20" fmla="*/ 28 w 96"/>
                <a:gd name="T21" fmla="*/ 8 h 32"/>
                <a:gd name="T22" fmla="*/ 8 w 96"/>
                <a:gd name="T23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32">
                  <a:moveTo>
                    <a:pt x="96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83" y="0"/>
                    <a:pt x="96" y="13"/>
                    <a:pt x="96" y="28"/>
                  </a:cubicBezTo>
                  <a:lnTo>
                    <a:pt x="96" y="32"/>
                  </a:lnTo>
                  <a:close/>
                  <a:moveTo>
                    <a:pt x="8" y="24"/>
                  </a:moveTo>
                  <a:cubicBezTo>
                    <a:pt x="88" y="24"/>
                    <a:pt x="88" y="24"/>
                    <a:pt x="88" y="24"/>
                  </a:cubicBezTo>
                  <a:cubicBezTo>
                    <a:pt x="86" y="15"/>
                    <a:pt x="78" y="8"/>
                    <a:pt x="6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18" y="8"/>
                    <a:pt x="10" y="15"/>
                    <a:pt x="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28" name="Group 4">
            <a:extLst>
              <a:ext uri="{FF2B5EF4-FFF2-40B4-BE49-F238E27FC236}">
                <a16:creationId xmlns:a16="http://schemas.microsoft.com/office/drawing/2014/main" id="{60A38D1A-8AAC-411E-B2A6-000D9FBE5BB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7178" y="3254792"/>
            <a:ext cx="358645" cy="358645"/>
            <a:chOff x="88" y="88"/>
            <a:chExt cx="400" cy="400"/>
          </a:xfrm>
          <a:solidFill>
            <a:schemeClr val="bg1"/>
          </a:solidFill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8BB33867-907B-486B-A8D1-F21F8FFB81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" y="114"/>
              <a:ext cx="87" cy="87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45F1C8A4-E747-4510-8A11-4A0FD7CC8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" y="227"/>
              <a:ext cx="133" cy="235"/>
            </a:xfrm>
            <a:custGeom>
              <a:avLst/>
              <a:gdLst>
                <a:gd name="T0" fmla="*/ 44 w 61"/>
                <a:gd name="T1" fmla="*/ 108 h 108"/>
                <a:gd name="T2" fmla="*/ 16 w 61"/>
                <a:gd name="T3" fmla="*/ 108 h 108"/>
                <a:gd name="T4" fmla="*/ 12 w 61"/>
                <a:gd name="T5" fmla="*/ 63 h 108"/>
                <a:gd name="T6" fmla="*/ 0 w 61"/>
                <a:gd name="T7" fmla="*/ 59 h 108"/>
                <a:gd name="T8" fmla="*/ 0 w 61"/>
                <a:gd name="T9" fmla="*/ 20 h 108"/>
                <a:gd name="T10" fmla="*/ 20 w 61"/>
                <a:gd name="T11" fmla="*/ 0 h 108"/>
                <a:gd name="T12" fmla="*/ 44 w 61"/>
                <a:gd name="T13" fmla="*/ 0 h 108"/>
                <a:gd name="T14" fmla="*/ 61 w 61"/>
                <a:gd name="T15" fmla="*/ 10 h 108"/>
                <a:gd name="T16" fmla="*/ 54 w 61"/>
                <a:gd name="T17" fmla="*/ 14 h 108"/>
                <a:gd name="T18" fmla="*/ 44 w 61"/>
                <a:gd name="T19" fmla="*/ 8 h 108"/>
                <a:gd name="T20" fmla="*/ 20 w 61"/>
                <a:gd name="T21" fmla="*/ 8 h 108"/>
                <a:gd name="T22" fmla="*/ 8 w 61"/>
                <a:gd name="T23" fmla="*/ 20 h 108"/>
                <a:gd name="T24" fmla="*/ 8 w 61"/>
                <a:gd name="T25" fmla="*/ 53 h 108"/>
                <a:gd name="T26" fmla="*/ 20 w 61"/>
                <a:gd name="T27" fmla="*/ 57 h 108"/>
                <a:gd name="T28" fmla="*/ 24 w 61"/>
                <a:gd name="T29" fmla="*/ 100 h 108"/>
                <a:gd name="T30" fmla="*/ 44 w 61"/>
                <a:gd name="T31" fmla="*/ 100 h 108"/>
                <a:gd name="T32" fmla="*/ 44 w 61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108">
                  <a:moveTo>
                    <a:pt x="44" y="108"/>
                  </a:moveTo>
                  <a:cubicBezTo>
                    <a:pt x="16" y="108"/>
                    <a:pt x="16" y="108"/>
                    <a:pt x="16" y="108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8" y="4"/>
                    <a:pt x="61" y="10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2" y="10"/>
                    <a:pt x="48" y="8"/>
                    <a:pt x="44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4" y="100"/>
                    <a:pt x="24" y="100"/>
                    <a:pt x="24" y="100"/>
                  </a:cubicBezTo>
                  <a:cubicBezTo>
                    <a:pt x="44" y="100"/>
                    <a:pt x="44" y="100"/>
                    <a:pt x="44" y="100"/>
                  </a:cubicBezTo>
                  <a:lnTo>
                    <a:pt x="44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F79684E5-8BC7-4630-BFDB-FDCB804B5E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" y="114"/>
              <a:ext cx="87" cy="87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0D1DF385-DF4F-4112-9BE7-F514B5AF4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" y="227"/>
              <a:ext cx="133" cy="235"/>
            </a:xfrm>
            <a:custGeom>
              <a:avLst/>
              <a:gdLst>
                <a:gd name="T0" fmla="*/ 45 w 61"/>
                <a:gd name="T1" fmla="*/ 108 h 108"/>
                <a:gd name="T2" fmla="*/ 17 w 61"/>
                <a:gd name="T3" fmla="*/ 108 h 108"/>
                <a:gd name="T4" fmla="*/ 17 w 61"/>
                <a:gd name="T5" fmla="*/ 100 h 108"/>
                <a:gd name="T6" fmla="*/ 37 w 61"/>
                <a:gd name="T7" fmla="*/ 100 h 108"/>
                <a:gd name="T8" fmla="*/ 41 w 61"/>
                <a:gd name="T9" fmla="*/ 57 h 108"/>
                <a:gd name="T10" fmla="*/ 53 w 61"/>
                <a:gd name="T11" fmla="*/ 53 h 108"/>
                <a:gd name="T12" fmla="*/ 53 w 61"/>
                <a:gd name="T13" fmla="*/ 20 h 108"/>
                <a:gd name="T14" fmla="*/ 41 w 61"/>
                <a:gd name="T15" fmla="*/ 8 h 108"/>
                <a:gd name="T16" fmla="*/ 17 w 61"/>
                <a:gd name="T17" fmla="*/ 8 h 108"/>
                <a:gd name="T18" fmla="*/ 7 w 61"/>
                <a:gd name="T19" fmla="*/ 14 h 108"/>
                <a:gd name="T20" fmla="*/ 0 w 61"/>
                <a:gd name="T21" fmla="*/ 10 h 108"/>
                <a:gd name="T22" fmla="*/ 17 w 61"/>
                <a:gd name="T23" fmla="*/ 0 h 108"/>
                <a:gd name="T24" fmla="*/ 41 w 61"/>
                <a:gd name="T25" fmla="*/ 0 h 108"/>
                <a:gd name="T26" fmla="*/ 61 w 61"/>
                <a:gd name="T27" fmla="*/ 20 h 108"/>
                <a:gd name="T28" fmla="*/ 61 w 61"/>
                <a:gd name="T29" fmla="*/ 59 h 108"/>
                <a:gd name="T30" fmla="*/ 49 w 61"/>
                <a:gd name="T31" fmla="*/ 63 h 108"/>
                <a:gd name="T32" fmla="*/ 45 w 61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108">
                  <a:moveTo>
                    <a:pt x="45" y="108"/>
                  </a:moveTo>
                  <a:cubicBezTo>
                    <a:pt x="17" y="108"/>
                    <a:pt x="17" y="108"/>
                    <a:pt x="17" y="108"/>
                  </a:cubicBezTo>
                  <a:cubicBezTo>
                    <a:pt x="17" y="100"/>
                    <a:pt x="17" y="100"/>
                    <a:pt x="17" y="100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13"/>
                    <a:pt x="48" y="8"/>
                    <a:pt x="41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3" y="8"/>
                    <a:pt x="9" y="10"/>
                    <a:pt x="7" y="1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4"/>
                    <a:pt x="10" y="0"/>
                    <a:pt x="17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2" y="0"/>
                    <a:pt x="61" y="9"/>
                    <a:pt x="61" y="20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49" y="63"/>
                    <a:pt x="49" y="63"/>
                    <a:pt x="49" y="63"/>
                  </a:cubicBezTo>
                  <a:lnTo>
                    <a:pt x="45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A0E73AD0-4300-4928-BB3F-966706C92A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7" y="88"/>
              <a:ext cx="122" cy="122"/>
            </a:xfrm>
            <a:custGeom>
              <a:avLst/>
              <a:gdLst>
                <a:gd name="T0" fmla="*/ 28 w 56"/>
                <a:gd name="T1" fmla="*/ 56 h 56"/>
                <a:gd name="T2" fmla="*/ 0 w 56"/>
                <a:gd name="T3" fmla="*/ 28 h 56"/>
                <a:gd name="T4" fmla="*/ 28 w 56"/>
                <a:gd name="T5" fmla="*/ 0 h 56"/>
                <a:gd name="T6" fmla="*/ 56 w 56"/>
                <a:gd name="T7" fmla="*/ 28 h 56"/>
                <a:gd name="T8" fmla="*/ 28 w 56"/>
                <a:gd name="T9" fmla="*/ 56 h 56"/>
                <a:gd name="T10" fmla="*/ 28 w 56"/>
                <a:gd name="T11" fmla="*/ 8 h 56"/>
                <a:gd name="T12" fmla="*/ 8 w 56"/>
                <a:gd name="T13" fmla="*/ 28 h 56"/>
                <a:gd name="T14" fmla="*/ 28 w 56"/>
                <a:gd name="T15" fmla="*/ 48 h 56"/>
                <a:gd name="T16" fmla="*/ 48 w 56"/>
                <a:gd name="T17" fmla="*/ 28 h 56"/>
                <a:gd name="T18" fmla="*/ 28 w 56"/>
                <a:gd name="T19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3" y="0"/>
                    <a:pt x="56" y="13"/>
                    <a:pt x="56" y="28"/>
                  </a:cubicBezTo>
                  <a:cubicBezTo>
                    <a:pt x="56" y="43"/>
                    <a:pt x="43" y="56"/>
                    <a:pt x="28" y="56"/>
                  </a:cubicBezTo>
                  <a:close/>
                  <a:moveTo>
                    <a:pt x="28" y="8"/>
                  </a:moveTo>
                  <a:cubicBezTo>
                    <a:pt x="17" y="8"/>
                    <a:pt x="8" y="17"/>
                    <a:pt x="8" y="28"/>
                  </a:cubicBezTo>
                  <a:cubicBezTo>
                    <a:pt x="8" y="39"/>
                    <a:pt x="17" y="48"/>
                    <a:pt x="28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7"/>
                    <a:pt x="39" y="8"/>
                    <a:pt x="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36229B99-3227-40DF-B091-690C462D1F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2" y="236"/>
              <a:ext cx="192" cy="252"/>
            </a:xfrm>
            <a:custGeom>
              <a:avLst/>
              <a:gdLst>
                <a:gd name="T0" fmla="*/ 68 w 88"/>
                <a:gd name="T1" fmla="*/ 116 h 116"/>
                <a:gd name="T2" fmla="*/ 20 w 88"/>
                <a:gd name="T3" fmla="*/ 116 h 116"/>
                <a:gd name="T4" fmla="*/ 16 w 88"/>
                <a:gd name="T5" fmla="*/ 67 h 116"/>
                <a:gd name="T6" fmla="*/ 0 w 88"/>
                <a:gd name="T7" fmla="*/ 63 h 116"/>
                <a:gd name="T8" fmla="*/ 0 w 88"/>
                <a:gd name="T9" fmla="*/ 20 h 116"/>
                <a:gd name="T10" fmla="*/ 20 w 88"/>
                <a:gd name="T11" fmla="*/ 0 h 116"/>
                <a:gd name="T12" fmla="*/ 68 w 88"/>
                <a:gd name="T13" fmla="*/ 0 h 116"/>
                <a:gd name="T14" fmla="*/ 88 w 88"/>
                <a:gd name="T15" fmla="*/ 20 h 116"/>
                <a:gd name="T16" fmla="*/ 88 w 88"/>
                <a:gd name="T17" fmla="*/ 63 h 116"/>
                <a:gd name="T18" fmla="*/ 72 w 88"/>
                <a:gd name="T19" fmla="*/ 67 h 116"/>
                <a:gd name="T20" fmla="*/ 68 w 88"/>
                <a:gd name="T21" fmla="*/ 116 h 116"/>
                <a:gd name="T22" fmla="*/ 28 w 88"/>
                <a:gd name="T23" fmla="*/ 108 h 116"/>
                <a:gd name="T24" fmla="*/ 60 w 88"/>
                <a:gd name="T25" fmla="*/ 108 h 116"/>
                <a:gd name="T26" fmla="*/ 64 w 88"/>
                <a:gd name="T27" fmla="*/ 61 h 116"/>
                <a:gd name="T28" fmla="*/ 80 w 88"/>
                <a:gd name="T29" fmla="*/ 57 h 116"/>
                <a:gd name="T30" fmla="*/ 80 w 88"/>
                <a:gd name="T31" fmla="*/ 20 h 116"/>
                <a:gd name="T32" fmla="*/ 68 w 88"/>
                <a:gd name="T33" fmla="*/ 8 h 116"/>
                <a:gd name="T34" fmla="*/ 20 w 88"/>
                <a:gd name="T35" fmla="*/ 8 h 116"/>
                <a:gd name="T36" fmla="*/ 8 w 88"/>
                <a:gd name="T37" fmla="*/ 20 h 116"/>
                <a:gd name="T38" fmla="*/ 8 w 88"/>
                <a:gd name="T39" fmla="*/ 57 h 116"/>
                <a:gd name="T40" fmla="*/ 24 w 88"/>
                <a:gd name="T41" fmla="*/ 61 h 116"/>
                <a:gd name="T42" fmla="*/ 28 w 88"/>
                <a:gd name="T43" fmla="*/ 10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8" h="116">
                  <a:moveTo>
                    <a:pt x="68" y="116"/>
                  </a:moveTo>
                  <a:cubicBezTo>
                    <a:pt x="20" y="116"/>
                    <a:pt x="20" y="116"/>
                    <a:pt x="20" y="116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9" y="0"/>
                    <a:pt x="88" y="9"/>
                    <a:pt x="88" y="20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72" y="67"/>
                    <a:pt x="72" y="67"/>
                    <a:pt x="72" y="67"/>
                  </a:cubicBezTo>
                  <a:lnTo>
                    <a:pt x="68" y="116"/>
                  </a:lnTo>
                  <a:close/>
                  <a:moveTo>
                    <a:pt x="28" y="108"/>
                  </a:moveTo>
                  <a:cubicBezTo>
                    <a:pt x="60" y="108"/>
                    <a:pt x="60" y="108"/>
                    <a:pt x="60" y="108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0" y="13"/>
                    <a:pt x="75" y="8"/>
                    <a:pt x="68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24" y="61"/>
                    <a:pt x="24" y="61"/>
                    <a:pt x="24" y="61"/>
                  </a:cubicBezTo>
                  <a:lnTo>
                    <a:pt x="28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35" name="Group 4">
            <a:extLst>
              <a:ext uri="{FF2B5EF4-FFF2-40B4-BE49-F238E27FC236}">
                <a16:creationId xmlns:a16="http://schemas.microsoft.com/office/drawing/2014/main" id="{53FE1D08-D5B0-47F8-B4F7-8884CDBD4E8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50879" y="4639620"/>
            <a:ext cx="278706" cy="320352"/>
            <a:chOff x="114" y="88"/>
            <a:chExt cx="348" cy="400"/>
          </a:xfrm>
          <a:solidFill>
            <a:schemeClr val="bg1"/>
          </a:solidFill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2B996466-60C3-44C2-AACC-E9BA6EE0B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" y="101"/>
              <a:ext cx="270" cy="374"/>
            </a:xfrm>
            <a:custGeom>
              <a:avLst/>
              <a:gdLst>
                <a:gd name="T0" fmla="*/ 16 w 270"/>
                <a:gd name="T1" fmla="*/ 374 h 374"/>
                <a:gd name="T2" fmla="*/ 0 w 270"/>
                <a:gd name="T3" fmla="*/ 363 h 374"/>
                <a:gd name="T4" fmla="*/ 255 w 270"/>
                <a:gd name="T5" fmla="*/ 0 h 374"/>
                <a:gd name="T6" fmla="*/ 270 w 270"/>
                <a:gd name="T7" fmla="*/ 11 h 374"/>
                <a:gd name="T8" fmla="*/ 16 w 270"/>
                <a:gd name="T9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374">
                  <a:moveTo>
                    <a:pt x="16" y="374"/>
                  </a:moveTo>
                  <a:lnTo>
                    <a:pt x="0" y="363"/>
                  </a:lnTo>
                  <a:lnTo>
                    <a:pt x="255" y="0"/>
                  </a:lnTo>
                  <a:lnTo>
                    <a:pt x="270" y="11"/>
                  </a:lnTo>
                  <a:lnTo>
                    <a:pt x="16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E3EC0D06-66F6-42A6-9C85-71A6659591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" y="88"/>
              <a:ext cx="131" cy="157"/>
            </a:xfrm>
            <a:custGeom>
              <a:avLst/>
              <a:gdLst>
                <a:gd name="T0" fmla="*/ 30 w 60"/>
                <a:gd name="T1" fmla="*/ 72 h 72"/>
                <a:gd name="T2" fmla="*/ 0 w 60"/>
                <a:gd name="T3" fmla="*/ 42 h 72"/>
                <a:gd name="T4" fmla="*/ 0 w 60"/>
                <a:gd name="T5" fmla="*/ 30 h 72"/>
                <a:gd name="T6" fmla="*/ 30 w 60"/>
                <a:gd name="T7" fmla="*/ 0 h 72"/>
                <a:gd name="T8" fmla="*/ 60 w 60"/>
                <a:gd name="T9" fmla="*/ 30 h 72"/>
                <a:gd name="T10" fmla="*/ 60 w 60"/>
                <a:gd name="T11" fmla="*/ 42 h 72"/>
                <a:gd name="T12" fmla="*/ 30 w 60"/>
                <a:gd name="T13" fmla="*/ 72 h 72"/>
                <a:gd name="T14" fmla="*/ 30 w 60"/>
                <a:gd name="T15" fmla="*/ 8 h 72"/>
                <a:gd name="T16" fmla="*/ 8 w 60"/>
                <a:gd name="T17" fmla="*/ 30 h 72"/>
                <a:gd name="T18" fmla="*/ 8 w 60"/>
                <a:gd name="T19" fmla="*/ 42 h 72"/>
                <a:gd name="T20" fmla="*/ 30 w 60"/>
                <a:gd name="T21" fmla="*/ 64 h 72"/>
                <a:gd name="T22" fmla="*/ 52 w 60"/>
                <a:gd name="T23" fmla="*/ 42 h 72"/>
                <a:gd name="T24" fmla="*/ 52 w 60"/>
                <a:gd name="T25" fmla="*/ 30 h 72"/>
                <a:gd name="T26" fmla="*/ 30 w 60"/>
                <a:gd name="T27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72">
                  <a:moveTo>
                    <a:pt x="30" y="72"/>
                  </a:moveTo>
                  <a:cubicBezTo>
                    <a:pt x="13" y="72"/>
                    <a:pt x="0" y="59"/>
                    <a:pt x="0" y="4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7" y="0"/>
                    <a:pt x="60" y="13"/>
                    <a:pt x="60" y="30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0" y="59"/>
                    <a:pt x="47" y="72"/>
                    <a:pt x="30" y="72"/>
                  </a:cubicBezTo>
                  <a:close/>
                  <a:moveTo>
                    <a:pt x="30" y="8"/>
                  </a:moveTo>
                  <a:cubicBezTo>
                    <a:pt x="18" y="8"/>
                    <a:pt x="8" y="18"/>
                    <a:pt x="8" y="30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8" y="54"/>
                    <a:pt x="18" y="64"/>
                    <a:pt x="30" y="64"/>
                  </a:cubicBezTo>
                  <a:cubicBezTo>
                    <a:pt x="42" y="64"/>
                    <a:pt x="52" y="54"/>
                    <a:pt x="52" y="42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18"/>
                    <a:pt x="42" y="8"/>
                    <a:pt x="3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76A48D60-7C11-4FE6-9B1F-831C9D3B5C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1" y="331"/>
              <a:ext cx="131" cy="157"/>
            </a:xfrm>
            <a:custGeom>
              <a:avLst/>
              <a:gdLst>
                <a:gd name="T0" fmla="*/ 30 w 60"/>
                <a:gd name="T1" fmla="*/ 72 h 72"/>
                <a:gd name="T2" fmla="*/ 0 w 60"/>
                <a:gd name="T3" fmla="*/ 42 h 72"/>
                <a:gd name="T4" fmla="*/ 0 w 60"/>
                <a:gd name="T5" fmla="*/ 30 h 72"/>
                <a:gd name="T6" fmla="*/ 30 w 60"/>
                <a:gd name="T7" fmla="*/ 0 h 72"/>
                <a:gd name="T8" fmla="*/ 60 w 60"/>
                <a:gd name="T9" fmla="*/ 30 h 72"/>
                <a:gd name="T10" fmla="*/ 60 w 60"/>
                <a:gd name="T11" fmla="*/ 42 h 72"/>
                <a:gd name="T12" fmla="*/ 30 w 60"/>
                <a:gd name="T13" fmla="*/ 72 h 72"/>
                <a:gd name="T14" fmla="*/ 30 w 60"/>
                <a:gd name="T15" fmla="*/ 8 h 72"/>
                <a:gd name="T16" fmla="*/ 8 w 60"/>
                <a:gd name="T17" fmla="*/ 30 h 72"/>
                <a:gd name="T18" fmla="*/ 8 w 60"/>
                <a:gd name="T19" fmla="*/ 42 h 72"/>
                <a:gd name="T20" fmla="*/ 30 w 60"/>
                <a:gd name="T21" fmla="*/ 64 h 72"/>
                <a:gd name="T22" fmla="*/ 52 w 60"/>
                <a:gd name="T23" fmla="*/ 42 h 72"/>
                <a:gd name="T24" fmla="*/ 52 w 60"/>
                <a:gd name="T25" fmla="*/ 30 h 72"/>
                <a:gd name="T26" fmla="*/ 30 w 60"/>
                <a:gd name="T27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72">
                  <a:moveTo>
                    <a:pt x="30" y="72"/>
                  </a:moveTo>
                  <a:cubicBezTo>
                    <a:pt x="13" y="72"/>
                    <a:pt x="0" y="59"/>
                    <a:pt x="0" y="4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7" y="0"/>
                    <a:pt x="60" y="13"/>
                    <a:pt x="60" y="30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0" y="59"/>
                    <a:pt x="47" y="72"/>
                    <a:pt x="30" y="72"/>
                  </a:cubicBezTo>
                  <a:close/>
                  <a:moveTo>
                    <a:pt x="30" y="8"/>
                  </a:moveTo>
                  <a:cubicBezTo>
                    <a:pt x="18" y="8"/>
                    <a:pt x="8" y="18"/>
                    <a:pt x="8" y="30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8" y="54"/>
                    <a:pt x="18" y="64"/>
                    <a:pt x="30" y="64"/>
                  </a:cubicBezTo>
                  <a:cubicBezTo>
                    <a:pt x="42" y="64"/>
                    <a:pt x="52" y="54"/>
                    <a:pt x="52" y="42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18"/>
                    <a:pt x="42" y="8"/>
                    <a:pt x="3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860" y="2065665"/>
            <a:ext cx="4440382" cy="332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01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Kombinationstegning 20"/>
          <p:cNvSpPr/>
          <p:nvPr/>
        </p:nvSpPr>
        <p:spPr bwMode="auto">
          <a:xfrm>
            <a:off x="12031" y="2633317"/>
            <a:ext cx="12179970" cy="4224683"/>
          </a:xfrm>
          <a:custGeom>
            <a:avLst/>
            <a:gdLst>
              <a:gd name="connsiteX0" fmla="*/ 0 w 11827042"/>
              <a:gd name="connsiteY0" fmla="*/ 31769 h 4387201"/>
              <a:gd name="connsiteX1" fmla="*/ 3705726 w 11827042"/>
              <a:gd name="connsiteY1" fmla="*/ 380685 h 4387201"/>
              <a:gd name="connsiteX2" fmla="*/ 4656221 w 11827042"/>
              <a:gd name="connsiteY2" fmla="*/ 2726843 h 4387201"/>
              <a:gd name="connsiteX3" fmla="*/ 7230979 w 11827042"/>
              <a:gd name="connsiteY3" fmla="*/ 1090548 h 4387201"/>
              <a:gd name="connsiteX4" fmla="*/ 9432758 w 11827042"/>
              <a:gd name="connsiteY4" fmla="*/ 609285 h 4387201"/>
              <a:gd name="connsiteX5" fmla="*/ 11827042 w 11827042"/>
              <a:gd name="connsiteY5" fmla="*/ 4387201 h 438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7042" h="4387201">
                <a:moveTo>
                  <a:pt x="0" y="31769"/>
                </a:moveTo>
                <a:cubicBezTo>
                  <a:pt x="1464844" y="-18363"/>
                  <a:pt x="2929689" y="-68494"/>
                  <a:pt x="3705726" y="380685"/>
                </a:cubicBezTo>
                <a:cubicBezTo>
                  <a:pt x="4481763" y="829864"/>
                  <a:pt x="4068679" y="2608533"/>
                  <a:pt x="4656221" y="2726843"/>
                </a:cubicBezTo>
                <a:cubicBezTo>
                  <a:pt x="5243763" y="2845153"/>
                  <a:pt x="6434890" y="1443474"/>
                  <a:pt x="7230979" y="1090548"/>
                </a:cubicBezTo>
                <a:cubicBezTo>
                  <a:pt x="8027068" y="737622"/>
                  <a:pt x="8666748" y="59843"/>
                  <a:pt x="9432758" y="609285"/>
                </a:cubicBezTo>
                <a:cubicBezTo>
                  <a:pt x="10198768" y="1158727"/>
                  <a:pt x="11012905" y="2772964"/>
                  <a:pt x="11827042" y="4387201"/>
                </a:cubicBez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13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Anbefalingerne har fokus på tre dilemmaer nu og i fremtiden</a:t>
            </a:r>
          </a:p>
        </p:txBody>
      </p:sp>
      <p:sp>
        <p:nvSpPr>
          <p:cNvPr id="13" name="Pladsholder til tekst 6"/>
          <p:cNvSpPr txBox="1">
            <a:spLocks noChangeAspect="1"/>
          </p:cNvSpPr>
          <p:nvPr/>
        </p:nvSpPr>
        <p:spPr>
          <a:xfrm>
            <a:off x="1276547" y="1933000"/>
            <a:ext cx="2170539" cy="2170539"/>
          </a:xfrm>
          <a:prstGeom prst="ellipse">
            <a:avLst/>
          </a:prstGeom>
          <a:solidFill>
            <a:srgbClr val="AAD6C4"/>
          </a:solidFill>
        </p:spPr>
        <p:txBody>
          <a:bodyPr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>
                <a:solidFill>
                  <a:schemeClr val="bg1"/>
                </a:solidFill>
              </a:rPr>
              <a:t>Retfærdige pensionsaldre – inden for og på tværs af generationer</a:t>
            </a:r>
          </a:p>
        </p:txBody>
      </p:sp>
      <p:sp>
        <p:nvSpPr>
          <p:cNvPr id="14" name="Pladsholder til tekst 7"/>
          <p:cNvSpPr txBox="1">
            <a:spLocks noChangeAspect="1"/>
          </p:cNvSpPr>
          <p:nvPr/>
        </p:nvSpPr>
        <p:spPr>
          <a:xfrm>
            <a:off x="3763613" y="3963555"/>
            <a:ext cx="2170539" cy="2170539"/>
          </a:xfrm>
          <a:prstGeom prst="ellipse">
            <a:avLst/>
          </a:prstGeom>
          <a:solidFill>
            <a:srgbClr val="AAD6C4"/>
          </a:solidFill>
        </p:spPr>
        <p:txBody>
          <a:bodyPr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>
                <a:solidFill>
                  <a:schemeClr val="bg1"/>
                </a:solidFill>
              </a:rPr>
              <a:t>Hvad med dem, der ikke sparer op til pension?</a:t>
            </a:r>
          </a:p>
        </p:txBody>
      </p:sp>
      <p:sp>
        <p:nvSpPr>
          <p:cNvPr id="15" name="Pladsholder til tekst 8"/>
          <p:cNvSpPr txBox="1">
            <a:spLocks noChangeAspect="1"/>
          </p:cNvSpPr>
          <p:nvPr/>
        </p:nvSpPr>
        <p:spPr>
          <a:xfrm>
            <a:off x="6727735" y="2524903"/>
            <a:ext cx="2170539" cy="2170539"/>
          </a:xfrm>
          <a:prstGeom prst="ellipse">
            <a:avLst/>
          </a:prstGeom>
          <a:solidFill>
            <a:schemeClr val="accent1"/>
          </a:solidFill>
        </p:spPr>
        <p:txBody>
          <a:bodyPr rIns="0"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>
                <a:solidFill>
                  <a:schemeClr val="bg1"/>
                </a:solidFill>
              </a:rPr>
              <a:t>Det svære samspil mellem</a:t>
            </a:r>
            <a:br>
              <a:rPr lang="da-DK" sz="1800" kern="0" dirty="0">
                <a:solidFill>
                  <a:schemeClr val="bg1"/>
                </a:solidFill>
              </a:rPr>
            </a:br>
            <a:r>
              <a:rPr lang="da-DK" sz="1800" kern="0" dirty="0">
                <a:solidFill>
                  <a:schemeClr val="bg1"/>
                </a:solidFill>
              </a:rPr>
              <a:t>offentlige og private pensioner</a:t>
            </a:r>
          </a:p>
        </p:txBody>
      </p:sp>
      <p:sp>
        <p:nvSpPr>
          <p:cNvPr id="2" name="Ellipse 1"/>
          <p:cNvSpPr>
            <a:spLocks noChangeAspect="1"/>
          </p:cNvSpPr>
          <p:nvPr/>
        </p:nvSpPr>
        <p:spPr bwMode="auto">
          <a:xfrm>
            <a:off x="2799840" y="1867038"/>
            <a:ext cx="864000" cy="863127"/>
          </a:xfrm>
          <a:prstGeom prst="ellipse">
            <a:avLst/>
          </a:prstGeom>
          <a:solidFill>
            <a:srgbClr val="AAD6C4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42" name="Group 4">
            <a:extLst>
              <a:ext uri="{FF2B5EF4-FFF2-40B4-BE49-F238E27FC236}">
                <a16:creationId xmlns:a16="http://schemas.microsoft.com/office/drawing/2014/main" id="{8E6C8267-A7E3-401C-98EC-15C452F0A8F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926675" y="2002292"/>
            <a:ext cx="651229" cy="592618"/>
            <a:chOff x="88" y="106"/>
            <a:chExt cx="400" cy="364"/>
          </a:xfrm>
          <a:solidFill>
            <a:schemeClr val="bg1"/>
          </a:solidFill>
        </p:grpSpPr>
        <p:sp>
          <p:nvSpPr>
            <p:cNvPr id="43" name="Rectangle 5">
              <a:extLst>
                <a:ext uri="{FF2B5EF4-FFF2-40B4-BE49-F238E27FC236}">
                  <a16:creationId xmlns:a16="http://schemas.microsoft.com/office/drawing/2014/main" id="{5E6B470F-79BC-400B-9194-E2A2AA1A6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106"/>
              <a:ext cx="18" cy="3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" name="Rectangle 6">
              <a:extLst>
                <a:ext uri="{FF2B5EF4-FFF2-40B4-BE49-F238E27FC236}">
                  <a16:creationId xmlns:a16="http://schemas.microsoft.com/office/drawing/2014/main" id="{C3C2DE81-424E-42F3-8556-DC64BCC20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453"/>
              <a:ext cx="192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" name="Rectangle 7">
              <a:extLst>
                <a:ext uri="{FF2B5EF4-FFF2-40B4-BE49-F238E27FC236}">
                  <a16:creationId xmlns:a16="http://schemas.microsoft.com/office/drawing/2014/main" id="{6C57C1BA-5EC2-4A07-ACA2-45C2C9FFA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" y="262"/>
              <a:ext cx="139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" name="Rectangle 8">
              <a:extLst>
                <a:ext uri="{FF2B5EF4-FFF2-40B4-BE49-F238E27FC236}">
                  <a16:creationId xmlns:a16="http://schemas.microsoft.com/office/drawing/2014/main" id="{67854813-D4FC-41F8-82E4-A98865858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62"/>
              <a:ext cx="139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698DDFE7-7021-48D2-8F7F-5ECF470848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141"/>
              <a:ext cx="400" cy="208"/>
            </a:xfrm>
            <a:custGeom>
              <a:avLst/>
              <a:gdLst>
                <a:gd name="T0" fmla="*/ 148 w 184"/>
                <a:gd name="T1" fmla="*/ 96 h 96"/>
                <a:gd name="T2" fmla="*/ 112 w 184"/>
                <a:gd name="T3" fmla="*/ 60 h 96"/>
                <a:gd name="T4" fmla="*/ 112 w 184"/>
                <a:gd name="T5" fmla="*/ 59 h 96"/>
                <a:gd name="T6" fmla="*/ 134 w 184"/>
                <a:gd name="T7" fmla="*/ 8 h 96"/>
                <a:gd name="T8" fmla="*/ 50 w 184"/>
                <a:gd name="T9" fmla="*/ 8 h 96"/>
                <a:gd name="T10" fmla="*/ 72 w 184"/>
                <a:gd name="T11" fmla="*/ 59 h 96"/>
                <a:gd name="T12" fmla="*/ 72 w 184"/>
                <a:gd name="T13" fmla="*/ 60 h 96"/>
                <a:gd name="T14" fmla="*/ 36 w 184"/>
                <a:gd name="T15" fmla="*/ 96 h 96"/>
                <a:gd name="T16" fmla="*/ 0 w 184"/>
                <a:gd name="T17" fmla="*/ 60 h 96"/>
                <a:gd name="T18" fmla="*/ 0 w 184"/>
                <a:gd name="T19" fmla="*/ 59 h 96"/>
                <a:gd name="T20" fmla="*/ 42 w 184"/>
                <a:gd name="T21" fmla="*/ 0 h 96"/>
                <a:gd name="T22" fmla="*/ 142 w 184"/>
                <a:gd name="T23" fmla="*/ 0 h 96"/>
                <a:gd name="T24" fmla="*/ 184 w 184"/>
                <a:gd name="T25" fmla="*/ 59 h 96"/>
                <a:gd name="T26" fmla="*/ 184 w 184"/>
                <a:gd name="T27" fmla="*/ 60 h 96"/>
                <a:gd name="T28" fmla="*/ 148 w 184"/>
                <a:gd name="T29" fmla="*/ 96 h 96"/>
                <a:gd name="T30" fmla="*/ 120 w 184"/>
                <a:gd name="T31" fmla="*/ 61 h 96"/>
                <a:gd name="T32" fmla="*/ 148 w 184"/>
                <a:gd name="T33" fmla="*/ 88 h 96"/>
                <a:gd name="T34" fmla="*/ 176 w 184"/>
                <a:gd name="T35" fmla="*/ 61 h 96"/>
                <a:gd name="T36" fmla="*/ 141 w 184"/>
                <a:gd name="T37" fmla="*/ 12 h 96"/>
                <a:gd name="T38" fmla="*/ 120 w 184"/>
                <a:gd name="T39" fmla="*/ 61 h 96"/>
                <a:gd name="T40" fmla="*/ 8 w 184"/>
                <a:gd name="T41" fmla="*/ 61 h 96"/>
                <a:gd name="T42" fmla="*/ 36 w 184"/>
                <a:gd name="T43" fmla="*/ 88 h 96"/>
                <a:gd name="T44" fmla="*/ 64 w 184"/>
                <a:gd name="T45" fmla="*/ 61 h 96"/>
                <a:gd name="T46" fmla="*/ 43 w 184"/>
                <a:gd name="T47" fmla="*/ 12 h 96"/>
                <a:gd name="T48" fmla="*/ 8 w 184"/>
                <a:gd name="T49" fmla="*/ 6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4" h="96">
                  <a:moveTo>
                    <a:pt x="148" y="96"/>
                  </a:moveTo>
                  <a:cubicBezTo>
                    <a:pt x="128" y="96"/>
                    <a:pt x="112" y="80"/>
                    <a:pt x="112" y="60"/>
                  </a:cubicBezTo>
                  <a:cubicBezTo>
                    <a:pt x="112" y="59"/>
                    <a:pt x="112" y="59"/>
                    <a:pt x="112" y="59"/>
                  </a:cubicBezTo>
                  <a:cubicBezTo>
                    <a:pt x="134" y="8"/>
                    <a:pt x="134" y="8"/>
                    <a:pt x="134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80"/>
                    <a:pt x="56" y="96"/>
                    <a:pt x="36" y="96"/>
                  </a:cubicBezTo>
                  <a:cubicBezTo>
                    <a:pt x="16" y="96"/>
                    <a:pt x="0" y="80"/>
                    <a:pt x="0" y="6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84" y="59"/>
                    <a:pt x="184" y="59"/>
                    <a:pt x="184" y="59"/>
                  </a:cubicBezTo>
                  <a:cubicBezTo>
                    <a:pt x="184" y="60"/>
                    <a:pt x="184" y="60"/>
                    <a:pt x="184" y="60"/>
                  </a:cubicBezTo>
                  <a:cubicBezTo>
                    <a:pt x="184" y="80"/>
                    <a:pt x="168" y="96"/>
                    <a:pt x="148" y="96"/>
                  </a:cubicBezTo>
                  <a:close/>
                  <a:moveTo>
                    <a:pt x="120" y="61"/>
                  </a:moveTo>
                  <a:cubicBezTo>
                    <a:pt x="120" y="76"/>
                    <a:pt x="133" y="88"/>
                    <a:pt x="148" y="88"/>
                  </a:cubicBezTo>
                  <a:cubicBezTo>
                    <a:pt x="163" y="88"/>
                    <a:pt x="175" y="76"/>
                    <a:pt x="176" y="61"/>
                  </a:cubicBezTo>
                  <a:cubicBezTo>
                    <a:pt x="141" y="12"/>
                    <a:pt x="141" y="12"/>
                    <a:pt x="141" y="12"/>
                  </a:cubicBezTo>
                  <a:lnTo>
                    <a:pt x="120" y="61"/>
                  </a:lnTo>
                  <a:close/>
                  <a:moveTo>
                    <a:pt x="8" y="61"/>
                  </a:moveTo>
                  <a:cubicBezTo>
                    <a:pt x="9" y="76"/>
                    <a:pt x="21" y="88"/>
                    <a:pt x="36" y="88"/>
                  </a:cubicBezTo>
                  <a:cubicBezTo>
                    <a:pt x="51" y="88"/>
                    <a:pt x="64" y="76"/>
                    <a:pt x="64" y="61"/>
                  </a:cubicBezTo>
                  <a:cubicBezTo>
                    <a:pt x="43" y="12"/>
                    <a:pt x="43" y="12"/>
                    <a:pt x="43" y="12"/>
                  </a:cubicBezTo>
                  <a:lnTo>
                    <a:pt x="8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36" name="Ellipse 35"/>
          <p:cNvSpPr>
            <a:spLocks noChangeAspect="1"/>
          </p:cNvSpPr>
          <p:nvPr/>
        </p:nvSpPr>
        <p:spPr bwMode="auto">
          <a:xfrm>
            <a:off x="8283561" y="2296306"/>
            <a:ext cx="864000" cy="863127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1" name="Ellipse 70"/>
          <p:cNvSpPr>
            <a:spLocks noChangeAspect="1"/>
          </p:cNvSpPr>
          <p:nvPr/>
        </p:nvSpPr>
        <p:spPr bwMode="auto">
          <a:xfrm>
            <a:off x="5260280" y="5379469"/>
            <a:ext cx="864000" cy="863127"/>
          </a:xfrm>
          <a:prstGeom prst="ellipse">
            <a:avLst/>
          </a:prstGeom>
          <a:solidFill>
            <a:srgbClr val="AAD6C4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54" name="Group 4">
            <a:extLst>
              <a:ext uri="{FF2B5EF4-FFF2-40B4-BE49-F238E27FC236}">
                <a16:creationId xmlns:a16="http://schemas.microsoft.com/office/drawing/2014/main" id="{3E252630-5CBB-44FA-BEF0-A1B1DC187C5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64042" y="2491194"/>
            <a:ext cx="503037" cy="522385"/>
            <a:chOff x="106" y="99"/>
            <a:chExt cx="364" cy="378"/>
          </a:xfrm>
          <a:solidFill>
            <a:schemeClr val="bg1"/>
          </a:solidFill>
        </p:grpSpPr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104EC254-317E-4923-854C-175B9E64E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" y="106"/>
              <a:ext cx="345" cy="182"/>
            </a:xfrm>
            <a:custGeom>
              <a:avLst/>
              <a:gdLst>
                <a:gd name="T0" fmla="*/ 8 w 159"/>
                <a:gd name="T1" fmla="*/ 84 h 84"/>
                <a:gd name="T2" fmla="*/ 0 w 159"/>
                <a:gd name="T3" fmla="*/ 84 h 84"/>
                <a:gd name="T4" fmla="*/ 84 w 159"/>
                <a:gd name="T5" fmla="*/ 0 h 84"/>
                <a:gd name="T6" fmla="*/ 159 w 159"/>
                <a:gd name="T7" fmla="*/ 46 h 84"/>
                <a:gd name="T8" fmla="*/ 152 w 159"/>
                <a:gd name="T9" fmla="*/ 50 h 84"/>
                <a:gd name="T10" fmla="*/ 84 w 159"/>
                <a:gd name="T11" fmla="*/ 8 h 84"/>
                <a:gd name="T12" fmla="*/ 8 w 159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84">
                  <a:moveTo>
                    <a:pt x="8" y="84"/>
                  </a:move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4" y="0"/>
                  </a:cubicBezTo>
                  <a:cubicBezTo>
                    <a:pt x="116" y="0"/>
                    <a:pt x="145" y="18"/>
                    <a:pt x="159" y="46"/>
                  </a:cubicBezTo>
                  <a:cubicBezTo>
                    <a:pt x="152" y="50"/>
                    <a:pt x="152" y="50"/>
                    <a:pt x="152" y="50"/>
                  </a:cubicBezTo>
                  <a:cubicBezTo>
                    <a:pt x="139" y="24"/>
                    <a:pt x="113" y="8"/>
                    <a:pt x="84" y="8"/>
                  </a:cubicBezTo>
                  <a:cubicBezTo>
                    <a:pt x="42" y="8"/>
                    <a:pt x="8" y="42"/>
                    <a:pt x="8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5CD45912-0A98-4C96-9EDD-D57F74045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" y="288"/>
              <a:ext cx="344" cy="183"/>
            </a:xfrm>
            <a:custGeom>
              <a:avLst/>
              <a:gdLst>
                <a:gd name="T0" fmla="*/ 75 w 159"/>
                <a:gd name="T1" fmla="*/ 84 h 84"/>
                <a:gd name="T2" fmla="*/ 0 w 159"/>
                <a:gd name="T3" fmla="*/ 38 h 84"/>
                <a:gd name="T4" fmla="*/ 7 w 159"/>
                <a:gd name="T5" fmla="*/ 34 h 84"/>
                <a:gd name="T6" fmla="*/ 75 w 159"/>
                <a:gd name="T7" fmla="*/ 76 h 84"/>
                <a:gd name="T8" fmla="*/ 151 w 159"/>
                <a:gd name="T9" fmla="*/ 0 h 84"/>
                <a:gd name="T10" fmla="*/ 159 w 159"/>
                <a:gd name="T11" fmla="*/ 0 h 84"/>
                <a:gd name="T12" fmla="*/ 75 w 159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84">
                  <a:moveTo>
                    <a:pt x="75" y="84"/>
                  </a:moveTo>
                  <a:cubicBezTo>
                    <a:pt x="43" y="84"/>
                    <a:pt x="14" y="66"/>
                    <a:pt x="0" y="38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20" y="60"/>
                    <a:pt x="46" y="76"/>
                    <a:pt x="75" y="76"/>
                  </a:cubicBezTo>
                  <a:cubicBezTo>
                    <a:pt x="117" y="76"/>
                    <a:pt x="151" y="42"/>
                    <a:pt x="151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59" y="46"/>
                    <a:pt x="121" y="84"/>
                    <a:pt x="75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D805915F-928D-4854-A848-B6AD94F72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" y="99"/>
              <a:ext cx="137" cy="122"/>
            </a:xfrm>
            <a:custGeom>
              <a:avLst/>
              <a:gdLst>
                <a:gd name="T0" fmla="*/ 120 w 137"/>
                <a:gd name="T1" fmla="*/ 122 h 122"/>
                <a:gd name="T2" fmla="*/ 0 w 137"/>
                <a:gd name="T3" fmla="*/ 107 h 122"/>
                <a:gd name="T4" fmla="*/ 3 w 137"/>
                <a:gd name="T5" fmla="*/ 89 h 122"/>
                <a:gd name="T6" fmla="*/ 107 w 137"/>
                <a:gd name="T7" fmla="*/ 102 h 122"/>
                <a:gd name="T8" fmla="*/ 120 w 137"/>
                <a:gd name="T9" fmla="*/ 0 h 122"/>
                <a:gd name="T10" fmla="*/ 137 w 137"/>
                <a:gd name="T11" fmla="*/ 2 h 122"/>
                <a:gd name="T12" fmla="*/ 120 w 137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22">
                  <a:moveTo>
                    <a:pt x="120" y="122"/>
                  </a:moveTo>
                  <a:lnTo>
                    <a:pt x="0" y="107"/>
                  </a:lnTo>
                  <a:lnTo>
                    <a:pt x="3" y="89"/>
                  </a:lnTo>
                  <a:lnTo>
                    <a:pt x="107" y="102"/>
                  </a:lnTo>
                  <a:lnTo>
                    <a:pt x="120" y="0"/>
                  </a:lnTo>
                  <a:lnTo>
                    <a:pt x="137" y="2"/>
                  </a:lnTo>
                  <a:lnTo>
                    <a:pt x="12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8" name="Freeform 8">
              <a:extLst>
                <a:ext uri="{FF2B5EF4-FFF2-40B4-BE49-F238E27FC236}">
                  <a16:creationId xmlns:a16="http://schemas.microsoft.com/office/drawing/2014/main" id="{2DD5169E-E5B0-4CAC-B8F9-5454B070A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" y="355"/>
              <a:ext cx="137" cy="122"/>
            </a:xfrm>
            <a:custGeom>
              <a:avLst/>
              <a:gdLst>
                <a:gd name="T0" fmla="*/ 18 w 137"/>
                <a:gd name="T1" fmla="*/ 122 h 122"/>
                <a:gd name="T2" fmla="*/ 0 w 137"/>
                <a:gd name="T3" fmla="*/ 120 h 122"/>
                <a:gd name="T4" fmla="*/ 18 w 137"/>
                <a:gd name="T5" fmla="*/ 0 h 122"/>
                <a:gd name="T6" fmla="*/ 137 w 137"/>
                <a:gd name="T7" fmla="*/ 16 h 122"/>
                <a:gd name="T8" fmla="*/ 135 w 137"/>
                <a:gd name="T9" fmla="*/ 33 h 122"/>
                <a:gd name="T10" fmla="*/ 31 w 137"/>
                <a:gd name="T11" fmla="*/ 20 h 122"/>
                <a:gd name="T12" fmla="*/ 18 w 137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22">
                  <a:moveTo>
                    <a:pt x="18" y="122"/>
                  </a:moveTo>
                  <a:lnTo>
                    <a:pt x="0" y="120"/>
                  </a:lnTo>
                  <a:lnTo>
                    <a:pt x="18" y="0"/>
                  </a:lnTo>
                  <a:lnTo>
                    <a:pt x="137" y="16"/>
                  </a:lnTo>
                  <a:lnTo>
                    <a:pt x="135" y="33"/>
                  </a:lnTo>
                  <a:lnTo>
                    <a:pt x="31" y="20"/>
                  </a:lnTo>
                  <a:lnTo>
                    <a:pt x="18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59" name="Group 4">
            <a:extLst>
              <a:ext uri="{FF2B5EF4-FFF2-40B4-BE49-F238E27FC236}">
                <a16:creationId xmlns:a16="http://schemas.microsoft.com/office/drawing/2014/main" id="{F478D1AA-4276-44B9-B42C-82B78C3FA1E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68088" y="5449177"/>
            <a:ext cx="662883" cy="662883"/>
            <a:chOff x="88" y="88"/>
            <a:chExt cx="400" cy="400"/>
          </a:xfrm>
          <a:solidFill>
            <a:schemeClr val="bg1"/>
          </a:solidFill>
        </p:grpSpPr>
        <p:sp>
          <p:nvSpPr>
            <p:cNvPr id="60" name="Rectangle 5">
              <a:extLst>
                <a:ext uri="{FF2B5EF4-FFF2-40B4-BE49-F238E27FC236}">
                  <a16:creationId xmlns:a16="http://schemas.microsoft.com/office/drawing/2014/main" id="{42615CAE-0530-41D0-9EA5-4CCDC8C1E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262"/>
              <a:ext cx="8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90BF4D95-D965-4B0E-A577-ECFA43A051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" y="88"/>
              <a:ext cx="87" cy="87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2" name="Oval 7">
              <a:extLst>
                <a:ext uri="{FF2B5EF4-FFF2-40B4-BE49-F238E27FC236}">
                  <a16:creationId xmlns:a16="http://schemas.microsoft.com/office/drawing/2014/main" id="{6F763430-F33C-46FB-92F4-C6962CF78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79"/>
              <a:ext cx="35" cy="3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F70F5D0B-D8B7-4D4F-BEB2-0FDC6A3620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169"/>
              <a:ext cx="400" cy="319"/>
            </a:xfrm>
            <a:custGeom>
              <a:avLst/>
              <a:gdLst>
                <a:gd name="T0" fmla="*/ 148 w 184"/>
                <a:gd name="T1" fmla="*/ 147 h 147"/>
                <a:gd name="T2" fmla="*/ 112 w 184"/>
                <a:gd name="T3" fmla="*/ 147 h 147"/>
                <a:gd name="T4" fmla="*/ 112 w 184"/>
                <a:gd name="T5" fmla="*/ 127 h 147"/>
                <a:gd name="T6" fmla="*/ 92 w 184"/>
                <a:gd name="T7" fmla="*/ 127 h 147"/>
                <a:gd name="T8" fmla="*/ 92 w 184"/>
                <a:gd name="T9" fmla="*/ 147 h 147"/>
                <a:gd name="T10" fmla="*/ 56 w 184"/>
                <a:gd name="T11" fmla="*/ 147 h 147"/>
                <a:gd name="T12" fmla="*/ 56 w 184"/>
                <a:gd name="T13" fmla="*/ 124 h 147"/>
                <a:gd name="T14" fmla="*/ 27 w 184"/>
                <a:gd name="T15" fmla="*/ 99 h 147"/>
                <a:gd name="T16" fmla="*/ 0 w 184"/>
                <a:gd name="T17" fmla="*/ 99 h 147"/>
                <a:gd name="T18" fmla="*/ 0 w 184"/>
                <a:gd name="T19" fmla="*/ 51 h 147"/>
                <a:gd name="T20" fmla="*/ 25 w 184"/>
                <a:gd name="T21" fmla="*/ 51 h 147"/>
                <a:gd name="T22" fmla="*/ 42 w 184"/>
                <a:gd name="T23" fmla="*/ 29 h 147"/>
                <a:gd name="T24" fmla="*/ 35 w 184"/>
                <a:gd name="T25" fmla="*/ 4 h 147"/>
                <a:gd name="T26" fmla="*/ 39 w 184"/>
                <a:gd name="T27" fmla="*/ 3 h 147"/>
                <a:gd name="T28" fmla="*/ 75 w 184"/>
                <a:gd name="T29" fmla="*/ 19 h 147"/>
                <a:gd name="T30" fmla="*/ 130 w 184"/>
                <a:gd name="T31" fmla="*/ 19 h 147"/>
                <a:gd name="T32" fmla="*/ 184 w 184"/>
                <a:gd name="T33" fmla="*/ 73 h 147"/>
                <a:gd name="T34" fmla="*/ 148 w 184"/>
                <a:gd name="T35" fmla="*/ 124 h 147"/>
                <a:gd name="T36" fmla="*/ 148 w 184"/>
                <a:gd name="T37" fmla="*/ 147 h 147"/>
                <a:gd name="T38" fmla="*/ 120 w 184"/>
                <a:gd name="T39" fmla="*/ 139 h 147"/>
                <a:gd name="T40" fmla="*/ 140 w 184"/>
                <a:gd name="T41" fmla="*/ 139 h 147"/>
                <a:gd name="T42" fmla="*/ 140 w 184"/>
                <a:gd name="T43" fmla="*/ 118 h 147"/>
                <a:gd name="T44" fmla="*/ 143 w 184"/>
                <a:gd name="T45" fmla="*/ 117 h 147"/>
                <a:gd name="T46" fmla="*/ 176 w 184"/>
                <a:gd name="T47" fmla="*/ 73 h 147"/>
                <a:gd name="T48" fmla="*/ 130 w 184"/>
                <a:gd name="T49" fmla="*/ 27 h 147"/>
                <a:gd name="T50" fmla="*/ 69 w 184"/>
                <a:gd name="T51" fmla="*/ 27 h 147"/>
                <a:gd name="T52" fmla="*/ 68 w 184"/>
                <a:gd name="T53" fmla="*/ 25 h 147"/>
                <a:gd name="T54" fmla="*/ 45 w 184"/>
                <a:gd name="T55" fmla="*/ 10 h 147"/>
                <a:gd name="T56" fmla="*/ 52 w 184"/>
                <a:gd name="T57" fmla="*/ 33 h 147"/>
                <a:gd name="T58" fmla="*/ 49 w 184"/>
                <a:gd name="T59" fmla="*/ 34 h 147"/>
                <a:gd name="T60" fmla="*/ 31 w 184"/>
                <a:gd name="T61" fmla="*/ 56 h 147"/>
                <a:gd name="T62" fmla="*/ 30 w 184"/>
                <a:gd name="T63" fmla="*/ 59 h 147"/>
                <a:gd name="T64" fmla="*/ 8 w 184"/>
                <a:gd name="T65" fmla="*/ 59 h 147"/>
                <a:gd name="T66" fmla="*/ 8 w 184"/>
                <a:gd name="T67" fmla="*/ 91 h 147"/>
                <a:gd name="T68" fmla="*/ 32 w 184"/>
                <a:gd name="T69" fmla="*/ 91 h 147"/>
                <a:gd name="T70" fmla="*/ 33 w 184"/>
                <a:gd name="T71" fmla="*/ 93 h 147"/>
                <a:gd name="T72" fmla="*/ 61 w 184"/>
                <a:gd name="T73" fmla="*/ 117 h 147"/>
                <a:gd name="T74" fmla="*/ 64 w 184"/>
                <a:gd name="T75" fmla="*/ 118 h 147"/>
                <a:gd name="T76" fmla="*/ 64 w 184"/>
                <a:gd name="T77" fmla="*/ 139 h 147"/>
                <a:gd name="T78" fmla="*/ 84 w 184"/>
                <a:gd name="T79" fmla="*/ 139 h 147"/>
                <a:gd name="T80" fmla="*/ 84 w 184"/>
                <a:gd name="T81" fmla="*/ 119 h 147"/>
                <a:gd name="T82" fmla="*/ 120 w 184"/>
                <a:gd name="T83" fmla="*/ 119 h 147"/>
                <a:gd name="T84" fmla="*/ 120 w 184"/>
                <a:gd name="T85" fmla="*/ 13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4" h="147">
                  <a:moveTo>
                    <a:pt x="148" y="147"/>
                  </a:moveTo>
                  <a:cubicBezTo>
                    <a:pt x="112" y="147"/>
                    <a:pt x="112" y="147"/>
                    <a:pt x="112" y="147"/>
                  </a:cubicBezTo>
                  <a:cubicBezTo>
                    <a:pt x="112" y="127"/>
                    <a:pt x="112" y="127"/>
                    <a:pt x="112" y="127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2" y="147"/>
                    <a:pt x="92" y="147"/>
                    <a:pt x="92" y="147"/>
                  </a:cubicBezTo>
                  <a:cubicBezTo>
                    <a:pt x="56" y="147"/>
                    <a:pt x="56" y="147"/>
                    <a:pt x="56" y="147"/>
                  </a:cubicBezTo>
                  <a:cubicBezTo>
                    <a:pt x="56" y="124"/>
                    <a:pt x="56" y="124"/>
                    <a:pt x="56" y="124"/>
                  </a:cubicBezTo>
                  <a:cubicBezTo>
                    <a:pt x="44" y="119"/>
                    <a:pt x="33" y="111"/>
                    <a:pt x="27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9" y="42"/>
                    <a:pt x="35" y="35"/>
                    <a:pt x="42" y="29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7" y="0"/>
                    <a:pt x="65" y="0"/>
                    <a:pt x="75" y="19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160" y="19"/>
                    <a:pt x="184" y="43"/>
                    <a:pt x="184" y="73"/>
                  </a:cubicBezTo>
                  <a:cubicBezTo>
                    <a:pt x="184" y="96"/>
                    <a:pt x="169" y="116"/>
                    <a:pt x="148" y="124"/>
                  </a:cubicBezTo>
                  <a:lnTo>
                    <a:pt x="148" y="147"/>
                  </a:lnTo>
                  <a:close/>
                  <a:moveTo>
                    <a:pt x="120" y="139"/>
                  </a:moveTo>
                  <a:cubicBezTo>
                    <a:pt x="140" y="139"/>
                    <a:pt x="140" y="139"/>
                    <a:pt x="140" y="139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62" y="111"/>
                    <a:pt x="176" y="93"/>
                    <a:pt x="176" y="73"/>
                  </a:cubicBezTo>
                  <a:cubicBezTo>
                    <a:pt x="176" y="48"/>
                    <a:pt x="155" y="27"/>
                    <a:pt x="13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62" y="10"/>
                    <a:pt x="51" y="9"/>
                    <a:pt x="45" y="10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1" y="40"/>
                    <a:pt x="35" y="47"/>
                    <a:pt x="31" y="56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8" y="105"/>
                    <a:pt x="49" y="114"/>
                    <a:pt x="61" y="117"/>
                  </a:cubicBezTo>
                  <a:cubicBezTo>
                    <a:pt x="64" y="118"/>
                    <a:pt x="64" y="118"/>
                    <a:pt x="64" y="118"/>
                  </a:cubicBezTo>
                  <a:cubicBezTo>
                    <a:pt x="64" y="139"/>
                    <a:pt x="64" y="139"/>
                    <a:pt x="64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120" y="119"/>
                    <a:pt x="120" y="119"/>
                    <a:pt x="120" y="119"/>
                  </a:cubicBezTo>
                  <a:lnTo>
                    <a:pt x="12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2362771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Billede 48">
            <a:extLst>
              <a:ext uri="{FF2B5EF4-FFF2-40B4-BE49-F238E27FC236}">
                <a16:creationId xmlns:a16="http://schemas.microsoft.com/office/drawing/2014/main" id="{B9786281-A47E-4842-ED04-AAA3A3645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295" y="2036956"/>
            <a:ext cx="2926705" cy="4824279"/>
          </a:xfrm>
          <a:prstGeom prst="rect">
            <a:avLst/>
          </a:prstGeom>
        </p:spPr>
      </p:pic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b="0" dirty="0"/>
              <a:t>Balancen mellem indkomstsikring og incitamenter til opsparing</a:t>
            </a: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17393567-58AB-FE56-5118-0E8132A3BC6C}"/>
              </a:ext>
            </a:extLst>
          </p:cNvPr>
          <p:cNvSpPr/>
          <p:nvPr/>
        </p:nvSpPr>
        <p:spPr>
          <a:xfrm>
            <a:off x="681390" y="2112726"/>
            <a:ext cx="5724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507C6567-DBE9-07F3-5378-272DA8C82495}"/>
              </a:ext>
            </a:extLst>
          </p:cNvPr>
          <p:cNvSpPr/>
          <p:nvPr/>
        </p:nvSpPr>
        <p:spPr>
          <a:xfrm>
            <a:off x="681301" y="3408306"/>
            <a:ext cx="5724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55" name="Tekstfelt 54">
            <a:extLst>
              <a:ext uri="{FF2B5EF4-FFF2-40B4-BE49-F238E27FC236}">
                <a16:creationId xmlns:a16="http://schemas.microsoft.com/office/drawing/2014/main" id="{88FF08CE-74D4-820F-4F86-75748A40B09B}"/>
              </a:ext>
            </a:extLst>
          </p:cNvPr>
          <p:cNvSpPr txBox="1"/>
          <p:nvPr/>
        </p:nvSpPr>
        <p:spPr>
          <a:xfrm>
            <a:off x="1312271" y="2063820"/>
            <a:ext cx="4345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Det er et centralt princip at bevare en god indkomstdækning for alle pensionister gennem folkepension og indkomstmålrettede ydelser.</a:t>
            </a:r>
          </a:p>
        </p:txBody>
      </p:sp>
      <p:sp>
        <p:nvSpPr>
          <p:cNvPr id="56" name="Tekstfelt 55">
            <a:extLst>
              <a:ext uri="{FF2B5EF4-FFF2-40B4-BE49-F238E27FC236}">
                <a16:creationId xmlns:a16="http://schemas.microsoft.com/office/drawing/2014/main" id="{B358E8A9-3AB6-96BC-A129-1DAF0C801F63}"/>
              </a:ext>
            </a:extLst>
          </p:cNvPr>
          <p:cNvSpPr txBox="1"/>
          <p:nvPr/>
        </p:nvSpPr>
        <p:spPr>
          <a:xfrm>
            <a:off x="1312270" y="3358183"/>
            <a:ext cx="4345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Det skaber omvendt incitamentsproblemer og risiko for, at det for nogen ikke kan betale sig at spare op til egen pension.</a:t>
            </a:r>
          </a:p>
        </p:txBody>
      </p:sp>
      <p:grpSp>
        <p:nvGrpSpPr>
          <p:cNvPr id="44" name="Group 4">
            <a:extLst>
              <a:ext uri="{FF2B5EF4-FFF2-40B4-BE49-F238E27FC236}">
                <a16:creationId xmlns:a16="http://schemas.microsoft.com/office/drawing/2014/main" id="{980403E8-ED7B-4DCB-A0E2-A49E4950972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8269" y="2188508"/>
            <a:ext cx="426566" cy="396097"/>
            <a:chOff x="92" y="106"/>
            <a:chExt cx="392" cy="364"/>
          </a:xfrm>
          <a:solidFill>
            <a:schemeClr val="bg1"/>
          </a:solidFill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B5AB040D-7894-45E7-B155-233F05D52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" y="297"/>
              <a:ext cx="207" cy="104"/>
            </a:xfrm>
            <a:custGeom>
              <a:avLst/>
              <a:gdLst>
                <a:gd name="T0" fmla="*/ 96 w 96"/>
                <a:gd name="T1" fmla="*/ 48 h 48"/>
                <a:gd name="T2" fmla="*/ 36 w 96"/>
                <a:gd name="T3" fmla="*/ 48 h 48"/>
                <a:gd name="T4" fmla="*/ 36 w 96"/>
                <a:gd name="T5" fmla="*/ 40 h 48"/>
                <a:gd name="T6" fmla="*/ 87 w 96"/>
                <a:gd name="T7" fmla="*/ 40 h 48"/>
                <a:gd name="T8" fmla="*/ 68 w 96"/>
                <a:gd name="T9" fmla="*/ 24 h 48"/>
                <a:gd name="T10" fmla="*/ 42 w 96"/>
                <a:gd name="T11" fmla="*/ 24 h 48"/>
                <a:gd name="T12" fmla="*/ 41 w 96"/>
                <a:gd name="T13" fmla="*/ 22 h 48"/>
                <a:gd name="T14" fmla="*/ 12 w 96"/>
                <a:gd name="T15" fmla="*/ 8 h 48"/>
                <a:gd name="T16" fmla="*/ 0 w 96"/>
                <a:gd name="T17" fmla="*/ 8 h 48"/>
                <a:gd name="T18" fmla="*/ 0 w 96"/>
                <a:gd name="T19" fmla="*/ 0 h 48"/>
                <a:gd name="T20" fmla="*/ 12 w 96"/>
                <a:gd name="T21" fmla="*/ 0 h 48"/>
                <a:gd name="T22" fmla="*/ 46 w 96"/>
                <a:gd name="T23" fmla="*/ 16 h 48"/>
                <a:gd name="T24" fmla="*/ 68 w 96"/>
                <a:gd name="T25" fmla="*/ 16 h 48"/>
                <a:gd name="T26" fmla="*/ 96 w 96"/>
                <a:gd name="T27" fmla="*/ 44 h 48"/>
                <a:gd name="T28" fmla="*/ 96 w 96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8">
                  <a:moveTo>
                    <a:pt x="96" y="48"/>
                  </a:moveTo>
                  <a:cubicBezTo>
                    <a:pt x="36" y="48"/>
                    <a:pt x="36" y="48"/>
                    <a:pt x="36" y="48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87" y="40"/>
                    <a:pt x="87" y="40"/>
                    <a:pt x="87" y="40"/>
                  </a:cubicBezTo>
                  <a:cubicBezTo>
                    <a:pt x="85" y="32"/>
                    <a:pt x="76" y="24"/>
                    <a:pt x="68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35" y="13"/>
                    <a:pt x="24" y="8"/>
                    <a:pt x="12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6" y="0"/>
                    <a:pt x="38" y="6"/>
                    <a:pt x="46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82" y="16"/>
                    <a:pt x="96" y="30"/>
                    <a:pt x="96" y="44"/>
                  </a:cubicBezTo>
                  <a:lnTo>
                    <a:pt x="96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BFAE62C6-FD6E-4576-A59C-E491EFF4C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" y="349"/>
              <a:ext cx="336" cy="121"/>
            </a:xfrm>
            <a:custGeom>
              <a:avLst/>
              <a:gdLst>
                <a:gd name="T0" fmla="*/ 57 w 155"/>
                <a:gd name="T1" fmla="*/ 56 h 56"/>
                <a:gd name="T2" fmla="*/ 44 w 155"/>
                <a:gd name="T3" fmla="*/ 54 h 56"/>
                <a:gd name="T4" fmla="*/ 0 w 155"/>
                <a:gd name="T5" fmla="*/ 36 h 56"/>
                <a:gd name="T6" fmla="*/ 4 w 155"/>
                <a:gd name="T7" fmla="*/ 28 h 56"/>
                <a:gd name="T8" fmla="*/ 47 w 155"/>
                <a:gd name="T9" fmla="*/ 47 h 56"/>
                <a:gd name="T10" fmla="*/ 64 w 155"/>
                <a:gd name="T11" fmla="*/ 47 h 56"/>
                <a:gd name="T12" fmla="*/ 145 w 155"/>
                <a:gd name="T13" fmla="*/ 18 h 56"/>
                <a:gd name="T14" fmla="*/ 126 w 155"/>
                <a:gd name="T15" fmla="*/ 8 h 56"/>
                <a:gd name="T16" fmla="*/ 87 w 155"/>
                <a:gd name="T17" fmla="*/ 8 h 56"/>
                <a:gd name="T18" fmla="*/ 87 w 155"/>
                <a:gd name="T19" fmla="*/ 0 h 56"/>
                <a:gd name="T20" fmla="*/ 126 w 155"/>
                <a:gd name="T21" fmla="*/ 0 h 56"/>
                <a:gd name="T22" fmla="*/ 154 w 155"/>
                <a:gd name="T23" fmla="*/ 19 h 56"/>
                <a:gd name="T24" fmla="*/ 155 w 155"/>
                <a:gd name="T25" fmla="*/ 22 h 56"/>
                <a:gd name="T26" fmla="*/ 66 w 155"/>
                <a:gd name="T27" fmla="*/ 55 h 56"/>
                <a:gd name="T28" fmla="*/ 57 w 155"/>
                <a:gd name="T2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5" h="56">
                  <a:moveTo>
                    <a:pt x="57" y="56"/>
                  </a:moveTo>
                  <a:cubicBezTo>
                    <a:pt x="52" y="56"/>
                    <a:pt x="48" y="55"/>
                    <a:pt x="44" y="5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52" y="48"/>
                    <a:pt x="58" y="48"/>
                    <a:pt x="64" y="47"/>
                  </a:cubicBezTo>
                  <a:cubicBezTo>
                    <a:pt x="145" y="18"/>
                    <a:pt x="145" y="18"/>
                    <a:pt x="145" y="18"/>
                  </a:cubicBezTo>
                  <a:cubicBezTo>
                    <a:pt x="142" y="14"/>
                    <a:pt x="137" y="8"/>
                    <a:pt x="126" y="8"/>
                  </a:cubicBezTo>
                  <a:cubicBezTo>
                    <a:pt x="87" y="8"/>
                    <a:pt x="87" y="8"/>
                    <a:pt x="87" y="8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44" y="0"/>
                    <a:pt x="152" y="12"/>
                    <a:pt x="154" y="19"/>
                  </a:cubicBezTo>
                  <a:cubicBezTo>
                    <a:pt x="155" y="22"/>
                    <a:pt x="155" y="22"/>
                    <a:pt x="155" y="22"/>
                  </a:cubicBezTo>
                  <a:cubicBezTo>
                    <a:pt x="66" y="55"/>
                    <a:pt x="66" y="55"/>
                    <a:pt x="66" y="55"/>
                  </a:cubicBezTo>
                  <a:cubicBezTo>
                    <a:pt x="63" y="56"/>
                    <a:pt x="60" y="56"/>
                    <a:pt x="57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BF0C138E-13B4-4B63-A4D3-1C07FB1B60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7" y="193"/>
              <a:ext cx="104" cy="104"/>
            </a:xfrm>
            <a:custGeom>
              <a:avLst/>
              <a:gdLst>
                <a:gd name="T0" fmla="*/ 24 w 48"/>
                <a:gd name="T1" fmla="*/ 48 h 48"/>
                <a:gd name="T2" fmla="*/ 0 w 48"/>
                <a:gd name="T3" fmla="*/ 24 h 48"/>
                <a:gd name="T4" fmla="*/ 24 w 48"/>
                <a:gd name="T5" fmla="*/ 0 h 48"/>
                <a:gd name="T6" fmla="*/ 48 w 48"/>
                <a:gd name="T7" fmla="*/ 24 h 48"/>
                <a:gd name="T8" fmla="*/ 24 w 48"/>
                <a:gd name="T9" fmla="*/ 48 h 48"/>
                <a:gd name="T10" fmla="*/ 24 w 48"/>
                <a:gd name="T11" fmla="*/ 8 h 48"/>
                <a:gd name="T12" fmla="*/ 8 w 48"/>
                <a:gd name="T13" fmla="*/ 24 h 48"/>
                <a:gd name="T14" fmla="*/ 24 w 48"/>
                <a:gd name="T15" fmla="*/ 40 h 48"/>
                <a:gd name="T16" fmla="*/ 40 w 48"/>
                <a:gd name="T17" fmla="*/ 24 h 48"/>
                <a:gd name="T18" fmla="*/ 24 w 48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  <a:close/>
                  <a:moveTo>
                    <a:pt x="24" y="8"/>
                  </a:moveTo>
                  <a:cubicBezTo>
                    <a:pt x="15" y="8"/>
                    <a:pt x="8" y="15"/>
                    <a:pt x="8" y="24"/>
                  </a:cubicBezTo>
                  <a:cubicBezTo>
                    <a:pt x="8" y="33"/>
                    <a:pt x="15" y="40"/>
                    <a:pt x="24" y="40"/>
                  </a:cubicBezTo>
                  <a:cubicBezTo>
                    <a:pt x="33" y="40"/>
                    <a:pt x="40" y="33"/>
                    <a:pt x="40" y="24"/>
                  </a:cubicBezTo>
                  <a:cubicBezTo>
                    <a:pt x="40" y="15"/>
                    <a:pt x="33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1C83904C-0217-410B-9915-E1F72458F8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6" y="106"/>
              <a:ext cx="104" cy="104"/>
            </a:xfrm>
            <a:custGeom>
              <a:avLst/>
              <a:gdLst>
                <a:gd name="T0" fmla="*/ 24 w 48"/>
                <a:gd name="T1" fmla="*/ 48 h 48"/>
                <a:gd name="T2" fmla="*/ 0 w 48"/>
                <a:gd name="T3" fmla="*/ 24 h 48"/>
                <a:gd name="T4" fmla="*/ 24 w 48"/>
                <a:gd name="T5" fmla="*/ 0 h 48"/>
                <a:gd name="T6" fmla="*/ 48 w 48"/>
                <a:gd name="T7" fmla="*/ 24 h 48"/>
                <a:gd name="T8" fmla="*/ 24 w 48"/>
                <a:gd name="T9" fmla="*/ 48 h 48"/>
                <a:gd name="T10" fmla="*/ 24 w 48"/>
                <a:gd name="T11" fmla="*/ 8 h 48"/>
                <a:gd name="T12" fmla="*/ 8 w 48"/>
                <a:gd name="T13" fmla="*/ 24 h 48"/>
                <a:gd name="T14" fmla="*/ 24 w 48"/>
                <a:gd name="T15" fmla="*/ 40 h 48"/>
                <a:gd name="T16" fmla="*/ 40 w 48"/>
                <a:gd name="T17" fmla="*/ 24 h 48"/>
                <a:gd name="T18" fmla="*/ 24 w 48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  <a:close/>
                  <a:moveTo>
                    <a:pt x="24" y="8"/>
                  </a:moveTo>
                  <a:cubicBezTo>
                    <a:pt x="15" y="8"/>
                    <a:pt x="8" y="15"/>
                    <a:pt x="8" y="24"/>
                  </a:cubicBezTo>
                  <a:cubicBezTo>
                    <a:pt x="8" y="33"/>
                    <a:pt x="15" y="40"/>
                    <a:pt x="24" y="40"/>
                  </a:cubicBezTo>
                  <a:cubicBezTo>
                    <a:pt x="33" y="40"/>
                    <a:pt x="40" y="33"/>
                    <a:pt x="40" y="24"/>
                  </a:cubicBezTo>
                  <a:cubicBezTo>
                    <a:pt x="40" y="15"/>
                    <a:pt x="33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0B88332E-C6D6-4C14-BF00-0F756192B6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" y="279"/>
              <a:ext cx="69" cy="156"/>
            </a:xfrm>
            <a:custGeom>
              <a:avLst/>
              <a:gdLst>
                <a:gd name="T0" fmla="*/ 69 w 69"/>
                <a:gd name="T1" fmla="*/ 156 h 156"/>
                <a:gd name="T2" fmla="*/ 0 w 69"/>
                <a:gd name="T3" fmla="*/ 156 h 156"/>
                <a:gd name="T4" fmla="*/ 0 w 69"/>
                <a:gd name="T5" fmla="*/ 0 h 156"/>
                <a:gd name="T6" fmla="*/ 69 w 69"/>
                <a:gd name="T7" fmla="*/ 0 h 156"/>
                <a:gd name="T8" fmla="*/ 69 w 69"/>
                <a:gd name="T9" fmla="*/ 156 h 156"/>
                <a:gd name="T10" fmla="*/ 18 w 69"/>
                <a:gd name="T11" fmla="*/ 139 h 156"/>
                <a:gd name="T12" fmla="*/ 52 w 69"/>
                <a:gd name="T13" fmla="*/ 139 h 156"/>
                <a:gd name="T14" fmla="*/ 52 w 69"/>
                <a:gd name="T15" fmla="*/ 18 h 156"/>
                <a:gd name="T16" fmla="*/ 18 w 69"/>
                <a:gd name="T17" fmla="*/ 18 h 156"/>
                <a:gd name="T18" fmla="*/ 18 w 69"/>
                <a:gd name="T19" fmla="*/ 13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156">
                  <a:moveTo>
                    <a:pt x="69" y="156"/>
                  </a:moveTo>
                  <a:lnTo>
                    <a:pt x="0" y="156"/>
                  </a:lnTo>
                  <a:lnTo>
                    <a:pt x="0" y="0"/>
                  </a:lnTo>
                  <a:lnTo>
                    <a:pt x="69" y="0"/>
                  </a:lnTo>
                  <a:lnTo>
                    <a:pt x="69" y="156"/>
                  </a:lnTo>
                  <a:close/>
                  <a:moveTo>
                    <a:pt x="18" y="139"/>
                  </a:moveTo>
                  <a:lnTo>
                    <a:pt x="52" y="139"/>
                  </a:lnTo>
                  <a:lnTo>
                    <a:pt x="52" y="18"/>
                  </a:lnTo>
                  <a:lnTo>
                    <a:pt x="18" y="18"/>
                  </a:lnTo>
                  <a:lnTo>
                    <a:pt x="18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72" name="Group 4">
            <a:extLst>
              <a:ext uri="{FF2B5EF4-FFF2-40B4-BE49-F238E27FC236}">
                <a16:creationId xmlns:a16="http://schemas.microsoft.com/office/drawing/2014/main" id="{F478D1AA-4276-44B9-B42C-82B78C3FA1E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8269" y="3497727"/>
            <a:ext cx="378671" cy="378671"/>
            <a:chOff x="88" y="88"/>
            <a:chExt cx="400" cy="400"/>
          </a:xfrm>
          <a:solidFill>
            <a:schemeClr val="bg1"/>
          </a:solidFill>
        </p:grpSpPr>
        <p:sp>
          <p:nvSpPr>
            <p:cNvPr id="73" name="Rectangle 5">
              <a:extLst>
                <a:ext uri="{FF2B5EF4-FFF2-40B4-BE49-F238E27FC236}">
                  <a16:creationId xmlns:a16="http://schemas.microsoft.com/office/drawing/2014/main" id="{42615CAE-0530-41D0-9EA5-4CCDC8C1E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262"/>
              <a:ext cx="87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90BF4D95-D965-4B0E-A577-ECFA43A051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" y="88"/>
              <a:ext cx="87" cy="87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5" name="Oval 7">
              <a:extLst>
                <a:ext uri="{FF2B5EF4-FFF2-40B4-BE49-F238E27FC236}">
                  <a16:creationId xmlns:a16="http://schemas.microsoft.com/office/drawing/2014/main" id="{6F763430-F33C-46FB-92F4-C6962CF78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79"/>
              <a:ext cx="35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F70F5D0B-D8B7-4D4F-BEB2-0FDC6A3620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169"/>
              <a:ext cx="400" cy="319"/>
            </a:xfrm>
            <a:custGeom>
              <a:avLst/>
              <a:gdLst>
                <a:gd name="T0" fmla="*/ 148 w 184"/>
                <a:gd name="T1" fmla="*/ 147 h 147"/>
                <a:gd name="T2" fmla="*/ 112 w 184"/>
                <a:gd name="T3" fmla="*/ 147 h 147"/>
                <a:gd name="T4" fmla="*/ 112 w 184"/>
                <a:gd name="T5" fmla="*/ 127 h 147"/>
                <a:gd name="T6" fmla="*/ 92 w 184"/>
                <a:gd name="T7" fmla="*/ 127 h 147"/>
                <a:gd name="T8" fmla="*/ 92 w 184"/>
                <a:gd name="T9" fmla="*/ 147 h 147"/>
                <a:gd name="T10" fmla="*/ 56 w 184"/>
                <a:gd name="T11" fmla="*/ 147 h 147"/>
                <a:gd name="T12" fmla="*/ 56 w 184"/>
                <a:gd name="T13" fmla="*/ 124 h 147"/>
                <a:gd name="T14" fmla="*/ 27 w 184"/>
                <a:gd name="T15" fmla="*/ 99 h 147"/>
                <a:gd name="T16" fmla="*/ 0 w 184"/>
                <a:gd name="T17" fmla="*/ 99 h 147"/>
                <a:gd name="T18" fmla="*/ 0 w 184"/>
                <a:gd name="T19" fmla="*/ 51 h 147"/>
                <a:gd name="T20" fmla="*/ 25 w 184"/>
                <a:gd name="T21" fmla="*/ 51 h 147"/>
                <a:gd name="T22" fmla="*/ 42 w 184"/>
                <a:gd name="T23" fmla="*/ 29 h 147"/>
                <a:gd name="T24" fmla="*/ 35 w 184"/>
                <a:gd name="T25" fmla="*/ 4 h 147"/>
                <a:gd name="T26" fmla="*/ 39 w 184"/>
                <a:gd name="T27" fmla="*/ 3 h 147"/>
                <a:gd name="T28" fmla="*/ 75 w 184"/>
                <a:gd name="T29" fmla="*/ 19 h 147"/>
                <a:gd name="T30" fmla="*/ 130 w 184"/>
                <a:gd name="T31" fmla="*/ 19 h 147"/>
                <a:gd name="T32" fmla="*/ 184 w 184"/>
                <a:gd name="T33" fmla="*/ 73 h 147"/>
                <a:gd name="T34" fmla="*/ 148 w 184"/>
                <a:gd name="T35" fmla="*/ 124 h 147"/>
                <a:gd name="T36" fmla="*/ 148 w 184"/>
                <a:gd name="T37" fmla="*/ 147 h 147"/>
                <a:gd name="T38" fmla="*/ 120 w 184"/>
                <a:gd name="T39" fmla="*/ 139 h 147"/>
                <a:gd name="T40" fmla="*/ 140 w 184"/>
                <a:gd name="T41" fmla="*/ 139 h 147"/>
                <a:gd name="T42" fmla="*/ 140 w 184"/>
                <a:gd name="T43" fmla="*/ 118 h 147"/>
                <a:gd name="T44" fmla="*/ 143 w 184"/>
                <a:gd name="T45" fmla="*/ 117 h 147"/>
                <a:gd name="T46" fmla="*/ 176 w 184"/>
                <a:gd name="T47" fmla="*/ 73 h 147"/>
                <a:gd name="T48" fmla="*/ 130 w 184"/>
                <a:gd name="T49" fmla="*/ 27 h 147"/>
                <a:gd name="T50" fmla="*/ 69 w 184"/>
                <a:gd name="T51" fmla="*/ 27 h 147"/>
                <a:gd name="T52" fmla="*/ 68 w 184"/>
                <a:gd name="T53" fmla="*/ 25 h 147"/>
                <a:gd name="T54" fmla="*/ 45 w 184"/>
                <a:gd name="T55" fmla="*/ 10 h 147"/>
                <a:gd name="T56" fmla="*/ 52 w 184"/>
                <a:gd name="T57" fmla="*/ 33 h 147"/>
                <a:gd name="T58" fmla="*/ 49 w 184"/>
                <a:gd name="T59" fmla="*/ 34 h 147"/>
                <a:gd name="T60" fmla="*/ 31 w 184"/>
                <a:gd name="T61" fmla="*/ 56 h 147"/>
                <a:gd name="T62" fmla="*/ 30 w 184"/>
                <a:gd name="T63" fmla="*/ 59 h 147"/>
                <a:gd name="T64" fmla="*/ 8 w 184"/>
                <a:gd name="T65" fmla="*/ 59 h 147"/>
                <a:gd name="T66" fmla="*/ 8 w 184"/>
                <a:gd name="T67" fmla="*/ 91 h 147"/>
                <a:gd name="T68" fmla="*/ 32 w 184"/>
                <a:gd name="T69" fmla="*/ 91 h 147"/>
                <a:gd name="T70" fmla="*/ 33 w 184"/>
                <a:gd name="T71" fmla="*/ 93 h 147"/>
                <a:gd name="T72" fmla="*/ 61 w 184"/>
                <a:gd name="T73" fmla="*/ 117 h 147"/>
                <a:gd name="T74" fmla="*/ 64 w 184"/>
                <a:gd name="T75" fmla="*/ 118 h 147"/>
                <a:gd name="T76" fmla="*/ 64 w 184"/>
                <a:gd name="T77" fmla="*/ 139 h 147"/>
                <a:gd name="T78" fmla="*/ 84 w 184"/>
                <a:gd name="T79" fmla="*/ 139 h 147"/>
                <a:gd name="T80" fmla="*/ 84 w 184"/>
                <a:gd name="T81" fmla="*/ 119 h 147"/>
                <a:gd name="T82" fmla="*/ 120 w 184"/>
                <a:gd name="T83" fmla="*/ 119 h 147"/>
                <a:gd name="T84" fmla="*/ 120 w 184"/>
                <a:gd name="T85" fmla="*/ 13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4" h="147">
                  <a:moveTo>
                    <a:pt x="148" y="147"/>
                  </a:moveTo>
                  <a:cubicBezTo>
                    <a:pt x="112" y="147"/>
                    <a:pt x="112" y="147"/>
                    <a:pt x="112" y="147"/>
                  </a:cubicBezTo>
                  <a:cubicBezTo>
                    <a:pt x="112" y="127"/>
                    <a:pt x="112" y="127"/>
                    <a:pt x="112" y="127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2" y="147"/>
                    <a:pt x="92" y="147"/>
                    <a:pt x="92" y="147"/>
                  </a:cubicBezTo>
                  <a:cubicBezTo>
                    <a:pt x="56" y="147"/>
                    <a:pt x="56" y="147"/>
                    <a:pt x="56" y="147"/>
                  </a:cubicBezTo>
                  <a:cubicBezTo>
                    <a:pt x="56" y="124"/>
                    <a:pt x="56" y="124"/>
                    <a:pt x="56" y="124"/>
                  </a:cubicBezTo>
                  <a:cubicBezTo>
                    <a:pt x="44" y="119"/>
                    <a:pt x="33" y="111"/>
                    <a:pt x="27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9" y="42"/>
                    <a:pt x="35" y="35"/>
                    <a:pt x="42" y="29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7" y="0"/>
                    <a:pt x="65" y="0"/>
                    <a:pt x="75" y="19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160" y="19"/>
                    <a:pt x="184" y="43"/>
                    <a:pt x="184" y="73"/>
                  </a:cubicBezTo>
                  <a:cubicBezTo>
                    <a:pt x="184" y="96"/>
                    <a:pt x="169" y="116"/>
                    <a:pt x="148" y="124"/>
                  </a:cubicBezTo>
                  <a:lnTo>
                    <a:pt x="148" y="147"/>
                  </a:lnTo>
                  <a:close/>
                  <a:moveTo>
                    <a:pt x="120" y="139"/>
                  </a:moveTo>
                  <a:cubicBezTo>
                    <a:pt x="140" y="139"/>
                    <a:pt x="140" y="139"/>
                    <a:pt x="140" y="139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62" y="111"/>
                    <a:pt x="176" y="93"/>
                    <a:pt x="176" y="73"/>
                  </a:cubicBezTo>
                  <a:cubicBezTo>
                    <a:pt x="176" y="48"/>
                    <a:pt x="155" y="27"/>
                    <a:pt x="13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62" y="10"/>
                    <a:pt x="51" y="9"/>
                    <a:pt x="45" y="10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1" y="40"/>
                    <a:pt x="35" y="47"/>
                    <a:pt x="31" y="56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8" y="105"/>
                    <a:pt x="49" y="114"/>
                    <a:pt x="61" y="117"/>
                  </a:cubicBezTo>
                  <a:cubicBezTo>
                    <a:pt x="64" y="118"/>
                    <a:pt x="64" y="118"/>
                    <a:pt x="64" y="118"/>
                  </a:cubicBezTo>
                  <a:cubicBezTo>
                    <a:pt x="64" y="139"/>
                    <a:pt x="64" y="139"/>
                    <a:pt x="64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120" y="119"/>
                    <a:pt x="120" y="119"/>
                    <a:pt x="120" y="119"/>
                  </a:cubicBezTo>
                  <a:lnTo>
                    <a:pt x="120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54" name="Gruppe 53"/>
          <p:cNvGrpSpPr/>
          <p:nvPr/>
        </p:nvGrpSpPr>
        <p:grpSpPr>
          <a:xfrm>
            <a:off x="6414598" y="1356373"/>
            <a:ext cx="4305329" cy="4343654"/>
            <a:chOff x="6414598" y="1356373"/>
            <a:chExt cx="4305329" cy="4343654"/>
          </a:xfrm>
        </p:grpSpPr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D8A9BBEA-9AB9-48E9-8848-D2DACC163047}"/>
                </a:ext>
              </a:extLst>
            </p:cNvPr>
            <p:cNvSpPr/>
            <p:nvPr/>
          </p:nvSpPr>
          <p:spPr>
            <a:xfrm>
              <a:off x="6414598" y="1356373"/>
              <a:ext cx="4305329" cy="434365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58" name="Billede 5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188" y="1399915"/>
              <a:ext cx="3816147" cy="4039772"/>
            </a:xfrm>
            <a:prstGeom prst="rect">
              <a:avLst/>
            </a:prstGeom>
          </p:spPr>
        </p:pic>
        <p:sp>
          <p:nvSpPr>
            <p:cNvPr id="59" name="Tekstfelt 58"/>
            <p:cNvSpPr txBox="1"/>
            <p:nvPr/>
          </p:nvSpPr>
          <p:spPr>
            <a:xfrm>
              <a:off x="6718599" y="4074780"/>
              <a:ext cx="1604960" cy="4431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100"/>
                </a:spcBef>
              </a:pPr>
              <a:r>
                <a:rPr lang="da-DK" sz="144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Incitamenter </a:t>
              </a:r>
              <a:br>
                <a:rPr lang="da-DK" sz="144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sz="144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 opsparing</a:t>
              </a:r>
            </a:p>
          </p:txBody>
        </p:sp>
        <p:sp>
          <p:nvSpPr>
            <p:cNvPr id="60" name="Tekstfelt 59"/>
            <p:cNvSpPr txBox="1"/>
            <p:nvPr/>
          </p:nvSpPr>
          <p:spPr>
            <a:xfrm>
              <a:off x="8642415" y="4074780"/>
              <a:ext cx="2013772" cy="6647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100"/>
                </a:spcBef>
              </a:pPr>
              <a:r>
                <a:rPr lang="da-DK" sz="144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Indkomstsikring </a:t>
              </a:r>
              <a:br>
                <a:rPr lang="da-DK" sz="144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sz="144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fra målrettede </a:t>
              </a:r>
              <a:br>
                <a:rPr lang="da-DK" sz="144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sz="144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ydelser</a:t>
              </a:r>
            </a:p>
          </p:txBody>
        </p:sp>
        <p:grpSp>
          <p:nvGrpSpPr>
            <p:cNvPr id="61" name="Gruppe 60"/>
            <p:cNvGrpSpPr/>
            <p:nvPr/>
          </p:nvGrpSpPr>
          <p:grpSpPr>
            <a:xfrm>
              <a:off x="7044125" y="2860140"/>
              <a:ext cx="835085" cy="804007"/>
              <a:chOff x="3244093" y="1656965"/>
              <a:chExt cx="835085" cy="804007"/>
            </a:xfrm>
          </p:grpSpPr>
          <p:sp>
            <p:nvSpPr>
              <p:cNvPr id="70" name="Ellipse 69"/>
              <p:cNvSpPr/>
              <p:nvPr/>
            </p:nvSpPr>
            <p:spPr bwMode="auto">
              <a:xfrm>
                <a:off x="3244093" y="1656965"/>
                <a:ext cx="835085" cy="804007"/>
              </a:xfrm>
              <a:prstGeom prst="ellipse">
                <a:avLst/>
              </a:prstGeom>
              <a:solidFill>
                <a:srgbClr val="AAD6C4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11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0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71" name="Group 4">
                <a:extLst>
                  <a:ext uri="{FF2B5EF4-FFF2-40B4-BE49-F238E27FC236}">
                    <a16:creationId xmlns:a16="http://schemas.microsoft.com/office/drawing/2014/main" id="{F478D1AA-4276-44B9-B42C-82B78C3FA1E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44135" y="1741468"/>
                <a:ext cx="635000" cy="635000"/>
                <a:chOff x="88" y="88"/>
                <a:chExt cx="400" cy="400"/>
              </a:xfrm>
              <a:solidFill>
                <a:schemeClr val="tx2"/>
              </a:solidFill>
            </p:grpSpPr>
            <p:sp>
              <p:nvSpPr>
                <p:cNvPr id="77" name="Rectangle 5">
                  <a:extLst>
                    <a:ext uri="{FF2B5EF4-FFF2-40B4-BE49-F238E27FC236}">
                      <a16:creationId xmlns:a16="http://schemas.microsoft.com/office/drawing/2014/main" id="{42615CAE-0530-41D0-9EA5-4CCDC8C1E5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62"/>
                  <a:ext cx="87" cy="1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78" name="Freeform 6">
                  <a:extLst>
                    <a:ext uri="{FF2B5EF4-FFF2-40B4-BE49-F238E27FC236}">
                      <a16:creationId xmlns:a16="http://schemas.microsoft.com/office/drawing/2014/main" id="{90BF4D95-D965-4B0E-A577-ECFA43A051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79" y="88"/>
                  <a:ext cx="87" cy="87"/>
                </a:xfrm>
                <a:custGeom>
                  <a:avLst/>
                  <a:gdLst>
                    <a:gd name="T0" fmla="*/ 20 w 40"/>
                    <a:gd name="T1" fmla="*/ 40 h 40"/>
                    <a:gd name="T2" fmla="*/ 0 w 40"/>
                    <a:gd name="T3" fmla="*/ 20 h 40"/>
                    <a:gd name="T4" fmla="*/ 20 w 40"/>
                    <a:gd name="T5" fmla="*/ 0 h 40"/>
                    <a:gd name="T6" fmla="*/ 40 w 40"/>
                    <a:gd name="T7" fmla="*/ 20 h 40"/>
                    <a:gd name="T8" fmla="*/ 20 w 40"/>
                    <a:gd name="T9" fmla="*/ 40 h 40"/>
                    <a:gd name="T10" fmla="*/ 20 w 40"/>
                    <a:gd name="T11" fmla="*/ 8 h 40"/>
                    <a:gd name="T12" fmla="*/ 8 w 40"/>
                    <a:gd name="T13" fmla="*/ 20 h 40"/>
                    <a:gd name="T14" fmla="*/ 20 w 40"/>
                    <a:gd name="T15" fmla="*/ 32 h 40"/>
                    <a:gd name="T16" fmla="*/ 32 w 40"/>
                    <a:gd name="T17" fmla="*/ 20 h 40"/>
                    <a:gd name="T18" fmla="*/ 20 w 40"/>
                    <a:gd name="T19" fmla="*/ 8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0" h="40">
                      <a:moveTo>
                        <a:pt x="20" y="40"/>
                      </a:moveTo>
                      <a:cubicBezTo>
                        <a:pt x="9" y="40"/>
                        <a:pt x="0" y="31"/>
                        <a:pt x="0" y="20"/>
                      </a:cubicBezTo>
                      <a:cubicBezTo>
                        <a:pt x="0" y="9"/>
                        <a:pt x="9" y="0"/>
                        <a:pt x="20" y="0"/>
                      </a:cubicBezTo>
                      <a:cubicBezTo>
                        <a:pt x="31" y="0"/>
                        <a:pt x="40" y="9"/>
                        <a:pt x="40" y="20"/>
                      </a:cubicBezTo>
                      <a:cubicBezTo>
                        <a:pt x="40" y="31"/>
                        <a:pt x="31" y="40"/>
                        <a:pt x="20" y="40"/>
                      </a:cubicBezTo>
                      <a:close/>
                      <a:moveTo>
                        <a:pt x="20" y="8"/>
                      </a:moveTo>
                      <a:cubicBezTo>
                        <a:pt x="13" y="8"/>
                        <a:pt x="8" y="13"/>
                        <a:pt x="8" y="20"/>
                      </a:cubicBezTo>
                      <a:cubicBezTo>
                        <a:pt x="8" y="27"/>
                        <a:pt x="13" y="32"/>
                        <a:pt x="20" y="32"/>
                      </a:cubicBezTo>
                      <a:cubicBezTo>
                        <a:pt x="27" y="32"/>
                        <a:pt x="32" y="27"/>
                        <a:pt x="32" y="20"/>
                      </a:cubicBezTo>
                      <a:cubicBezTo>
                        <a:pt x="32" y="13"/>
                        <a:pt x="27" y="8"/>
                        <a:pt x="2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79" name="Oval 7">
                  <a:extLst>
                    <a:ext uri="{FF2B5EF4-FFF2-40B4-BE49-F238E27FC236}">
                      <a16:creationId xmlns:a16="http://schemas.microsoft.com/office/drawing/2014/main" id="{6F763430-F33C-46FB-92F4-C6962CF78D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279"/>
                  <a:ext cx="35" cy="3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80" name="Freeform 8">
                  <a:extLst>
                    <a:ext uri="{FF2B5EF4-FFF2-40B4-BE49-F238E27FC236}">
                      <a16:creationId xmlns:a16="http://schemas.microsoft.com/office/drawing/2014/main" id="{F70F5D0B-D8B7-4D4F-BEB2-0FDC6A3620B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8" y="169"/>
                  <a:ext cx="400" cy="319"/>
                </a:xfrm>
                <a:custGeom>
                  <a:avLst/>
                  <a:gdLst>
                    <a:gd name="T0" fmla="*/ 148 w 184"/>
                    <a:gd name="T1" fmla="*/ 147 h 147"/>
                    <a:gd name="T2" fmla="*/ 112 w 184"/>
                    <a:gd name="T3" fmla="*/ 147 h 147"/>
                    <a:gd name="T4" fmla="*/ 112 w 184"/>
                    <a:gd name="T5" fmla="*/ 127 h 147"/>
                    <a:gd name="T6" fmla="*/ 92 w 184"/>
                    <a:gd name="T7" fmla="*/ 127 h 147"/>
                    <a:gd name="T8" fmla="*/ 92 w 184"/>
                    <a:gd name="T9" fmla="*/ 147 h 147"/>
                    <a:gd name="T10" fmla="*/ 56 w 184"/>
                    <a:gd name="T11" fmla="*/ 147 h 147"/>
                    <a:gd name="T12" fmla="*/ 56 w 184"/>
                    <a:gd name="T13" fmla="*/ 124 h 147"/>
                    <a:gd name="T14" fmla="*/ 27 w 184"/>
                    <a:gd name="T15" fmla="*/ 99 h 147"/>
                    <a:gd name="T16" fmla="*/ 0 w 184"/>
                    <a:gd name="T17" fmla="*/ 99 h 147"/>
                    <a:gd name="T18" fmla="*/ 0 w 184"/>
                    <a:gd name="T19" fmla="*/ 51 h 147"/>
                    <a:gd name="T20" fmla="*/ 25 w 184"/>
                    <a:gd name="T21" fmla="*/ 51 h 147"/>
                    <a:gd name="T22" fmla="*/ 42 w 184"/>
                    <a:gd name="T23" fmla="*/ 29 h 147"/>
                    <a:gd name="T24" fmla="*/ 35 w 184"/>
                    <a:gd name="T25" fmla="*/ 4 h 147"/>
                    <a:gd name="T26" fmla="*/ 39 w 184"/>
                    <a:gd name="T27" fmla="*/ 3 h 147"/>
                    <a:gd name="T28" fmla="*/ 75 w 184"/>
                    <a:gd name="T29" fmla="*/ 19 h 147"/>
                    <a:gd name="T30" fmla="*/ 130 w 184"/>
                    <a:gd name="T31" fmla="*/ 19 h 147"/>
                    <a:gd name="T32" fmla="*/ 184 w 184"/>
                    <a:gd name="T33" fmla="*/ 73 h 147"/>
                    <a:gd name="T34" fmla="*/ 148 w 184"/>
                    <a:gd name="T35" fmla="*/ 124 h 147"/>
                    <a:gd name="T36" fmla="*/ 148 w 184"/>
                    <a:gd name="T37" fmla="*/ 147 h 147"/>
                    <a:gd name="T38" fmla="*/ 120 w 184"/>
                    <a:gd name="T39" fmla="*/ 139 h 147"/>
                    <a:gd name="T40" fmla="*/ 140 w 184"/>
                    <a:gd name="T41" fmla="*/ 139 h 147"/>
                    <a:gd name="T42" fmla="*/ 140 w 184"/>
                    <a:gd name="T43" fmla="*/ 118 h 147"/>
                    <a:gd name="T44" fmla="*/ 143 w 184"/>
                    <a:gd name="T45" fmla="*/ 117 h 147"/>
                    <a:gd name="T46" fmla="*/ 176 w 184"/>
                    <a:gd name="T47" fmla="*/ 73 h 147"/>
                    <a:gd name="T48" fmla="*/ 130 w 184"/>
                    <a:gd name="T49" fmla="*/ 27 h 147"/>
                    <a:gd name="T50" fmla="*/ 69 w 184"/>
                    <a:gd name="T51" fmla="*/ 27 h 147"/>
                    <a:gd name="T52" fmla="*/ 68 w 184"/>
                    <a:gd name="T53" fmla="*/ 25 h 147"/>
                    <a:gd name="T54" fmla="*/ 45 w 184"/>
                    <a:gd name="T55" fmla="*/ 10 h 147"/>
                    <a:gd name="T56" fmla="*/ 52 w 184"/>
                    <a:gd name="T57" fmla="*/ 33 h 147"/>
                    <a:gd name="T58" fmla="*/ 49 w 184"/>
                    <a:gd name="T59" fmla="*/ 34 h 147"/>
                    <a:gd name="T60" fmla="*/ 31 w 184"/>
                    <a:gd name="T61" fmla="*/ 56 h 147"/>
                    <a:gd name="T62" fmla="*/ 30 w 184"/>
                    <a:gd name="T63" fmla="*/ 59 h 147"/>
                    <a:gd name="T64" fmla="*/ 8 w 184"/>
                    <a:gd name="T65" fmla="*/ 59 h 147"/>
                    <a:gd name="T66" fmla="*/ 8 w 184"/>
                    <a:gd name="T67" fmla="*/ 91 h 147"/>
                    <a:gd name="T68" fmla="*/ 32 w 184"/>
                    <a:gd name="T69" fmla="*/ 91 h 147"/>
                    <a:gd name="T70" fmla="*/ 33 w 184"/>
                    <a:gd name="T71" fmla="*/ 93 h 147"/>
                    <a:gd name="T72" fmla="*/ 61 w 184"/>
                    <a:gd name="T73" fmla="*/ 117 h 147"/>
                    <a:gd name="T74" fmla="*/ 64 w 184"/>
                    <a:gd name="T75" fmla="*/ 118 h 147"/>
                    <a:gd name="T76" fmla="*/ 64 w 184"/>
                    <a:gd name="T77" fmla="*/ 139 h 147"/>
                    <a:gd name="T78" fmla="*/ 84 w 184"/>
                    <a:gd name="T79" fmla="*/ 139 h 147"/>
                    <a:gd name="T80" fmla="*/ 84 w 184"/>
                    <a:gd name="T81" fmla="*/ 119 h 147"/>
                    <a:gd name="T82" fmla="*/ 120 w 184"/>
                    <a:gd name="T83" fmla="*/ 119 h 147"/>
                    <a:gd name="T84" fmla="*/ 120 w 184"/>
                    <a:gd name="T85" fmla="*/ 139 h 1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84" h="147">
                      <a:moveTo>
                        <a:pt x="148" y="147"/>
                      </a:moveTo>
                      <a:cubicBezTo>
                        <a:pt x="112" y="147"/>
                        <a:pt x="112" y="147"/>
                        <a:pt x="112" y="147"/>
                      </a:cubicBezTo>
                      <a:cubicBezTo>
                        <a:pt x="112" y="127"/>
                        <a:pt x="112" y="127"/>
                        <a:pt x="112" y="127"/>
                      </a:cubicBezTo>
                      <a:cubicBezTo>
                        <a:pt x="92" y="127"/>
                        <a:pt x="92" y="127"/>
                        <a:pt x="92" y="127"/>
                      </a:cubicBezTo>
                      <a:cubicBezTo>
                        <a:pt x="92" y="147"/>
                        <a:pt x="92" y="147"/>
                        <a:pt x="92" y="147"/>
                      </a:cubicBezTo>
                      <a:cubicBezTo>
                        <a:pt x="56" y="147"/>
                        <a:pt x="56" y="147"/>
                        <a:pt x="56" y="147"/>
                      </a:cubicBezTo>
                      <a:cubicBezTo>
                        <a:pt x="56" y="124"/>
                        <a:pt x="56" y="124"/>
                        <a:pt x="56" y="124"/>
                      </a:cubicBezTo>
                      <a:cubicBezTo>
                        <a:pt x="44" y="119"/>
                        <a:pt x="33" y="111"/>
                        <a:pt x="27" y="99"/>
                      </a:cubicBezTo>
                      <a:cubicBezTo>
                        <a:pt x="0" y="99"/>
                        <a:pt x="0" y="99"/>
                        <a:pt x="0" y="99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25" y="51"/>
                        <a:pt x="25" y="51"/>
                        <a:pt x="25" y="51"/>
                      </a:cubicBezTo>
                      <a:cubicBezTo>
                        <a:pt x="29" y="42"/>
                        <a:pt x="35" y="35"/>
                        <a:pt x="42" y="29"/>
                      </a:cubicBezTo>
                      <a:cubicBezTo>
                        <a:pt x="35" y="4"/>
                        <a:pt x="35" y="4"/>
                        <a:pt x="35" y="4"/>
                      </a:cubicBezTo>
                      <a:cubicBezTo>
                        <a:pt x="39" y="3"/>
                        <a:pt x="39" y="3"/>
                        <a:pt x="39" y="3"/>
                      </a:cubicBezTo>
                      <a:cubicBezTo>
                        <a:pt x="47" y="0"/>
                        <a:pt x="65" y="0"/>
                        <a:pt x="75" y="19"/>
                      </a:cubicBezTo>
                      <a:cubicBezTo>
                        <a:pt x="130" y="19"/>
                        <a:pt x="130" y="19"/>
                        <a:pt x="130" y="19"/>
                      </a:cubicBezTo>
                      <a:cubicBezTo>
                        <a:pt x="160" y="19"/>
                        <a:pt x="184" y="43"/>
                        <a:pt x="184" y="73"/>
                      </a:cubicBezTo>
                      <a:cubicBezTo>
                        <a:pt x="184" y="96"/>
                        <a:pt x="169" y="116"/>
                        <a:pt x="148" y="124"/>
                      </a:cubicBezTo>
                      <a:lnTo>
                        <a:pt x="148" y="147"/>
                      </a:lnTo>
                      <a:close/>
                      <a:moveTo>
                        <a:pt x="120" y="139"/>
                      </a:moveTo>
                      <a:cubicBezTo>
                        <a:pt x="140" y="139"/>
                        <a:pt x="140" y="139"/>
                        <a:pt x="140" y="139"/>
                      </a:cubicBezTo>
                      <a:cubicBezTo>
                        <a:pt x="140" y="118"/>
                        <a:pt x="140" y="118"/>
                        <a:pt x="140" y="118"/>
                      </a:cubicBezTo>
                      <a:cubicBezTo>
                        <a:pt x="143" y="117"/>
                        <a:pt x="143" y="117"/>
                        <a:pt x="143" y="117"/>
                      </a:cubicBezTo>
                      <a:cubicBezTo>
                        <a:pt x="162" y="111"/>
                        <a:pt x="176" y="93"/>
                        <a:pt x="176" y="73"/>
                      </a:cubicBezTo>
                      <a:cubicBezTo>
                        <a:pt x="176" y="48"/>
                        <a:pt x="155" y="27"/>
                        <a:pt x="130" y="27"/>
                      </a:cubicBezTo>
                      <a:cubicBezTo>
                        <a:pt x="69" y="27"/>
                        <a:pt x="69" y="27"/>
                        <a:pt x="69" y="27"/>
                      </a:cubicBez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2" y="10"/>
                        <a:pt x="51" y="9"/>
                        <a:pt x="45" y="1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49" y="34"/>
                        <a:pt x="49" y="34"/>
                        <a:pt x="49" y="34"/>
                      </a:cubicBezTo>
                      <a:cubicBezTo>
                        <a:pt x="41" y="40"/>
                        <a:pt x="35" y="47"/>
                        <a:pt x="31" y="56"/>
                      </a:cubicBezTo>
                      <a:cubicBezTo>
                        <a:pt x="30" y="59"/>
                        <a:pt x="30" y="59"/>
                        <a:pt x="30" y="5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8" y="91"/>
                        <a:pt x="8" y="91"/>
                        <a:pt x="8" y="91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33" y="93"/>
                        <a:pt x="33" y="93"/>
                        <a:pt x="33" y="93"/>
                      </a:cubicBezTo>
                      <a:cubicBezTo>
                        <a:pt x="38" y="105"/>
                        <a:pt x="49" y="114"/>
                        <a:pt x="61" y="117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cubicBezTo>
                        <a:pt x="64" y="139"/>
                        <a:pt x="64" y="139"/>
                        <a:pt x="64" y="139"/>
                      </a:cubicBezTo>
                      <a:cubicBezTo>
                        <a:pt x="84" y="139"/>
                        <a:pt x="84" y="139"/>
                        <a:pt x="84" y="139"/>
                      </a:cubicBezTo>
                      <a:cubicBezTo>
                        <a:pt x="84" y="119"/>
                        <a:pt x="84" y="119"/>
                        <a:pt x="84" y="119"/>
                      </a:cubicBezTo>
                      <a:cubicBezTo>
                        <a:pt x="120" y="119"/>
                        <a:pt x="120" y="119"/>
                        <a:pt x="120" y="119"/>
                      </a:cubicBezTo>
                      <a:lnTo>
                        <a:pt x="120" y="13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</p:grpSp>
        </p:grpSp>
        <p:grpSp>
          <p:nvGrpSpPr>
            <p:cNvPr id="62" name="Gruppe 61"/>
            <p:cNvGrpSpPr/>
            <p:nvPr/>
          </p:nvGrpSpPr>
          <p:grpSpPr>
            <a:xfrm>
              <a:off x="9271156" y="2860140"/>
              <a:ext cx="835085" cy="804007"/>
              <a:chOff x="3556652" y="1376322"/>
              <a:chExt cx="835085" cy="804007"/>
            </a:xfrm>
          </p:grpSpPr>
          <p:sp>
            <p:nvSpPr>
              <p:cNvPr id="63" name="Ellipse 62"/>
              <p:cNvSpPr/>
              <p:nvPr/>
            </p:nvSpPr>
            <p:spPr bwMode="auto">
              <a:xfrm>
                <a:off x="3556652" y="1376322"/>
                <a:ext cx="835085" cy="804007"/>
              </a:xfrm>
              <a:prstGeom prst="ellipse">
                <a:avLst/>
              </a:prstGeom>
              <a:solidFill>
                <a:srgbClr val="AAD6C4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11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0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64" name="Group 4">
                <a:extLst>
                  <a:ext uri="{FF2B5EF4-FFF2-40B4-BE49-F238E27FC236}">
                    <a16:creationId xmlns:a16="http://schemas.microsoft.com/office/drawing/2014/main" id="{980403E8-ED7B-4DCB-A0E2-A49E4950972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717558" y="1498600"/>
                <a:ext cx="545884" cy="506893"/>
                <a:chOff x="92" y="106"/>
                <a:chExt cx="392" cy="364"/>
              </a:xfrm>
              <a:solidFill>
                <a:schemeClr val="tx2"/>
              </a:solidFill>
            </p:grpSpPr>
            <p:sp>
              <p:nvSpPr>
                <p:cNvPr id="65" name="Freeform 5">
                  <a:extLst>
                    <a:ext uri="{FF2B5EF4-FFF2-40B4-BE49-F238E27FC236}">
                      <a16:creationId xmlns:a16="http://schemas.microsoft.com/office/drawing/2014/main" id="{B5AB040D-7894-45E7-B155-233F05D525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" y="297"/>
                  <a:ext cx="207" cy="104"/>
                </a:xfrm>
                <a:custGeom>
                  <a:avLst/>
                  <a:gdLst>
                    <a:gd name="T0" fmla="*/ 96 w 96"/>
                    <a:gd name="T1" fmla="*/ 48 h 48"/>
                    <a:gd name="T2" fmla="*/ 36 w 96"/>
                    <a:gd name="T3" fmla="*/ 48 h 48"/>
                    <a:gd name="T4" fmla="*/ 36 w 96"/>
                    <a:gd name="T5" fmla="*/ 40 h 48"/>
                    <a:gd name="T6" fmla="*/ 87 w 96"/>
                    <a:gd name="T7" fmla="*/ 40 h 48"/>
                    <a:gd name="T8" fmla="*/ 68 w 96"/>
                    <a:gd name="T9" fmla="*/ 24 h 48"/>
                    <a:gd name="T10" fmla="*/ 42 w 96"/>
                    <a:gd name="T11" fmla="*/ 24 h 48"/>
                    <a:gd name="T12" fmla="*/ 41 w 96"/>
                    <a:gd name="T13" fmla="*/ 22 h 48"/>
                    <a:gd name="T14" fmla="*/ 12 w 96"/>
                    <a:gd name="T15" fmla="*/ 8 h 48"/>
                    <a:gd name="T16" fmla="*/ 0 w 96"/>
                    <a:gd name="T17" fmla="*/ 8 h 48"/>
                    <a:gd name="T18" fmla="*/ 0 w 96"/>
                    <a:gd name="T19" fmla="*/ 0 h 48"/>
                    <a:gd name="T20" fmla="*/ 12 w 96"/>
                    <a:gd name="T21" fmla="*/ 0 h 48"/>
                    <a:gd name="T22" fmla="*/ 46 w 96"/>
                    <a:gd name="T23" fmla="*/ 16 h 48"/>
                    <a:gd name="T24" fmla="*/ 68 w 96"/>
                    <a:gd name="T25" fmla="*/ 16 h 48"/>
                    <a:gd name="T26" fmla="*/ 96 w 96"/>
                    <a:gd name="T27" fmla="*/ 44 h 48"/>
                    <a:gd name="T28" fmla="*/ 96 w 96"/>
                    <a:gd name="T29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96" h="48">
                      <a:moveTo>
                        <a:pt x="96" y="48"/>
                      </a:moveTo>
                      <a:cubicBezTo>
                        <a:pt x="36" y="48"/>
                        <a:pt x="36" y="48"/>
                        <a:pt x="36" y="48"/>
                      </a:cubicBezTo>
                      <a:cubicBezTo>
                        <a:pt x="36" y="40"/>
                        <a:pt x="36" y="40"/>
                        <a:pt x="36" y="40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32"/>
                        <a:pt x="76" y="24"/>
                        <a:pt x="68" y="24"/>
                      </a:cubicBezTo>
                      <a:cubicBezTo>
                        <a:pt x="42" y="24"/>
                        <a:pt x="42" y="24"/>
                        <a:pt x="42" y="24"/>
                      </a:cubicBezTo>
                      <a:cubicBezTo>
                        <a:pt x="41" y="22"/>
                        <a:pt x="41" y="22"/>
                        <a:pt x="41" y="22"/>
                      </a:cubicBezTo>
                      <a:cubicBezTo>
                        <a:pt x="35" y="13"/>
                        <a:pt x="24" y="8"/>
                        <a:pt x="12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26" y="0"/>
                        <a:pt x="38" y="6"/>
                        <a:pt x="46" y="16"/>
                      </a:cubicBezTo>
                      <a:cubicBezTo>
                        <a:pt x="68" y="16"/>
                        <a:pt x="68" y="16"/>
                        <a:pt x="68" y="16"/>
                      </a:cubicBezTo>
                      <a:cubicBezTo>
                        <a:pt x="82" y="16"/>
                        <a:pt x="96" y="30"/>
                        <a:pt x="96" y="44"/>
                      </a:cubicBezTo>
                      <a:lnTo>
                        <a:pt x="96" y="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66" name="Freeform 6">
                  <a:extLst>
                    <a:ext uri="{FF2B5EF4-FFF2-40B4-BE49-F238E27FC236}">
                      <a16:creationId xmlns:a16="http://schemas.microsoft.com/office/drawing/2014/main" id="{BFAE62C6-FD6E-4576-A59C-E491EFF4CF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" y="349"/>
                  <a:ext cx="336" cy="121"/>
                </a:xfrm>
                <a:custGeom>
                  <a:avLst/>
                  <a:gdLst>
                    <a:gd name="T0" fmla="*/ 57 w 155"/>
                    <a:gd name="T1" fmla="*/ 56 h 56"/>
                    <a:gd name="T2" fmla="*/ 44 w 155"/>
                    <a:gd name="T3" fmla="*/ 54 h 56"/>
                    <a:gd name="T4" fmla="*/ 0 w 155"/>
                    <a:gd name="T5" fmla="*/ 36 h 56"/>
                    <a:gd name="T6" fmla="*/ 4 w 155"/>
                    <a:gd name="T7" fmla="*/ 28 h 56"/>
                    <a:gd name="T8" fmla="*/ 47 w 155"/>
                    <a:gd name="T9" fmla="*/ 47 h 56"/>
                    <a:gd name="T10" fmla="*/ 64 w 155"/>
                    <a:gd name="T11" fmla="*/ 47 h 56"/>
                    <a:gd name="T12" fmla="*/ 145 w 155"/>
                    <a:gd name="T13" fmla="*/ 18 h 56"/>
                    <a:gd name="T14" fmla="*/ 126 w 155"/>
                    <a:gd name="T15" fmla="*/ 8 h 56"/>
                    <a:gd name="T16" fmla="*/ 87 w 155"/>
                    <a:gd name="T17" fmla="*/ 8 h 56"/>
                    <a:gd name="T18" fmla="*/ 87 w 155"/>
                    <a:gd name="T19" fmla="*/ 0 h 56"/>
                    <a:gd name="T20" fmla="*/ 126 w 155"/>
                    <a:gd name="T21" fmla="*/ 0 h 56"/>
                    <a:gd name="T22" fmla="*/ 154 w 155"/>
                    <a:gd name="T23" fmla="*/ 19 h 56"/>
                    <a:gd name="T24" fmla="*/ 155 w 155"/>
                    <a:gd name="T25" fmla="*/ 22 h 56"/>
                    <a:gd name="T26" fmla="*/ 66 w 155"/>
                    <a:gd name="T27" fmla="*/ 55 h 56"/>
                    <a:gd name="T28" fmla="*/ 57 w 155"/>
                    <a:gd name="T29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5" h="56">
                      <a:moveTo>
                        <a:pt x="57" y="56"/>
                      </a:moveTo>
                      <a:cubicBezTo>
                        <a:pt x="52" y="56"/>
                        <a:pt x="48" y="55"/>
                        <a:pt x="44" y="54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4" y="28"/>
                        <a:pt x="4" y="28"/>
                        <a:pt x="4" y="28"/>
                      </a:cubicBezTo>
                      <a:cubicBezTo>
                        <a:pt x="47" y="47"/>
                        <a:pt x="47" y="47"/>
                        <a:pt x="47" y="47"/>
                      </a:cubicBezTo>
                      <a:cubicBezTo>
                        <a:pt x="52" y="48"/>
                        <a:pt x="58" y="48"/>
                        <a:pt x="64" y="47"/>
                      </a:cubicBezTo>
                      <a:cubicBezTo>
                        <a:pt x="145" y="18"/>
                        <a:pt x="145" y="18"/>
                        <a:pt x="145" y="18"/>
                      </a:cubicBezTo>
                      <a:cubicBezTo>
                        <a:pt x="142" y="14"/>
                        <a:pt x="137" y="8"/>
                        <a:pt x="126" y="8"/>
                      </a:cubicBezTo>
                      <a:cubicBezTo>
                        <a:pt x="87" y="8"/>
                        <a:pt x="87" y="8"/>
                        <a:pt x="87" y="8"/>
                      </a:cubicBezTo>
                      <a:cubicBezTo>
                        <a:pt x="87" y="0"/>
                        <a:pt x="87" y="0"/>
                        <a:pt x="87" y="0"/>
                      </a:cubicBezTo>
                      <a:cubicBezTo>
                        <a:pt x="126" y="0"/>
                        <a:pt x="126" y="0"/>
                        <a:pt x="126" y="0"/>
                      </a:cubicBezTo>
                      <a:cubicBezTo>
                        <a:pt x="144" y="0"/>
                        <a:pt x="152" y="12"/>
                        <a:pt x="154" y="19"/>
                      </a:cubicBezTo>
                      <a:cubicBezTo>
                        <a:pt x="155" y="22"/>
                        <a:pt x="155" y="22"/>
                        <a:pt x="155" y="22"/>
                      </a:cubicBezTo>
                      <a:cubicBezTo>
                        <a:pt x="66" y="55"/>
                        <a:pt x="66" y="55"/>
                        <a:pt x="66" y="55"/>
                      </a:cubicBezTo>
                      <a:cubicBezTo>
                        <a:pt x="63" y="56"/>
                        <a:pt x="60" y="56"/>
                        <a:pt x="57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67" name="Freeform 7">
                  <a:extLst>
                    <a:ext uri="{FF2B5EF4-FFF2-40B4-BE49-F238E27FC236}">
                      <a16:creationId xmlns:a16="http://schemas.microsoft.com/office/drawing/2014/main" id="{BF0C138E-13B4-4B63-A4D3-1C07FB1B603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7" y="193"/>
                  <a:ext cx="104" cy="104"/>
                </a:xfrm>
                <a:custGeom>
                  <a:avLst/>
                  <a:gdLst>
                    <a:gd name="T0" fmla="*/ 24 w 48"/>
                    <a:gd name="T1" fmla="*/ 48 h 48"/>
                    <a:gd name="T2" fmla="*/ 0 w 48"/>
                    <a:gd name="T3" fmla="*/ 24 h 48"/>
                    <a:gd name="T4" fmla="*/ 24 w 48"/>
                    <a:gd name="T5" fmla="*/ 0 h 48"/>
                    <a:gd name="T6" fmla="*/ 48 w 48"/>
                    <a:gd name="T7" fmla="*/ 24 h 48"/>
                    <a:gd name="T8" fmla="*/ 24 w 48"/>
                    <a:gd name="T9" fmla="*/ 48 h 48"/>
                    <a:gd name="T10" fmla="*/ 24 w 48"/>
                    <a:gd name="T11" fmla="*/ 8 h 48"/>
                    <a:gd name="T12" fmla="*/ 8 w 48"/>
                    <a:gd name="T13" fmla="*/ 24 h 48"/>
                    <a:gd name="T14" fmla="*/ 24 w 48"/>
                    <a:gd name="T15" fmla="*/ 40 h 48"/>
                    <a:gd name="T16" fmla="*/ 40 w 48"/>
                    <a:gd name="T17" fmla="*/ 24 h 48"/>
                    <a:gd name="T18" fmla="*/ 24 w 48"/>
                    <a:gd name="T19" fmla="*/ 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8" h="48">
                      <a:moveTo>
                        <a:pt x="24" y="48"/>
                      </a:moveTo>
                      <a:cubicBezTo>
                        <a:pt x="11" y="48"/>
                        <a:pt x="0" y="37"/>
                        <a:pt x="0" y="24"/>
                      </a:cubicBezTo>
                      <a:cubicBezTo>
                        <a:pt x="0" y="11"/>
                        <a:pt x="11" y="0"/>
                        <a:pt x="24" y="0"/>
                      </a:cubicBezTo>
                      <a:cubicBezTo>
                        <a:pt x="37" y="0"/>
                        <a:pt x="48" y="11"/>
                        <a:pt x="48" y="24"/>
                      </a:cubicBezTo>
                      <a:cubicBezTo>
                        <a:pt x="48" y="37"/>
                        <a:pt x="37" y="48"/>
                        <a:pt x="24" y="48"/>
                      </a:cubicBezTo>
                      <a:close/>
                      <a:moveTo>
                        <a:pt x="24" y="8"/>
                      </a:moveTo>
                      <a:cubicBezTo>
                        <a:pt x="15" y="8"/>
                        <a:pt x="8" y="15"/>
                        <a:pt x="8" y="24"/>
                      </a:cubicBezTo>
                      <a:cubicBezTo>
                        <a:pt x="8" y="33"/>
                        <a:pt x="15" y="40"/>
                        <a:pt x="24" y="40"/>
                      </a:cubicBezTo>
                      <a:cubicBezTo>
                        <a:pt x="33" y="40"/>
                        <a:pt x="40" y="33"/>
                        <a:pt x="40" y="24"/>
                      </a:cubicBezTo>
                      <a:cubicBezTo>
                        <a:pt x="40" y="15"/>
                        <a:pt x="33" y="8"/>
                        <a:pt x="24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68" name="Freeform 8">
                  <a:extLst>
                    <a:ext uri="{FF2B5EF4-FFF2-40B4-BE49-F238E27FC236}">
                      <a16:creationId xmlns:a16="http://schemas.microsoft.com/office/drawing/2014/main" id="{1C83904C-0217-410B-9915-E1F72458F81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6" y="106"/>
                  <a:ext cx="104" cy="104"/>
                </a:xfrm>
                <a:custGeom>
                  <a:avLst/>
                  <a:gdLst>
                    <a:gd name="T0" fmla="*/ 24 w 48"/>
                    <a:gd name="T1" fmla="*/ 48 h 48"/>
                    <a:gd name="T2" fmla="*/ 0 w 48"/>
                    <a:gd name="T3" fmla="*/ 24 h 48"/>
                    <a:gd name="T4" fmla="*/ 24 w 48"/>
                    <a:gd name="T5" fmla="*/ 0 h 48"/>
                    <a:gd name="T6" fmla="*/ 48 w 48"/>
                    <a:gd name="T7" fmla="*/ 24 h 48"/>
                    <a:gd name="T8" fmla="*/ 24 w 48"/>
                    <a:gd name="T9" fmla="*/ 48 h 48"/>
                    <a:gd name="T10" fmla="*/ 24 w 48"/>
                    <a:gd name="T11" fmla="*/ 8 h 48"/>
                    <a:gd name="T12" fmla="*/ 8 w 48"/>
                    <a:gd name="T13" fmla="*/ 24 h 48"/>
                    <a:gd name="T14" fmla="*/ 24 w 48"/>
                    <a:gd name="T15" fmla="*/ 40 h 48"/>
                    <a:gd name="T16" fmla="*/ 40 w 48"/>
                    <a:gd name="T17" fmla="*/ 24 h 48"/>
                    <a:gd name="T18" fmla="*/ 24 w 48"/>
                    <a:gd name="T19" fmla="*/ 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8" h="48">
                      <a:moveTo>
                        <a:pt x="24" y="48"/>
                      </a:moveTo>
                      <a:cubicBezTo>
                        <a:pt x="11" y="48"/>
                        <a:pt x="0" y="37"/>
                        <a:pt x="0" y="24"/>
                      </a:cubicBezTo>
                      <a:cubicBezTo>
                        <a:pt x="0" y="11"/>
                        <a:pt x="11" y="0"/>
                        <a:pt x="24" y="0"/>
                      </a:cubicBezTo>
                      <a:cubicBezTo>
                        <a:pt x="37" y="0"/>
                        <a:pt x="48" y="11"/>
                        <a:pt x="48" y="24"/>
                      </a:cubicBezTo>
                      <a:cubicBezTo>
                        <a:pt x="48" y="37"/>
                        <a:pt x="37" y="48"/>
                        <a:pt x="24" y="48"/>
                      </a:cubicBezTo>
                      <a:close/>
                      <a:moveTo>
                        <a:pt x="24" y="8"/>
                      </a:moveTo>
                      <a:cubicBezTo>
                        <a:pt x="15" y="8"/>
                        <a:pt x="8" y="15"/>
                        <a:pt x="8" y="24"/>
                      </a:cubicBezTo>
                      <a:cubicBezTo>
                        <a:pt x="8" y="33"/>
                        <a:pt x="15" y="40"/>
                        <a:pt x="24" y="40"/>
                      </a:cubicBezTo>
                      <a:cubicBezTo>
                        <a:pt x="33" y="40"/>
                        <a:pt x="40" y="33"/>
                        <a:pt x="40" y="24"/>
                      </a:cubicBezTo>
                      <a:cubicBezTo>
                        <a:pt x="40" y="15"/>
                        <a:pt x="33" y="8"/>
                        <a:pt x="24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69" name="Freeform 9">
                  <a:extLst>
                    <a:ext uri="{FF2B5EF4-FFF2-40B4-BE49-F238E27FC236}">
                      <a16:creationId xmlns:a16="http://schemas.microsoft.com/office/drawing/2014/main" id="{0B88332E-C6D6-4C14-BF00-0F756192B66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2" y="279"/>
                  <a:ext cx="69" cy="156"/>
                </a:xfrm>
                <a:custGeom>
                  <a:avLst/>
                  <a:gdLst>
                    <a:gd name="T0" fmla="*/ 69 w 69"/>
                    <a:gd name="T1" fmla="*/ 156 h 156"/>
                    <a:gd name="T2" fmla="*/ 0 w 69"/>
                    <a:gd name="T3" fmla="*/ 156 h 156"/>
                    <a:gd name="T4" fmla="*/ 0 w 69"/>
                    <a:gd name="T5" fmla="*/ 0 h 156"/>
                    <a:gd name="T6" fmla="*/ 69 w 69"/>
                    <a:gd name="T7" fmla="*/ 0 h 156"/>
                    <a:gd name="T8" fmla="*/ 69 w 69"/>
                    <a:gd name="T9" fmla="*/ 156 h 156"/>
                    <a:gd name="T10" fmla="*/ 18 w 69"/>
                    <a:gd name="T11" fmla="*/ 139 h 156"/>
                    <a:gd name="T12" fmla="*/ 52 w 69"/>
                    <a:gd name="T13" fmla="*/ 139 h 156"/>
                    <a:gd name="T14" fmla="*/ 52 w 69"/>
                    <a:gd name="T15" fmla="*/ 18 h 156"/>
                    <a:gd name="T16" fmla="*/ 18 w 69"/>
                    <a:gd name="T17" fmla="*/ 18 h 156"/>
                    <a:gd name="T18" fmla="*/ 18 w 69"/>
                    <a:gd name="T19" fmla="*/ 139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9" h="156">
                      <a:moveTo>
                        <a:pt x="69" y="156"/>
                      </a:moveTo>
                      <a:lnTo>
                        <a:pt x="0" y="156"/>
                      </a:lnTo>
                      <a:lnTo>
                        <a:pt x="0" y="0"/>
                      </a:lnTo>
                      <a:lnTo>
                        <a:pt x="69" y="0"/>
                      </a:lnTo>
                      <a:lnTo>
                        <a:pt x="69" y="156"/>
                      </a:lnTo>
                      <a:close/>
                      <a:moveTo>
                        <a:pt x="18" y="139"/>
                      </a:moveTo>
                      <a:lnTo>
                        <a:pt x="52" y="139"/>
                      </a:lnTo>
                      <a:lnTo>
                        <a:pt x="52" y="18"/>
                      </a:lnTo>
                      <a:lnTo>
                        <a:pt x="18" y="18"/>
                      </a:lnTo>
                      <a:lnTo>
                        <a:pt x="18" y="13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</p:grpSp>
        </p:grpSp>
      </p:grpSp>
      <p:sp>
        <p:nvSpPr>
          <p:cNvPr id="4" name="Kombinationstegning 3"/>
          <p:cNvSpPr/>
          <p:nvPr/>
        </p:nvSpPr>
        <p:spPr bwMode="auto">
          <a:xfrm>
            <a:off x="6848475" y="3190718"/>
            <a:ext cx="225616" cy="158907"/>
          </a:xfrm>
          <a:custGeom>
            <a:avLst/>
            <a:gdLst>
              <a:gd name="connsiteX0" fmla="*/ 47625 w 225616"/>
              <a:gd name="connsiteY0" fmla="*/ 22382 h 158907"/>
              <a:gd name="connsiteX1" fmla="*/ 22225 w 225616"/>
              <a:gd name="connsiteY1" fmla="*/ 44607 h 158907"/>
              <a:gd name="connsiteX2" fmla="*/ 6350 w 225616"/>
              <a:gd name="connsiteY2" fmla="*/ 60482 h 158907"/>
              <a:gd name="connsiteX3" fmla="*/ 0 w 225616"/>
              <a:gd name="connsiteY3" fmla="*/ 82707 h 158907"/>
              <a:gd name="connsiteX4" fmla="*/ 3175 w 225616"/>
              <a:gd name="connsiteY4" fmla="*/ 117632 h 158907"/>
              <a:gd name="connsiteX5" fmla="*/ 12700 w 225616"/>
              <a:gd name="connsiteY5" fmla="*/ 127157 h 158907"/>
              <a:gd name="connsiteX6" fmla="*/ 15875 w 225616"/>
              <a:gd name="connsiteY6" fmla="*/ 136682 h 158907"/>
              <a:gd name="connsiteX7" fmla="*/ 34925 w 225616"/>
              <a:gd name="connsiteY7" fmla="*/ 155732 h 158907"/>
              <a:gd name="connsiteX8" fmla="*/ 44450 w 225616"/>
              <a:gd name="connsiteY8" fmla="*/ 158907 h 158907"/>
              <a:gd name="connsiteX9" fmla="*/ 117475 w 225616"/>
              <a:gd name="connsiteY9" fmla="*/ 155732 h 158907"/>
              <a:gd name="connsiteX10" fmla="*/ 142875 w 225616"/>
              <a:gd name="connsiteY10" fmla="*/ 149382 h 158907"/>
              <a:gd name="connsiteX11" fmla="*/ 174625 w 225616"/>
              <a:gd name="connsiteY11" fmla="*/ 146207 h 158907"/>
              <a:gd name="connsiteX12" fmla="*/ 212725 w 225616"/>
              <a:gd name="connsiteY12" fmla="*/ 127157 h 158907"/>
              <a:gd name="connsiteX13" fmla="*/ 219075 w 225616"/>
              <a:gd name="connsiteY13" fmla="*/ 117632 h 158907"/>
              <a:gd name="connsiteX14" fmla="*/ 219075 w 225616"/>
              <a:gd name="connsiteY14" fmla="*/ 35082 h 158907"/>
              <a:gd name="connsiteX15" fmla="*/ 206375 w 225616"/>
              <a:gd name="connsiteY15" fmla="*/ 25557 h 158907"/>
              <a:gd name="connsiteX16" fmla="*/ 196850 w 225616"/>
              <a:gd name="connsiteY16" fmla="*/ 16032 h 158907"/>
              <a:gd name="connsiteX17" fmla="*/ 184150 w 225616"/>
              <a:gd name="connsiteY17" fmla="*/ 6507 h 158907"/>
              <a:gd name="connsiteX18" fmla="*/ 174625 w 225616"/>
              <a:gd name="connsiteY18" fmla="*/ 157 h 158907"/>
              <a:gd name="connsiteX19" fmla="*/ 47625 w 225616"/>
              <a:gd name="connsiteY19" fmla="*/ 22382 h 15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5616" h="158907">
                <a:moveTo>
                  <a:pt x="47625" y="22382"/>
                </a:moveTo>
                <a:cubicBezTo>
                  <a:pt x="22225" y="29790"/>
                  <a:pt x="29383" y="36017"/>
                  <a:pt x="22225" y="44607"/>
                </a:cubicBezTo>
                <a:cubicBezTo>
                  <a:pt x="8996" y="60482"/>
                  <a:pt x="23812" y="48840"/>
                  <a:pt x="6350" y="60482"/>
                </a:cubicBezTo>
                <a:cubicBezTo>
                  <a:pt x="4853" y="64974"/>
                  <a:pt x="0" y="78720"/>
                  <a:pt x="0" y="82707"/>
                </a:cubicBezTo>
                <a:cubicBezTo>
                  <a:pt x="0" y="94397"/>
                  <a:pt x="-36" y="106392"/>
                  <a:pt x="3175" y="117632"/>
                </a:cubicBezTo>
                <a:cubicBezTo>
                  <a:pt x="4409" y="121949"/>
                  <a:pt x="9525" y="123982"/>
                  <a:pt x="12700" y="127157"/>
                </a:cubicBezTo>
                <a:cubicBezTo>
                  <a:pt x="13758" y="130332"/>
                  <a:pt x="14215" y="133776"/>
                  <a:pt x="15875" y="136682"/>
                </a:cubicBezTo>
                <a:cubicBezTo>
                  <a:pt x="21176" y="145959"/>
                  <a:pt x="25694" y="151116"/>
                  <a:pt x="34925" y="155732"/>
                </a:cubicBezTo>
                <a:cubicBezTo>
                  <a:pt x="37918" y="157229"/>
                  <a:pt x="41275" y="157849"/>
                  <a:pt x="44450" y="158907"/>
                </a:cubicBezTo>
                <a:cubicBezTo>
                  <a:pt x="68792" y="157849"/>
                  <a:pt x="93224" y="158079"/>
                  <a:pt x="117475" y="155732"/>
                </a:cubicBezTo>
                <a:cubicBezTo>
                  <a:pt x="126162" y="154891"/>
                  <a:pt x="134267" y="150817"/>
                  <a:pt x="142875" y="149382"/>
                </a:cubicBezTo>
                <a:cubicBezTo>
                  <a:pt x="153366" y="147633"/>
                  <a:pt x="164042" y="147265"/>
                  <a:pt x="174625" y="146207"/>
                </a:cubicBezTo>
                <a:cubicBezTo>
                  <a:pt x="198881" y="138122"/>
                  <a:pt x="199937" y="142503"/>
                  <a:pt x="212725" y="127157"/>
                </a:cubicBezTo>
                <a:cubicBezTo>
                  <a:pt x="215168" y="124226"/>
                  <a:pt x="216958" y="120807"/>
                  <a:pt x="219075" y="117632"/>
                </a:cubicBezTo>
                <a:cubicBezTo>
                  <a:pt x="226710" y="87092"/>
                  <a:pt x="228820" y="83805"/>
                  <a:pt x="219075" y="35082"/>
                </a:cubicBezTo>
                <a:cubicBezTo>
                  <a:pt x="218037" y="29893"/>
                  <a:pt x="210393" y="29001"/>
                  <a:pt x="206375" y="25557"/>
                </a:cubicBezTo>
                <a:cubicBezTo>
                  <a:pt x="202966" y="22635"/>
                  <a:pt x="200259" y="18954"/>
                  <a:pt x="196850" y="16032"/>
                </a:cubicBezTo>
                <a:cubicBezTo>
                  <a:pt x="192832" y="12588"/>
                  <a:pt x="188456" y="9583"/>
                  <a:pt x="184150" y="6507"/>
                </a:cubicBezTo>
                <a:cubicBezTo>
                  <a:pt x="181045" y="4289"/>
                  <a:pt x="178436" y="348"/>
                  <a:pt x="174625" y="157"/>
                </a:cubicBezTo>
                <a:cubicBezTo>
                  <a:pt x="135516" y="-1798"/>
                  <a:pt x="73025" y="14974"/>
                  <a:pt x="47625" y="2238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6350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1" name="Kombinationstegning 80"/>
          <p:cNvSpPr/>
          <p:nvPr/>
        </p:nvSpPr>
        <p:spPr bwMode="auto">
          <a:xfrm>
            <a:off x="8997206" y="3182689"/>
            <a:ext cx="312560" cy="158907"/>
          </a:xfrm>
          <a:custGeom>
            <a:avLst/>
            <a:gdLst>
              <a:gd name="connsiteX0" fmla="*/ 47625 w 225616"/>
              <a:gd name="connsiteY0" fmla="*/ 22382 h 158907"/>
              <a:gd name="connsiteX1" fmla="*/ 22225 w 225616"/>
              <a:gd name="connsiteY1" fmla="*/ 44607 h 158907"/>
              <a:gd name="connsiteX2" fmla="*/ 6350 w 225616"/>
              <a:gd name="connsiteY2" fmla="*/ 60482 h 158907"/>
              <a:gd name="connsiteX3" fmla="*/ 0 w 225616"/>
              <a:gd name="connsiteY3" fmla="*/ 82707 h 158907"/>
              <a:gd name="connsiteX4" fmla="*/ 3175 w 225616"/>
              <a:gd name="connsiteY4" fmla="*/ 117632 h 158907"/>
              <a:gd name="connsiteX5" fmla="*/ 12700 w 225616"/>
              <a:gd name="connsiteY5" fmla="*/ 127157 h 158907"/>
              <a:gd name="connsiteX6" fmla="*/ 15875 w 225616"/>
              <a:gd name="connsiteY6" fmla="*/ 136682 h 158907"/>
              <a:gd name="connsiteX7" fmla="*/ 34925 w 225616"/>
              <a:gd name="connsiteY7" fmla="*/ 155732 h 158907"/>
              <a:gd name="connsiteX8" fmla="*/ 44450 w 225616"/>
              <a:gd name="connsiteY8" fmla="*/ 158907 h 158907"/>
              <a:gd name="connsiteX9" fmla="*/ 117475 w 225616"/>
              <a:gd name="connsiteY9" fmla="*/ 155732 h 158907"/>
              <a:gd name="connsiteX10" fmla="*/ 142875 w 225616"/>
              <a:gd name="connsiteY10" fmla="*/ 149382 h 158907"/>
              <a:gd name="connsiteX11" fmla="*/ 174625 w 225616"/>
              <a:gd name="connsiteY11" fmla="*/ 146207 h 158907"/>
              <a:gd name="connsiteX12" fmla="*/ 212725 w 225616"/>
              <a:gd name="connsiteY12" fmla="*/ 127157 h 158907"/>
              <a:gd name="connsiteX13" fmla="*/ 219075 w 225616"/>
              <a:gd name="connsiteY13" fmla="*/ 117632 h 158907"/>
              <a:gd name="connsiteX14" fmla="*/ 219075 w 225616"/>
              <a:gd name="connsiteY14" fmla="*/ 35082 h 158907"/>
              <a:gd name="connsiteX15" fmla="*/ 206375 w 225616"/>
              <a:gd name="connsiteY15" fmla="*/ 25557 h 158907"/>
              <a:gd name="connsiteX16" fmla="*/ 196850 w 225616"/>
              <a:gd name="connsiteY16" fmla="*/ 16032 h 158907"/>
              <a:gd name="connsiteX17" fmla="*/ 184150 w 225616"/>
              <a:gd name="connsiteY17" fmla="*/ 6507 h 158907"/>
              <a:gd name="connsiteX18" fmla="*/ 174625 w 225616"/>
              <a:gd name="connsiteY18" fmla="*/ 157 h 158907"/>
              <a:gd name="connsiteX19" fmla="*/ 47625 w 225616"/>
              <a:gd name="connsiteY19" fmla="*/ 22382 h 15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5616" h="158907">
                <a:moveTo>
                  <a:pt x="47625" y="22382"/>
                </a:moveTo>
                <a:cubicBezTo>
                  <a:pt x="22225" y="29790"/>
                  <a:pt x="29383" y="36017"/>
                  <a:pt x="22225" y="44607"/>
                </a:cubicBezTo>
                <a:cubicBezTo>
                  <a:pt x="8996" y="60482"/>
                  <a:pt x="23812" y="48840"/>
                  <a:pt x="6350" y="60482"/>
                </a:cubicBezTo>
                <a:cubicBezTo>
                  <a:pt x="4853" y="64974"/>
                  <a:pt x="0" y="78720"/>
                  <a:pt x="0" y="82707"/>
                </a:cubicBezTo>
                <a:cubicBezTo>
                  <a:pt x="0" y="94397"/>
                  <a:pt x="-36" y="106392"/>
                  <a:pt x="3175" y="117632"/>
                </a:cubicBezTo>
                <a:cubicBezTo>
                  <a:pt x="4409" y="121949"/>
                  <a:pt x="9525" y="123982"/>
                  <a:pt x="12700" y="127157"/>
                </a:cubicBezTo>
                <a:cubicBezTo>
                  <a:pt x="13758" y="130332"/>
                  <a:pt x="14215" y="133776"/>
                  <a:pt x="15875" y="136682"/>
                </a:cubicBezTo>
                <a:cubicBezTo>
                  <a:pt x="21176" y="145959"/>
                  <a:pt x="25694" y="151116"/>
                  <a:pt x="34925" y="155732"/>
                </a:cubicBezTo>
                <a:cubicBezTo>
                  <a:pt x="37918" y="157229"/>
                  <a:pt x="41275" y="157849"/>
                  <a:pt x="44450" y="158907"/>
                </a:cubicBezTo>
                <a:cubicBezTo>
                  <a:pt x="68792" y="157849"/>
                  <a:pt x="93224" y="158079"/>
                  <a:pt x="117475" y="155732"/>
                </a:cubicBezTo>
                <a:cubicBezTo>
                  <a:pt x="126162" y="154891"/>
                  <a:pt x="134267" y="150817"/>
                  <a:pt x="142875" y="149382"/>
                </a:cubicBezTo>
                <a:cubicBezTo>
                  <a:pt x="153366" y="147633"/>
                  <a:pt x="164042" y="147265"/>
                  <a:pt x="174625" y="146207"/>
                </a:cubicBezTo>
                <a:cubicBezTo>
                  <a:pt x="198881" y="138122"/>
                  <a:pt x="199937" y="142503"/>
                  <a:pt x="212725" y="127157"/>
                </a:cubicBezTo>
                <a:cubicBezTo>
                  <a:pt x="215168" y="124226"/>
                  <a:pt x="216958" y="120807"/>
                  <a:pt x="219075" y="117632"/>
                </a:cubicBezTo>
                <a:cubicBezTo>
                  <a:pt x="226710" y="87092"/>
                  <a:pt x="228820" y="83805"/>
                  <a:pt x="219075" y="35082"/>
                </a:cubicBezTo>
                <a:cubicBezTo>
                  <a:pt x="218037" y="29893"/>
                  <a:pt x="210393" y="29001"/>
                  <a:pt x="206375" y="25557"/>
                </a:cubicBezTo>
                <a:cubicBezTo>
                  <a:pt x="202966" y="22635"/>
                  <a:pt x="200259" y="18954"/>
                  <a:pt x="196850" y="16032"/>
                </a:cubicBezTo>
                <a:cubicBezTo>
                  <a:pt x="192832" y="12588"/>
                  <a:pt x="188456" y="9583"/>
                  <a:pt x="184150" y="6507"/>
                </a:cubicBezTo>
                <a:cubicBezTo>
                  <a:pt x="181045" y="4289"/>
                  <a:pt x="178436" y="348"/>
                  <a:pt x="174625" y="157"/>
                </a:cubicBezTo>
                <a:cubicBezTo>
                  <a:pt x="135516" y="-1798"/>
                  <a:pt x="73025" y="14974"/>
                  <a:pt x="47625" y="2238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6350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2" name="Kombinationstegning 81"/>
          <p:cNvSpPr/>
          <p:nvPr/>
        </p:nvSpPr>
        <p:spPr bwMode="auto">
          <a:xfrm rot="10512688">
            <a:off x="7836444" y="3186340"/>
            <a:ext cx="359405" cy="227942"/>
          </a:xfrm>
          <a:custGeom>
            <a:avLst/>
            <a:gdLst>
              <a:gd name="connsiteX0" fmla="*/ 47625 w 225616"/>
              <a:gd name="connsiteY0" fmla="*/ 22382 h 158907"/>
              <a:gd name="connsiteX1" fmla="*/ 22225 w 225616"/>
              <a:gd name="connsiteY1" fmla="*/ 44607 h 158907"/>
              <a:gd name="connsiteX2" fmla="*/ 6350 w 225616"/>
              <a:gd name="connsiteY2" fmla="*/ 60482 h 158907"/>
              <a:gd name="connsiteX3" fmla="*/ 0 w 225616"/>
              <a:gd name="connsiteY3" fmla="*/ 82707 h 158907"/>
              <a:gd name="connsiteX4" fmla="*/ 3175 w 225616"/>
              <a:gd name="connsiteY4" fmla="*/ 117632 h 158907"/>
              <a:gd name="connsiteX5" fmla="*/ 12700 w 225616"/>
              <a:gd name="connsiteY5" fmla="*/ 127157 h 158907"/>
              <a:gd name="connsiteX6" fmla="*/ 15875 w 225616"/>
              <a:gd name="connsiteY6" fmla="*/ 136682 h 158907"/>
              <a:gd name="connsiteX7" fmla="*/ 34925 w 225616"/>
              <a:gd name="connsiteY7" fmla="*/ 155732 h 158907"/>
              <a:gd name="connsiteX8" fmla="*/ 44450 w 225616"/>
              <a:gd name="connsiteY8" fmla="*/ 158907 h 158907"/>
              <a:gd name="connsiteX9" fmla="*/ 117475 w 225616"/>
              <a:gd name="connsiteY9" fmla="*/ 155732 h 158907"/>
              <a:gd name="connsiteX10" fmla="*/ 142875 w 225616"/>
              <a:gd name="connsiteY10" fmla="*/ 149382 h 158907"/>
              <a:gd name="connsiteX11" fmla="*/ 174625 w 225616"/>
              <a:gd name="connsiteY11" fmla="*/ 146207 h 158907"/>
              <a:gd name="connsiteX12" fmla="*/ 212725 w 225616"/>
              <a:gd name="connsiteY12" fmla="*/ 127157 h 158907"/>
              <a:gd name="connsiteX13" fmla="*/ 219075 w 225616"/>
              <a:gd name="connsiteY13" fmla="*/ 117632 h 158907"/>
              <a:gd name="connsiteX14" fmla="*/ 219075 w 225616"/>
              <a:gd name="connsiteY14" fmla="*/ 35082 h 158907"/>
              <a:gd name="connsiteX15" fmla="*/ 206375 w 225616"/>
              <a:gd name="connsiteY15" fmla="*/ 25557 h 158907"/>
              <a:gd name="connsiteX16" fmla="*/ 196850 w 225616"/>
              <a:gd name="connsiteY16" fmla="*/ 16032 h 158907"/>
              <a:gd name="connsiteX17" fmla="*/ 184150 w 225616"/>
              <a:gd name="connsiteY17" fmla="*/ 6507 h 158907"/>
              <a:gd name="connsiteX18" fmla="*/ 174625 w 225616"/>
              <a:gd name="connsiteY18" fmla="*/ 157 h 158907"/>
              <a:gd name="connsiteX19" fmla="*/ 47625 w 225616"/>
              <a:gd name="connsiteY19" fmla="*/ 22382 h 15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5616" h="158907">
                <a:moveTo>
                  <a:pt x="47625" y="22382"/>
                </a:moveTo>
                <a:cubicBezTo>
                  <a:pt x="22225" y="29790"/>
                  <a:pt x="29383" y="36017"/>
                  <a:pt x="22225" y="44607"/>
                </a:cubicBezTo>
                <a:cubicBezTo>
                  <a:pt x="8996" y="60482"/>
                  <a:pt x="23812" y="48840"/>
                  <a:pt x="6350" y="60482"/>
                </a:cubicBezTo>
                <a:cubicBezTo>
                  <a:pt x="4853" y="64974"/>
                  <a:pt x="0" y="78720"/>
                  <a:pt x="0" y="82707"/>
                </a:cubicBezTo>
                <a:cubicBezTo>
                  <a:pt x="0" y="94397"/>
                  <a:pt x="-36" y="106392"/>
                  <a:pt x="3175" y="117632"/>
                </a:cubicBezTo>
                <a:cubicBezTo>
                  <a:pt x="4409" y="121949"/>
                  <a:pt x="9525" y="123982"/>
                  <a:pt x="12700" y="127157"/>
                </a:cubicBezTo>
                <a:cubicBezTo>
                  <a:pt x="13758" y="130332"/>
                  <a:pt x="14215" y="133776"/>
                  <a:pt x="15875" y="136682"/>
                </a:cubicBezTo>
                <a:cubicBezTo>
                  <a:pt x="21176" y="145959"/>
                  <a:pt x="25694" y="151116"/>
                  <a:pt x="34925" y="155732"/>
                </a:cubicBezTo>
                <a:cubicBezTo>
                  <a:pt x="37918" y="157229"/>
                  <a:pt x="41275" y="157849"/>
                  <a:pt x="44450" y="158907"/>
                </a:cubicBezTo>
                <a:cubicBezTo>
                  <a:pt x="68792" y="157849"/>
                  <a:pt x="93224" y="158079"/>
                  <a:pt x="117475" y="155732"/>
                </a:cubicBezTo>
                <a:cubicBezTo>
                  <a:pt x="126162" y="154891"/>
                  <a:pt x="134267" y="150817"/>
                  <a:pt x="142875" y="149382"/>
                </a:cubicBezTo>
                <a:cubicBezTo>
                  <a:pt x="153366" y="147633"/>
                  <a:pt x="164042" y="147265"/>
                  <a:pt x="174625" y="146207"/>
                </a:cubicBezTo>
                <a:cubicBezTo>
                  <a:pt x="198881" y="138122"/>
                  <a:pt x="199937" y="142503"/>
                  <a:pt x="212725" y="127157"/>
                </a:cubicBezTo>
                <a:cubicBezTo>
                  <a:pt x="215168" y="124226"/>
                  <a:pt x="216958" y="120807"/>
                  <a:pt x="219075" y="117632"/>
                </a:cubicBezTo>
                <a:cubicBezTo>
                  <a:pt x="226710" y="87092"/>
                  <a:pt x="228820" y="83805"/>
                  <a:pt x="219075" y="35082"/>
                </a:cubicBezTo>
                <a:cubicBezTo>
                  <a:pt x="218037" y="29893"/>
                  <a:pt x="210393" y="29001"/>
                  <a:pt x="206375" y="25557"/>
                </a:cubicBezTo>
                <a:cubicBezTo>
                  <a:pt x="202966" y="22635"/>
                  <a:pt x="200259" y="18954"/>
                  <a:pt x="196850" y="16032"/>
                </a:cubicBezTo>
                <a:cubicBezTo>
                  <a:pt x="192832" y="12588"/>
                  <a:pt x="188456" y="9583"/>
                  <a:pt x="184150" y="6507"/>
                </a:cubicBezTo>
                <a:cubicBezTo>
                  <a:pt x="181045" y="4289"/>
                  <a:pt x="178436" y="348"/>
                  <a:pt x="174625" y="157"/>
                </a:cubicBezTo>
                <a:cubicBezTo>
                  <a:pt x="135516" y="-1798"/>
                  <a:pt x="73025" y="14974"/>
                  <a:pt x="47625" y="2238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6350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3" name="Kombinationstegning 82"/>
          <p:cNvSpPr/>
          <p:nvPr/>
        </p:nvSpPr>
        <p:spPr bwMode="auto">
          <a:xfrm rot="10512688">
            <a:off x="9976838" y="3188935"/>
            <a:ext cx="359405" cy="227942"/>
          </a:xfrm>
          <a:custGeom>
            <a:avLst/>
            <a:gdLst>
              <a:gd name="connsiteX0" fmla="*/ 47625 w 225616"/>
              <a:gd name="connsiteY0" fmla="*/ 22382 h 158907"/>
              <a:gd name="connsiteX1" fmla="*/ 22225 w 225616"/>
              <a:gd name="connsiteY1" fmla="*/ 44607 h 158907"/>
              <a:gd name="connsiteX2" fmla="*/ 6350 w 225616"/>
              <a:gd name="connsiteY2" fmla="*/ 60482 h 158907"/>
              <a:gd name="connsiteX3" fmla="*/ 0 w 225616"/>
              <a:gd name="connsiteY3" fmla="*/ 82707 h 158907"/>
              <a:gd name="connsiteX4" fmla="*/ 3175 w 225616"/>
              <a:gd name="connsiteY4" fmla="*/ 117632 h 158907"/>
              <a:gd name="connsiteX5" fmla="*/ 12700 w 225616"/>
              <a:gd name="connsiteY5" fmla="*/ 127157 h 158907"/>
              <a:gd name="connsiteX6" fmla="*/ 15875 w 225616"/>
              <a:gd name="connsiteY6" fmla="*/ 136682 h 158907"/>
              <a:gd name="connsiteX7" fmla="*/ 34925 w 225616"/>
              <a:gd name="connsiteY7" fmla="*/ 155732 h 158907"/>
              <a:gd name="connsiteX8" fmla="*/ 44450 w 225616"/>
              <a:gd name="connsiteY8" fmla="*/ 158907 h 158907"/>
              <a:gd name="connsiteX9" fmla="*/ 117475 w 225616"/>
              <a:gd name="connsiteY9" fmla="*/ 155732 h 158907"/>
              <a:gd name="connsiteX10" fmla="*/ 142875 w 225616"/>
              <a:gd name="connsiteY10" fmla="*/ 149382 h 158907"/>
              <a:gd name="connsiteX11" fmla="*/ 174625 w 225616"/>
              <a:gd name="connsiteY11" fmla="*/ 146207 h 158907"/>
              <a:gd name="connsiteX12" fmla="*/ 212725 w 225616"/>
              <a:gd name="connsiteY12" fmla="*/ 127157 h 158907"/>
              <a:gd name="connsiteX13" fmla="*/ 219075 w 225616"/>
              <a:gd name="connsiteY13" fmla="*/ 117632 h 158907"/>
              <a:gd name="connsiteX14" fmla="*/ 219075 w 225616"/>
              <a:gd name="connsiteY14" fmla="*/ 35082 h 158907"/>
              <a:gd name="connsiteX15" fmla="*/ 206375 w 225616"/>
              <a:gd name="connsiteY15" fmla="*/ 25557 h 158907"/>
              <a:gd name="connsiteX16" fmla="*/ 196850 w 225616"/>
              <a:gd name="connsiteY16" fmla="*/ 16032 h 158907"/>
              <a:gd name="connsiteX17" fmla="*/ 184150 w 225616"/>
              <a:gd name="connsiteY17" fmla="*/ 6507 h 158907"/>
              <a:gd name="connsiteX18" fmla="*/ 174625 w 225616"/>
              <a:gd name="connsiteY18" fmla="*/ 157 h 158907"/>
              <a:gd name="connsiteX19" fmla="*/ 47625 w 225616"/>
              <a:gd name="connsiteY19" fmla="*/ 22382 h 15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5616" h="158907">
                <a:moveTo>
                  <a:pt x="47625" y="22382"/>
                </a:moveTo>
                <a:cubicBezTo>
                  <a:pt x="22225" y="29790"/>
                  <a:pt x="29383" y="36017"/>
                  <a:pt x="22225" y="44607"/>
                </a:cubicBezTo>
                <a:cubicBezTo>
                  <a:pt x="8996" y="60482"/>
                  <a:pt x="23812" y="48840"/>
                  <a:pt x="6350" y="60482"/>
                </a:cubicBezTo>
                <a:cubicBezTo>
                  <a:pt x="4853" y="64974"/>
                  <a:pt x="0" y="78720"/>
                  <a:pt x="0" y="82707"/>
                </a:cubicBezTo>
                <a:cubicBezTo>
                  <a:pt x="0" y="94397"/>
                  <a:pt x="-36" y="106392"/>
                  <a:pt x="3175" y="117632"/>
                </a:cubicBezTo>
                <a:cubicBezTo>
                  <a:pt x="4409" y="121949"/>
                  <a:pt x="9525" y="123982"/>
                  <a:pt x="12700" y="127157"/>
                </a:cubicBezTo>
                <a:cubicBezTo>
                  <a:pt x="13758" y="130332"/>
                  <a:pt x="14215" y="133776"/>
                  <a:pt x="15875" y="136682"/>
                </a:cubicBezTo>
                <a:cubicBezTo>
                  <a:pt x="21176" y="145959"/>
                  <a:pt x="25694" y="151116"/>
                  <a:pt x="34925" y="155732"/>
                </a:cubicBezTo>
                <a:cubicBezTo>
                  <a:pt x="37918" y="157229"/>
                  <a:pt x="41275" y="157849"/>
                  <a:pt x="44450" y="158907"/>
                </a:cubicBezTo>
                <a:cubicBezTo>
                  <a:pt x="68792" y="157849"/>
                  <a:pt x="93224" y="158079"/>
                  <a:pt x="117475" y="155732"/>
                </a:cubicBezTo>
                <a:cubicBezTo>
                  <a:pt x="126162" y="154891"/>
                  <a:pt x="134267" y="150817"/>
                  <a:pt x="142875" y="149382"/>
                </a:cubicBezTo>
                <a:cubicBezTo>
                  <a:pt x="153366" y="147633"/>
                  <a:pt x="164042" y="147265"/>
                  <a:pt x="174625" y="146207"/>
                </a:cubicBezTo>
                <a:cubicBezTo>
                  <a:pt x="198881" y="138122"/>
                  <a:pt x="199937" y="142503"/>
                  <a:pt x="212725" y="127157"/>
                </a:cubicBezTo>
                <a:cubicBezTo>
                  <a:pt x="215168" y="124226"/>
                  <a:pt x="216958" y="120807"/>
                  <a:pt x="219075" y="117632"/>
                </a:cubicBezTo>
                <a:cubicBezTo>
                  <a:pt x="226710" y="87092"/>
                  <a:pt x="228820" y="83805"/>
                  <a:pt x="219075" y="35082"/>
                </a:cubicBezTo>
                <a:cubicBezTo>
                  <a:pt x="218037" y="29893"/>
                  <a:pt x="210393" y="29001"/>
                  <a:pt x="206375" y="25557"/>
                </a:cubicBezTo>
                <a:cubicBezTo>
                  <a:pt x="202966" y="22635"/>
                  <a:pt x="200259" y="18954"/>
                  <a:pt x="196850" y="16032"/>
                </a:cubicBezTo>
                <a:cubicBezTo>
                  <a:pt x="192832" y="12588"/>
                  <a:pt x="188456" y="9583"/>
                  <a:pt x="184150" y="6507"/>
                </a:cubicBezTo>
                <a:cubicBezTo>
                  <a:pt x="181045" y="4289"/>
                  <a:pt x="178436" y="348"/>
                  <a:pt x="174625" y="157"/>
                </a:cubicBezTo>
                <a:cubicBezTo>
                  <a:pt x="135516" y="-1798"/>
                  <a:pt x="73025" y="14974"/>
                  <a:pt x="47625" y="2238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6350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23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B9786281-A47E-4842-ED04-AAA3A3645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295" y="2036956"/>
            <a:ext cx="2926705" cy="4824279"/>
          </a:xfrm>
          <a:prstGeom prst="rect">
            <a:avLst/>
          </a:prstGeom>
        </p:spPr>
      </p:pic>
      <p:sp>
        <p:nvSpPr>
          <p:cNvPr id="34" name="Ellipse 33">
            <a:extLst>
              <a:ext uri="{FF2B5EF4-FFF2-40B4-BE49-F238E27FC236}">
                <a16:creationId xmlns:a16="http://schemas.microsoft.com/office/drawing/2014/main" id="{741A2A82-AD9A-F0CA-5C8A-E7DE488D3C69}"/>
              </a:ext>
            </a:extLst>
          </p:cNvPr>
          <p:cNvSpPr/>
          <p:nvPr/>
        </p:nvSpPr>
        <p:spPr>
          <a:xfrm>
            <a:off x="8338675" y="4279811"/>
            <a:ext cx="2160000" cy="2160000"/>
          </a:xfrm>
          <a:prstGeom prst="ellipse">
            <a:avLst/>
          </a:prstGeom>
          <a:solidFill>
            <a:srgbClr val="2A54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Sikre tryghed for at det kan betale sig at spare op til pension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>
          <a:xfrm>
            <a:off x="698493" y="302075"/>
            <a:ext cx="8083999" cy="554268"/>
          </a:xfrm>
        </p:spPr>
        <p:txBody>
          <a:bodyPr/>
          <a:lstStyle/>
          <a:p>
            <a:r>
              <a:rPr lang="da-DK" dirty="0"/>
              <a:t>Anbefalinger:</a:t>
            </a:r>
            <a:r>
              <a:rPr lang="da-DK" b="0" dirty="0"/>
              <a:t> Styrkede incitamenter på indbetalingstidspunktet</a:t>
            </a:r>
            <a:r>
              <a:rPr lang="da-DK" dirty="0"/>
              <a:t> </a:t>
            </a:r>
            <a:endParaRPr lang="da-DK" b="0" dirty="0"/>
          </a:p>
        </p:txBody>
      </p:sp>
      <p:grpSp>
        <p:nvGrpSpPr>
          <p:cNvPr id="2" name="Gruppe 1"/>
          <p:cNvGrpSpPr/>
          <p:nvPr/>
        </p:nvGrpSpPr>
        <p:grpSpPr>
          <a:xfrm>
            <a:off x="693898" y="4702806"/>
            <a:ext cx="6087902" cy="830997"/>
            <a:chOff x="693898" y="4592196"/>
            <a:chExt cx="6087902" cy="830997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507C6567-DBE9-07F3-5378-272DA8C82495}"/>
                </a:ext>
              </a:extLst>
            </p:cNvPr>
            <p:cNvSpPr/>
            <p:nvPr/>
          </p:nvSpPr>
          <p:spPr>
            <a:xfrm>
              <a:off x="693898" y="4592196"/>
              <a:ext cx="571500" cy="571500"/>
            </a:xfrm>
            <a:prstGeom prst="ellipse">
              <a:avLst/>
            </a:prstGeom>
            <a:solidFill>
              <a:srgbClr val="FA5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Tekstfelt 77">
              <a:extLst>
                <a:ext uri="{FF2B5EF4-FFF2-40B4-BE49-F238E27FC236}">
                  <a16:creationId xmlns:a16="http://schemas.microsoft.com/office/drawing/2014/main" id="{B358E8A9-3AB6-96BC-A129-1DAF0C801F63}"/>
                </a:ext>
              </a:extLst>
            </p:cNvPr>
            <p:cNvSpPr txBox="1"/>
            <p:nvPr/>
          </p:nvSpPr>
          <p:spPr>
            <a:xfrm>
              <a:off x="1311117" y="4592196"/>
              <a:ext cx="54706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Løsning af implementeringsudfordringer ved aldersopsparingen.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da-DK" sz="1600" i="1" dirty="0">
                  <a:solidFill>
                    <a:schemeClr val="bg2">
                      <a:lumMod val="50000"/>
                    </a:schemeClr>
                  </a:solidFill>
                  <a:latin typeface="Calibri"/>
                  <a:cs typeface="Arial" panose="020B0604020202020204" pitchFamily="34" charset="0"/>
                </a:rPr>
                <a:t>Indbetalinger til aldersopsparing skal ikke føre til modregning i offentlige ydelser på indbetalingstidspunktet.</a:t>
              </a:r>
              <a:endParaRPr kumimoji="0" lang="da-DK" sz="1600" b="0" i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endParaRPr>
            </a:p>
          </p:txBody>
        </p:sp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9E83B1A6-B4D7-42E7-A3B3-D60059C6E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410" y="4706717"/>
              <a:ext cx="97845" cy="342458"/>
            </a:xfrm>
            <a:custGeom>
              <a:avLst/>
              <a:gdLst>
                <a:gd name="T0" fmla="*/ 28 w 48"/>
                <a:gd name="T1" fmla="*/ 168 h 168"/>
                <a:gd name="T2" fmla="*/ 20 w 48"/>
                <a:gd name="T3" fmla="*/ 168 h 168"/>
                <a:gd name="T4" fmla="*/ 20 w 48"/>
                <a:gd name="T5" fmla="*/ 136 h 168"/>
                <a:gd name="T6" fmla="*/ 28 w 48"/>
                <a:gd name="T7" fmla="*/ 136 h 168"/>
                <a:gd name="T8" fmla="*/ 40 w 48"/>
                <a:gd name="T9" fmla="*/ 124 h 168"/>
                <a:gd name="T10" fmla="*/ 28 w 48"/>
                <a:gd name="T11" fmla="*/ 112 h 168"/>
                <a:gd name="T12" fmla="*/ 20 w 48"/>
                <a:gd name="T13" fmla="*/ 112 h 168"/>
                <a:gd name="T14" fmla="*/ 20 w 48"/>
                <a:gd name="T15" fmla="*/ 64 h 168"/>
                <a:gd name="T16" fmla="*/ 0 w 48"/>
                <a:gd name="T17" fmla="*/ 44 h 168"/>
                <a:gd name="T18" fmla="*/ 20 w 48"/>
                <a:gd name="T19" fmla="*/ 24 h 168"/>
                <a:gd name="T20" fmla="*/ 20 w 48"/>
                <a:gd name="T21" fmla="*/ 0 h 168"/>
                <a:gd name="T22" fmla="*/ 28 w 48"/>
                <a:gd name="T23" fmla="*/ 0 h 168"/>
                <a:gd name="T24" fmla="*/ 28 w 48"/>
                <a:gd name="T25" fmla="*/ 32 h 168"/>
                <a:gd name="T26" fmla="*/ 20 w 48"/>
                <a:gd name="T27" fmla="*/ 32 h 168"/>
                <a:gd name="T28" fmla="*/ 8 w 48"/>
                <a:gd name="T29" fmla="*/ 44 h 168"/>
                <a:gd name="T30" fmla="*/ 20 w 48"/>
                <a:gd name="T31" fmla="*/ 56 h 168"/>
                <a:gd name="T32" fmla="*/ 28 w 48"/>
                <a:gd name="T33" fmla="*/ 56 h 168"/>
                <a:gd name="T34" fmla="*/ 28 w 48"/>
                <a:gd name="T35" fmla="*/ 104 h 168"/>
                <a:gd name="T36" fmla="*/ 48 w 48"/>
                <a:gd name="T37" fmla="*/ 124 h 168"/>
                <a:gd name="T38" fmla="*/ 28 w 48"/>
                <a:gd name="T39" fmla="*/ 144 h 168"/>
                <a:gd name="T40" fmla="*/ 28 w 48"/>
                <a:gd name="T41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168">
                  <a:moveTo>
                    <a:pt x="28" y="168"/>
                  </a:moveTo>
                  <a:cubicBezTo>
                    <a:pt x="20" y="168"/>
                    <a:pt x="20" y="168"/>
                    <a:pt x="20" y="168"/>
                  </a:cubicBezTo>
                  <a:cubicBezTo>
                    <a:pt x="20" y="136"/>
                    <a:pt x="20" y="136"/>
                    <a:pt x="20" y="136"/>
                  </a:cubicBezTo>
                  <a:cubicBezTo>
                    <a:pt x="28" y="136"/>
                    <a:pt x="28" y="136"/>
                    <a:pt x="28" y="136"/>
                  </a:cubicBezTo>
                  <a:cubicBezTo>
                    <a:pt x="35" y="136"/>
                    <a:pt x="40" y="131"/>
                    <a:pt x="40" y="124"/>
                  </a:cubicBezTo>
                  <a:cubicBezTo>
                    <a:pt x="40" y="117"/>
                    <a:pt x="35" y="112"/>
                    <a:pt x="28" y="112"/>
                  </a:cubicBezTo>
                  <a:cubicBezTo>
                    <a:pt x="20" y="112"/>
                    <a:pt x="20" y="112"/>
                    <a:pt x="20" y="112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9" y="64"/>
                    <a:pt x="0" y="55"/>
                    <a:pt x="0" y="44"/>
                  </a:cubicBezTo>
                  <a:cubicBezTo>
                    <a:pt x="0" y="33"/>
                    <a:pt x="9" y="24"/>
                    <a:pt x="20" y="2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13" y="32"/>
                    <a:pt x="8" y="37"/>
                    <a:pt x="8" y="44"/>
                  </a:cubicBezTo>
                  <a:cubicBezTo>
                    <a:pt x="8" y="51"/>
                    <a:pt x="13" y="56"/>
                    <a:pt x="20" y="56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28" y="104"/>
                    <a:pt x="28" y="104"/>
                    <a:pt x="28" y="104"/>
                  </a:cubicBezTo>
                  <a:cubicBezTo>
                    <a:pt x="39" y="104"/>
                    <a:pt x="48" y="113"/>
                    <a:pt x="48" y="124"/>
                  </a:cubicBezTo>
                  <a:cubicBezTo>
                    <a:pt x="48" y="135"/>
                    <a:pt x="39" y="144"/>
                    <a:pt x="28" y="144"/>
                  </a:cubicBezTo>
                  <a:lnTo>
                    <a:pt x="28" y="1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Freeform 6">
              <a:extLst>
                <a:ext uri="{FF2B5EF4-FFF2-40B4-BE49-F238E27FC236}">
                  <a16:creationId xmlns:a16="http://schemas.microsoft.com/office/drawing/2014/main" id="{F48F4997-CAA2-40FF-9A7C-A821DE9C7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04" y="4829023"/>
              <a:ext cx="342458" cy="97845"/>
            </a:xfrm>
            <a:custGeom>
              <a:avLst/>
              <a:gdLst>
                <a:gd name="T0" fmla="*/ 44 w 168"/>
                <a:gd name="T1" fmla="*/ 48 h 48"/>
                <a:gd name="T2" fmla="*/ 24 w 168"/>
                <a:gd name="T3" fmla="*/ 28 h 48"/>
                <a:gd name="T4" fmla="*/ 0 w 168"/>
                <a:gd name="T5" fmla="*/ 28 h 48"/>
                <a:gd name="T6" fmla="*/ 0 w 168"/>
                <a:gd name="T7" fmla="*/ 20 h 48"/>
                <a:gd name="T8" fmla="*/ 32 w 168"/>
                <a:gd name="T9" fmla="*/ 20 h 48"/>
                <a:gd name="T10" fmla="*/ 32 w 168"/>
                <a:gd name="T11" fmla="*/ 28 h 48"/>
                <a:gd name="T12" fmla="*/ 44 w 168"/>
                <a:gd name="T13" fmla="*/ 40 h 48"/>
                <a:gd name="T14" fmla="*/ 56 w 168"/>
                <a:gd name="T15" fmla="*/ 28 h 48"/>
                <a:gd name="T16" fmla="*/ 56 w 168"/>
                <a:gd name="T17" fmla="*/ 20 h 48"/>
                <a:gd name="T18" fmla="*/ 104 w 168"/>
                <a:gd name="T19" fmla="*/ 20 h 48"/>
                <a:gd name="T20" fmla="*/ 124 w 168"/>
                <a:gd name="T21" fmla="*/ 0 h 48"/>
                <a:gd name="T22" fmla="*/ 144 w 168"/>
                <a:gd name="T23" fmla="*/ 20 h 48"/>
                <a:gd name="T24" fmla="*/ 168 w 168"/>
                <a:gd name="T25" fmla="*/ 20 h 48"/>
                <a:gd name="T26" fmla="*/ 168 w 168"/>
                <a:gd name="T27" fmla="*/ 28 h 48"/>
                <a:gd name="T28" fmla="*/ 136 w 168"/>
                <a:gd name="T29" fmla="*/ 28 h 48"/>
                <a:gd name="T30" fmla="*/ 136 w 168"/>
                <a:gd name="T31" fmla="*/ 20 h 48"/>
                <a:gd name="T32" fmla="*/ 124 w 168"/>
                <a:gd name="T33" fmla="*/ 8 h 48"/>
                <a:gd name="T34" fmla="*/ 112 w 168"/>
                <a:gd name="T35" fmla="*/ 20 h 48"/>
                <a:gd name="T36" fmla="*/ 112 w 168"/>
                <a:gd name="T37" fmla="*/ 28 h 48"/>
                <a:gd name="T38" fmla="*/ 64 w 168"/>
                <a:gd name="T39" fmla="*/ 28 h 48"/>
                <a:gd name="T40" fmla="*/ 44 w 168"/>
                <a:gd name="T4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8" h="48">
                  <a:moveTo>
                    <a:pt x="44" y="48"/>
                  </a:moveTo>
                  <a:cubicBezTo>
                    <a:pt x="33" y="48"/>
                    <a:pt x="24" y="39"/>
                    <a:pt x="24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35"/>
                    <a:pt x="37" y="40"/>
                    <a:pt x="44" y="40"/>
                  </a:cubicBezTo>
                  <a:cubicBezTo>
                    <a:pt x="51" y="40"/>
                    <a:pt x="56" y="35"/>
                    <a:pt x="56" y="28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9"/>
                    <a:pt x="113" y="0"/>
                    <a:pt x="124" y="0"/>
                  </a:cubicBezTo>
                  <a:cubicBezTo>
                    <a:pt x="135" y="0"/>
                    <a:pt x="144" y="9"/>
                    <a:pt x="144" y="20"/>
                  </a:cubicBezTo>
                  <a:cubicBezTo>
                    <a:pt x="168" y="20"/>
                    <a:pt x="168" y="20"/>
                    <a:pt x="168" y="20"/>
                  </a:cubicBezTo>
                  <a:cubicBezTo>
                    <a:pt x="168" y="28"/>
                    <a:pt x="168" y="28"/>
                    <a:pt x="168" y="28"/>
                  </a:cubicBezTo>
                  <a:cubicBezTo>
                    <a:pt x="136" y="28"/>
                    <a:pt x="136" y="28"/>
                    <a:pt x="136" y="28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6" y="13"/>
                    <a:pt x="131" y="8"/>
                    <a:pt x="124" y="8"/>
                  </a:cubicBezTo>
                  <a:cubicBezTo>
                    <a:pt x="117" y="8"/>
                    <a:pt x="112" y="13"/>
                    <a:pt x="112" y="20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4" y="39"/>
                    <a:pt x="55" y="48"/>
                    <a:pt x="4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" name="Freeform 7">
              <a:extLst>
                <a:ext uri="{FF2B5EF4-FFF2-40B4-BE49-F238E27FC236}">
                  <a16:creationId xmlns:a16="http://schemas.microsoft.com/office/drawing/2014/main" id="{5AC94746-EEA6-4E00-A898-77DCAB2F3A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5104" y="4706717"/>
              <a:ext cx="342458" cy="342458"/>
            </a:xfrm>
            <a:custGeom>
              <a:avLst/>
              <a:gdLst>
                <a:gd name="T0" fmla="*/ 364 w 364"/>
                <a:gd name="T1" fmla="*/ 364 h 364"/>
                <a:gd name="T2" fmla="*/ 0 w 364"/>
                <a:gd name="T3" fmla="*/ 364 h 364"/>
                <a:gd name="T4" fmla="*/ 0 w 364"/>
                <a:gd name="T5" fmla="*/ 0 h 364"/>
                <a:gd name="T6" fmla="*/ 364 w 364"/>
                <a:gd name="T7" fmla="*/ 0 h 364"/>
                <a:gd name="T8" fmla="*/ 364 w 364"/>
                <a:gd name="T9" fmla="*/ 364 h 364"/>
                <a:gd name="T10" fmla="*/ 17 w 364"/>
                <a:gd name="T11" fmla="*/ 347 h 364"/>
                <a:gd name="T12" fmla="*/ 347 w 364"/>
                <a:gd name="T13" fmla="*/ 347 h 364"/>
                <a:gd name="T14" fmla="*/ 347 w 364"/>
                <a:gd name="T15" fmla="*/ 17 h 364"/>
                <a:gd name="T16" fmla="*/ 17 w 364"/>
                <a:gd name="T17" fmla="*/ 17 h 364"/>
                <a:gd name="T18" fmla="*/ 17 w 364"/>
                <a:gd name="T19" fmla="*/ 347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4" h="364">
                  <a:moveTo>
                    <a:pt x="364" y="364"/>
                  </a:moveTo>
                  <a:lnTo>
                    <a:pt x="0" y="364"/>
                  </a:lnTo>
                  <a:lnTo>
                    <a:pt x="0" y="0"/>
                  </a:lnTo>
                  <a:lnTo>
                    <a:pt x="364" y="0"/>
                  </a:lnTo>
                  <a:lnTo>
                    <a:pt x="364" y="364"/>
                  </a:lnTo>
                  <a:close/>
                  <a:moveTo>
                    <a:pt x="17" y="347"/>
                  </a:moveTo>
                  <a:lnTo>
                    <a:pt x="347" y="347"/>
                  </a:lnTo>
                  <a:lnTo>
                    <a:pt x="347" y="17"/>
                  </a:lnTo>
                  <a:lnTo>
                    <a:pt x="17" y="17"/>
                  </a:lnTo>
                  <a:lnTo>
                    <a:pt x="17" y="34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" name="Gruppe 5"/>
          <p:cNvGrpSpPr/>
          <p:nvPr/>
        </p:nvGrpSpPr>
        <p:grpSpPr>
          <a:xfrm>
            <a:off x="698493" y="3147379"/>
            <a:ext cx="6083307" cy="1077218"/>
            <a:chOff x="698493" y="3149476"/>
            <a:chExt cx="6083307" cy="1077218"/>
          </a:xfrm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507C6567-DBE9-07F3-5378-272DA8C82495}"/>
                </a:ext>
              </a:extLst>
            </p:cNvPr>
            <p:cNvSpPr/>
            <p:nvPr/>
          </p:nvSpPr>
          <p:spPr>
            <a:xfrm>
              <a:off x="698493" y="3149476"/>
              <a:ext cx="571500" cy="571500"/>
            </a:xfrm>
            <a:prstGeom prst="ellipse">
              <a:avLst/>
            </a:prstGeom>
            <a:solidFill>
              <a:srgbClr val="FA5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B358E8A9-3AB6-96BC-A129-1DAF0C801F63}"/>
                </a:ext>
              </a:extLst>
            </p:cNvPr>
            <p:cNvSpPr txBox="1"/>
            <p:nvPr/>
          </p:nvSpPr>
          <p:spPr>
            <a:xfrm>
              <a:off x="1315712" y="3149476"/>
              <a:ext cx="546608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Forbedret målretning af aldersopsparingen.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da-DK" sz="1600" i="1" dirty="0">
                  <a:solidFill>
                    <a:schemeClr val="bg2">
                      <a:lumMod val="50000"/>
                    </a:schemeClr>
                  </a:solidFill>
                  <a:latin typeface="Calibri"/>
                  <a:cs typeface="Arial" panose="020B0604020202020204" pitchFamily="34" charset="0"/>
                </a:rPr>
                <a:t>Periode med højt indbetalingsloft forlænges fra fem til syv år før folkepensionsalderen.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da-DK" sz="1600" i="1" dirty="0">
                  <a:solidFill>
                    <a:schemeClr val="bg2">
                      <a:lumMod val="50000"/>
                    </a:schemeClr>
                  </a:solidFill>
                  <a:latin typeface="Calibri"/>
                  <a:cs typeface="Arial" panose="020B0604020202020204" pitchFamily="34" charset="0"/>
                </a:rPr>
                <a:t>Højt indbetalingsloft sænkes fra 55.300 kr. til 47.000 kr. </a:t>
              </a:r>
              <a:endParaRPr kumimoji="0" lang="da-DK" sz="1600" b="0" i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endParaRPr>
            </a:p>
          </p:txBody>
        </p:sp>
        <p:grpSp>
          <p:nvGrpSpPr>
            <p:cNvPr id="88" name="Group 4">
              <a:extLst>
                <a:ext uri="{FF2B5EF4-FFF2-40B4-BE49-F238E27FC236}">
                  <a16:creationId xmlns:a16="http://schemas.microsoft.com/office/drawing/2014/main" id="{89D9FD83-4C50-4E03-A52E-2588207EE31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07552" y="3230427"/>
              <a:ext cx="374342" cy="374342"/>
              <a:chOff x="88" y="88"/>
              <a:chExt cx="400" cy="400"/>
            </a:xfrm>
            <a:solidFill>
              <a:schemeClr val="bg1"/>
            </a:solidFill>
          </p:grpSpPr>
          <p:sp>
            <p:nvSpPr>
              <p:cNvPr id="89" name="Rectangle 5">
                <a:extLst>
                  <a:ext uri="{FF2B5EF4-FFF2-40B4-BE49-F238E27FC236}">
                    <a16:creationId xmlns:a16="http://schemas.microsoft.com/office/drawing/2014/main" id="{FF2B3AF7-04BD-45B5-826B-07E58394A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" y="279"/>
                <a:ext cx="52" cy="1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Freeform 6">
                <a:extLst>
                  <a:ext uri="{FF2B5EF4-FFF2-40B4-BE49-F238E27FC236}">
                    <a16:creationId xmlns:a16="http://schemas.microsoft.com/office/drawing/2014/main" id="{54A41088-3996-4EEC-80C8-4C267A9AC6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" y="140"/>
                <a:ext cx="50" cy="50"/>
              </a:xfrm>
              <a:custGeom>
                <a:avLst/>
                <a:gdLst>
                  <a:gd name="T0" fmla="*/ 37 w 50"/>
                  <a:gd name="T1" fmla="*/ 50 h 50"/>
                  <a:gd name="T2" fmla="*/ 0 w 50"/>
                  <a:gd name="T3" fmla="*/ 13 h 50"/>
                  <a:gd name="T4" fmla="*/ 13 w 50"/>
                  <a:gd name="T5" fmla="*/ 0 h 50"/>
                  <a:gd name="T6" fmla="*/ 50 w 50"/>
                  <a:gd name="T7" fmla="*/ 37 h 50"/>
                  <a:gd name="T8" fmla="*/ 37 w 50"/>
                  <a:gd name="T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0">
                    <a:moveTo>
                      <a:pt x="37" y="50"/>
                    </a:moveTo>
                    <a:lnTo>
                      <a:pt x="0" y="13"/>
                    </a:lnTo>
                    <a:lnTo>
                      <a:pt x="13" y="0"/>
                    </a:lnTo>
                    <a:lnTo>
                      <a:pt x="50" y="37"/>
                    </a:lnTo>
                    <a:lnTo>
                      <a:pt x="37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Rectangle 7">
                <a:extLst>
                  <a:ext uri="{FF2B5EF4-FFF2-40B4-BE49-F238E27FC236}">
                    <a16:creationId xmlns:a16="http://schemas.microsoft.com/office/drawing/2014/main" id="{593BA17C-8070-42B6-AC35-76397397DA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" y="88"/>
                <a:ext cx="18" cy="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2" name="Freeform 8">
                <a:extLst>
                  <a:ext uri="{FF2B5EF4-FFF2-40B4-BE49-F238E27FC236}">
                    <a16:creationId xmlns:a16="http://schemas.microsoft.com/office/drawing/2014/main" id="{050501A2-5FB8-4C8C-853D-5B90AC1046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" y="140"/>
                <a:ext cx="50" cy="50"/>
              </a:xfrm>
              <a:custGeom>
                <a:avLst/>
                <a:gdLst>
                  <a:gd name="T0" fmla="*/ 13 w 50"/>
                  <a:gd name="T1" fmla="*/ 50 h 50"/>
                  <a:gd name="T2" fmla="*/ 0 w 50"/>
                  <a:gd name="T3" fmla="*/ 37 h 50"/>
                  <a:gd name="T4" fmla="*/ 37 w 50"/>
                  <a:gd name="T5" fmla="*/ 0 h 50"/>
                  <a:gd name="T6" fmla="*/ 50 w 50"/>
                  <a:gd name="T7" fmla="*/ 13 h 50"/>
                  <a:gd name="T8" fmla="*/ 13 w 50"/>
                  <a:gd name="T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0">
                    <a:moveTo>
                      <a:pt x="13" y="50"/>
                    </a:moveTo>
                    <a:lnTo>
                      <a:pt x="0" y="37"/>
                    </a:lnTo>
                    <a:lnTo>
                      <a:pt x="37" y="0"/>
                    </a:lnTo>
                    <a:lnTo>
                      <a:pt x="50" y="13"/>
                    </a:lnTo>
                    <a:lnTo>
                      <a:pt x="13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3" name="Rectangle 9">
                <a:extLst>
                  <a:ext uri="{FF2B5EF4-FFF2-40B4-BE49-F238E27FC236}">
                    <a16:creationId xmlns:a16="http://schemas.microsoft.com/office/drawing/2014/main" id="{350E7F37-BDAE-4CD2-8EF8-430C2628D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79"/>
                <a:ext cx="52" cy="1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4" name="Freeform 10">
                <a:extLst>
                  <a:ext uri="{FF2B5EF4-FFF2-40B4-BE49-F238E27FC236}">
                    <a16:creationId xmlns:a16="http://schemas.microsoft.com/office/drawing/2014/main" id="{E4D9D078-70DE-41F3-AE8D-3394E1794A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5" y="175"/>
                <a:ext cx="226" cy="269"/>
              </a:xfrm>
              <a:custGeom>
                <a:avLst/>
                <a:gdLst>
                  <a:gd name="T0" fmla="*/ 72 w 104"/>
                  <a:gd name="T1" fmla="*/ 124 h 124"/>
                  <a:gd name="T2" fmla="*/ 32 w 104"/>
                  <a:gd name="T3" fmla="*/ 124 h 124"/>
                  <a:gd name="T4" fmla="*/ 32 w 104"/>
                  <a:gd name="T5" fmla="*/ 100 h 124"/>
                  <a:gd name="T6" fmla="*/ 0 w 104"/>
                  <a:gd name="T7" fmla="*/ 52 h 124"/>
                  <a:gd name="T8" fmla="*/ 52 w 104"/>
                  <a:gd name="T9" fmla="*/ 0 h 124"/>
                  <a:gd name="T10" fmla="*/ 104 w 104"/>
                  <a:gd name="T11" fmla="*/ 52 h 124"/>
                  <a:gd name="T12" fmla="*/ 72 w 104"/>
                  <a:gd name="T13" fmla="*/ 100 h 124"/>
                  <a:gd name="T14" fmla="*/ 72 w 104"/>
                  <a:gd name="T15" fmla="*/ 124 h 124"/>
                  <a:gd name="T16" fmla="*/ 40 w 104"/>
                  <a:gd name="T17" fmla="*/ 116 h 124"/>
                  <a:gd name="T18" fmla="*/ 64 w 104"/>
                  <a:gd name="T19" fmla="*/ 116 h 124"/>
                  <a:gd name="T20" fmla="*/ 64 w 104"/>
                  <a:gd name="T21" fmla="*/ 94 h 124"/>
                  <a:gd name="T22" fmla="*/ 67 w 104"/>
                  <a:gd name="T23" fmla="*/ 93 h 124"/>
                  <a:gd name="T24" fmla="*/ 96 w 104"/>
                  <a:gd name="T25" fmla="*/ 52 h 124"/>
                  <a:gd name="T26" fmla="*/ 52 w 104"/>
                  <a:gd name="T27" fmla="*/ 8 h 124"/>
                  <a:gd name="T28" fmla="*/ 8 w 104"/>
                  <a:gd name="T29" fmla="*/ 52 h 124"/>
                  <a:gd name="T30" fmla="*/ 37 w 104"/>
                  <a:gd name="T31" fmla="*/ 93 h 124"/>
                  <a:gd name="T32" fmla="*/ 40 w 104"/>
                  <a:gd name="T33" fmla="*/ 94 h 124"/>
                  <a:gd name="T34" fmla="*/ 40 w 104"/>
                  <a:gd name="T35" fmla="*/ 116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4" h="124">
                    <a:moveTo>
                      <a:pt x="72" y="124"/>
                    </a:moveTo>
                    <a:cubicBezTo>
                      <a:pt x="32" y="124"/>
                      <a:pt x="32" y="124"/>
                      <a:pt x="32" y="124"/>
                    </a:cubicBezTo>
                    <a:cubicBezTo>
                      <a:pt x="32" y="100"/>
                      <a:pt x="32" y="100"/>
                      <a:pt x="32" y="100"/>
                    </a:cubicBezTo>
                    <a:cubicBezTo>
                      <a:pt x="13" y="92"/>
                      <a:pt x="0" y="73"/>
                      <a:pt x="0" y="52"/>
                    </a:cubicBezTo>
                    <a:cubicBezTo>
                      <a:pt x="0" y="23"/>
                      <a:pt x="23" y="0"/>
                      <a:pt x="52" y="0"/>
                    </a:cubicBezTo>
                    <a:cubicBezTo>
                      <a:pt x="81" y="0"/>
                      <a:pt x="104" y="23"/>
                      <a:pt x="104" y="52"/>
                    </a:cubicBezTo>
                    <a:cubicBezTo>
                      <a:pt x="104" y="73"/>
                      <a:pt x="91" y="92"/>
                      <a:pt x="72" y="100"/>
                    </a:cubicBezTo>
                    <a:lnTo>
                      <a:pt x="72" y="124"/>
                    </a:lnTo>
                    <a:close/>
                    <a:moveTo>
                      <a:pt x="40" y="116"/>
                    </a:moveTo>
                    <a:cubicBezTo>
                      <a:pt x="64" y="116"/>
                      <a:pt x="64" y="116"/>
                      <a:pt x="64" y="116"/>
                    </a:cubicBezTo>
                    <a:cubicBezTo>
                      <a:pt x="64" y="94"/>
                      <a:pt x="64" y="94"/>
                      <a:pt x="64" y="94"/>
                    </a:cubicBezTo>
                    <a:cubicBezTo>
                      <a:pt x="67" y="93"/>
                      <a:pt x="67" y="93"/>
                      <a:pt x="67" y="93"/>
                    </a:cubicBezTo>
                    <a:cubicBezTo>
                      <a:pt x="84" y="87"/>
                      <a:pt x="96" y="71"/>
                      <a:pt x="96" y="52"/>
                    </a:cubicBezTo>
                    <a:cubicBezTo>
                      <a:pt x="96" y="28"/>
                      <a:pt x="76" y="8"/>
                      <a:pt x="52" y="8"/>
                    </a:cubicBezTo>
                    <a:cubicBezTo>
                      <a:pt x="28" y="8"/>
                      <a:pt x="8" y="28"/>
                      <a:pt x="8" y="52"/>
                    </a:cubicBezTo>
                    <a:cubicBezTo>
                      <a:pt x="8" y="71"/>
                      <a:pt x="20" y="87"/>
                      <a:pt x="37" y="93"/>
                    </a:cubicBezTo>
                    <a:cubicBezTo>
                      <a:pt x="40" y="94"/>
                      <a:pt x="40" y="94"/>
                      <a:pt x="40" y="94"/>
                    </a:cubicBezTo>
                    <a:lnTo>
                      <a:pt x="40" y="1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5" name="Rectangle 11">
                <a:extLst>
                  <a:ext uri="{FF2B5EF4-FFF2-40B4-BE49-F238E27FC236}">
                    <a16:creationId xmlns:a16="http://schemas.microsoft.com/office/drawing/2014/main" id="{F4E18A2B-1AF5-47AD-BA11-E9FB94BE3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" y="470"/>
                <a:ext cx="86" cy="1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" name="Gruppe 10"/>
          <p:cNvGrpSpPr/>
          <p:nvPr/>
        </p:nvGrpSpPr>
        <p:grpSpPr>
          <a:xfrm>
            <a:off x="693898" y="1838173"/>
            <a:ext cx="6083307" cy="830997"/>
            <a:chOff x="698493" y="2036956"/>
            <a:chExt cx="6083307" cy="830997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17393567-58AB-FE56-5118-0E8132A3BC6C}"/>
                </a:ext>
              </a:extLst>
            </p:cNvPr>
            <p:cNvSpPr/>
            <p:nvPr/>
          </p:nvSpPr>
          <p:spPr>
            <a:xfrm>
              <a:off x="698493" y="2036956"/>
              <a:ext cx="571500" cy="571500"/>
            </a:xfrm>
            <a:prstGeom prst="ellipse">
              <a:avLst/>
            </a:prstGeom>
            <a:solidFill>
              <a:srgbClr val="FA5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Tekstfelt 11">
              <a:extLst>
                <a:ext uri="{FF2B5EF4-FFF2-40B4-BE49-F238E27FC236}">
                  <a16:creationId xmlns:a16="http://schemas.microsoft.com/office/drawing/2014/main" id="{88FF08CE-74D4-820F-4F86-75748A40B09B}"/>
                </a:ext>
              </a:extLst>
            </p:cNvPr>
            <p:cNvSpPr txBox="1"/>
            <p:nvPr/>
          </p:nvSpPr>
          <p:spPr>
            <a:xfrm>
              <a:off x="1315712" y="2036956"/>
              <a:ext cx="54660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Forhøjelse af det ekstra pensionsfradrag.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da-DK" sz="1600" i="1" dirty="0">
                  <a:solidFill>
                    <a:schemeClr val="bg2">
                      <a:lumMod val="50000"/>
                    </a:schemeClr>
                  </a:solidFill>
                  <a:latin typeface="Calibri"/>
                </a:rPr>
                <a:t>Øges fra 12 til 1</a:t>
              </a:r>
              <a:r>
                <a:rPr lang="da-DK" sz="1600" i="1" dirty="0">
                  <a:solidFill>
                    <a:schemeClr val="bg2">
                      <a:lumMod val="50000"/>
                    </a:schemeClr>
                  </a:solidFill>
                  <a:latin typeface="Calibri"/>
                  <a:sym typeface="Wingdings" panose="05000000000000000000" pitchFamily="2" charset="2"/>
                </a:rPr>
                <a:t>5 pct. og fra 32 til 38 pct. for personer med mere/mindre end 15 år til folkepensionsalderen. </a:t>
              </a:r>
              <a:endParaRPr kumimoji="0" lang="da-DK" sz="1600" b="0" i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96" name="Group 4">
              <a:extLst>
                <a:ext uri="{FF2B5EF4-FFF2-40B4-BE49-F238E27FC236}">
                  <a16:creationId xmlns:a16="http://schemas.microsoft.com/office/drawing/2014/main" id="{E5056B40-DD66-4C3D-A427-2432C8BC1C2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32952" y="2171700"/>
              <a:ext cx="295469" cy="295469"/>
              <a:chOff x="54" y="56"/>
              <a:chExt cx="466" cy="466"/>
            </a:xfrm>
            <a:solidFill>
              <a:schemeClr val="bg1"/>
            </a:solidFill>
          </p:grpSpPr>
          <p:sp>
            <p:nvSpPr>
              <p:cNvPr id="97" name="Freeform 5">
                <a:extLst>
                  <a:ext uri="{FF2B5EF4-FFF2-40B4-BE49-F238E27FC236}">
                    <a16:creationId xmlns:a16="http://schemas.microsoft.com/office/drawing/2014/main" id="{9BCFE0C1-8907-4BE1-92EE-5ADC1C06F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" y="58"/>
                <a:ext cx="464" cy="464"/>
              </a:xfrm>
              <a:custGeom>
                <a:avLst/>
                <a:gdLst>
                  <a:gd name="T0" fmla="*/ 13 w 464"/>
                  <a:gd name="T1" fmla="*/ 464 h 464"/>
                  <a:gd name="T2" fmla="*/ 0 w 464"/>
                  <a:gd name="T3" fmla="*/ 451 h 464"/>
                  <a:gd name="T4" fmla="*/ 451 w 464"/>
                  <a:gd name="T5" fmla="*/ 0 h 464"/>
                  <a:gd name="T6" fmla="*/ 464 w 464"/>
                  <a:gd name="T7" fmla="*/ 13 h 464"/>
                  <a:gd name="T8" fmla="*/ 13 w 464"/>
                  <a:gd name="T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4" h="464">
                    <a:moveTo>
                      <a:pt x="13" y="464"/>
                    </a:moveTo>
                    <a:lnTo>
                      <a:pt x="0" y="451"/>
                    </a:lnTo>
                    <a:lnTo>
                      <a:pt x="451" y="0"/>
                    </a:lnTo>
                    <a:lnTo>
                      <a:pt x="464" y="13"/>
                    </a:lnTo>
                    <a:lnTo>
                      <a:pt x="13" y="46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Freeform 6">
                <a:extLst>
                  <a:ext uri="{FF2B5EF4-FFF2-40B4-BE49-F238E27FC236}">
                    <a16:creationId xmlns:a16="http://schemas.microsoft.com/office/drawing/2014/main" id="{51E38C91-40AB-44F2-9E8F-3E891D667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" y="56"/>
                <a:ext cx="226" cy="226"/>
              </a:xfrm>
              <a:custGeom>
                <a:avLst/>
                <a:gdLst>
                  <a:gd name="T0" fmla="*/ 226 w 226"/>
                  <a:gd name="T1" fmla="*/ 226 h 226"/>
                  <a:gd name="T2" fmla="*/ 208 w 226"/>
                  <a:gd name="T3" fmla="*/ 226 h 226"/>
                  <a:gd name="T4" fmla="*/ 208 w 226"/>
                  <a:gd name="T5" fmla="*/ 18 h 226"/>
                  <a:gd name="T6" fmla="*/ 0 w 226"/>
                  <a:gd name="T7" fmla="*/ 18 h 226"/>
                  <a:gd name="T8" fmla="*/ 0 w 226"/>
                  <a:gd name="T9" fmla="*/ 0 h 226"/>
                  <a:gd name="T10" fmla="*/ 226 w 226"/>
                  <a:gd name="T11" fmla="*/ 0 h 226"/>
                  <a:gd name="T12" fmla="*/ 226 w 226"/>
                  <a:gd name="T13" fmla="*/ 22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6" h="226">
                    <a:moveTo>
                      <a:pt x="226" y="226"/>
                    </a:moveTo>
                    <a:lnTo>
                      <a:pt x="208" y="226"/>
                    </a:lnTo>
                    <a:lnTo>
                      <a:pt x="208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226" y="0"/>
                    </a:lnTo>
                    <a:lnTo>
                      <a:pt x="226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Ellipse 32">
            <a:extLst>
              <a:ext uri="{FF2B5EF4-FFF2-40B4-BE49-F238E27FC236}">
                <a16:creationId xmlns:a16="http://schemas.microsoft.com/office/drawing/2014/main" id="{24A92EEE-9044-C89A-8EBC-0EA6AA86F766}"/>
              </a:ext>
            </a:extLst>
          </p:cNvPr>
          <p:cNvSpPr/>
          <p:nvPr/>
        </p:nvSpPr>
        <p:spPr>
          <a:xfrm>
            <a:off x="9225827" y="1395324"/>
            <a:ext cx="1800000" cy="1800000"/>
          </a:xfrm>
          <a:prstGeom prst="ellipse">
            <a:avLst/>
          </a:prstGeom>
          <a:solidFill>
            <a:srgbClr val="7AC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Bevare balancerne mellem </a:t>
            </a:r>
            <a:r>
              <a:rPr kumimoji="0" lang="da-DK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typer</a:t>
            </a:r>
            <a:r>
              <a:rPr kumimoji="0" lang="da-DK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af </a:t>
            </a:r>
            <a:r>
              <a:rPr kumimoji="0" lang="da-DK" sz="15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pensions-opsparing</a:t>
            </a:r>
            <a:endParaRPr kumimoji="0" lang="da-DK" sz="15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053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ombinationstegning 17"/>
          <p:cNvSpPr/>
          <p:nvPr/>
        </p:nvSpPr>
        <p:spPr bwMode="auto">
          <a:xfrm>
            <a:off x="12700" y="2080707"/>
            <a:ext cx="12179300" cy="4078793"/>
          </a:xfrm>
          <a:custGeom>
            <a:avLst/>
            <a:gdLst>
              <a:gd name="connsiteX0" fmla="*/ 0 w 12293600"/>
              <a:gd name="connsiteY0" fmla="*/ 3812093 h 4478081"/>
              <a:gd name="connsiteX1" fmla="*/ 1574800 w 12293600"/>
              <a:gd name="connsiteY1" fmla="*/ 4256593 h 4478081"/>
              <a:gd name="connsiteX2" fmla="*/ 4737100 w 12293600"/>
              <a:gd name="connsiteY2" fmla="*/ 725993 h 4478081"/>
              <a:gd name="connsiteX3" fmla="*/ 8013700 w 12293600"/>
              <a:gd name="connsiteY3" fmla="*/ 1894393 h 4478081"/>
              <a:gd name="connsiteX4" fmla="*/ 10871200 w 12293600"/>
              <a:gd name="connsiteY4" fmla="*/ 14793 h 4478081"/>
              <a:gd name="connsiteX5" fmla="*/ 12293600 w 12293600"/>
              <a:gd name="connsiteY5" fmla="*/ 1170493 h 447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3600" h="4478081">
                <a:moveTo>
                  <a:pt x="0" y="3812093"/>
                </a:moveTo>
                <a:cubicBezTo>
                  <a:pt x="392641" y="4291518"/>
                  <a:pt x="785283" y="4770943"/>
                  <a:pt x="1574800" y="4256593"/>
                </a:cubicBezTo>
                <a:cubicBezTo>
                  <a:pt x="2364317" y="3742243"/>
                  <a:pt x="3663950" y="1119693"/>
                  <a:pt x="4737100" y="725993"/>
                </a:cubicBezTo>
                <a:cubicBezTo>
                  <a:pt x="5810250" y="332293"/>
                  <a:pt x="6991350" y="2012926"/>
                  <a:pt x="8013700" y="1894393"/>
                </a:cubicBezTo>
                <a:cubicBezTo>
                  <a:pt x="9036050" y="1775860"/>
                  <a:pt x="10157883" y="135443"/>
                  <a:pt x="10871200" y="14793"/>
                </a:cubicBezTo>
                <a:cubicBezTo>
                  <a:pt x="11584517" y="-105857"/>
                  <a:pt x="11939058" y="532318"/>
                  <a:pt x="12293600" y="1170493"/>
                </a:cubicBez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16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Baggrund</a:t>
            </a:r>
            <a:r>
              <a:rPr lang="da-DK" b="0" dirty="0"/>
              <a:t>: Pensionister er blevet mere velstående og få har lidt</a:t>
            </a:r>
            <a:endParaRPr lang="da-DK" dirty="0"/>
          </a:p>
        </p:txBody>
      </p:sp>
      <p:sp>
        <p:nvSpPr>
          <p:cNvPr id="10" name="Ellipse 9"/>
          <p:cNvSpPr>
            <a:spLocks noChangeAspect="1"/>
          </p:cNvSpPr>
          <p:nvPr/>
        </p:nvSpPr>
        <p:spPr bwMode="auto">
          <a:xfrm>
            <a:off x="6743489" y="918663"/>
            <a:ext cx="4809881" cy="4809881"/>
          </a:xfrm>
          <a:prstGeom prst="ellipse">
            <a:avLst/>
          </a:prstGeom>
          <a:solidFill>
            <a:schemeClr val="bg2">
              <a:lumMod val="9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>
            <a:spLocks noChangeAspect="1"/>
          </p:cNvSpPr>
          <p:nvPr/>
        </p:nvSpPr>
        <p:spPr bwMode="auto">
          <a:xfrm>
            <a:off x="800091" y="1751160"/>
            <a:ext cx="5040000" cy="504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284497" y="1178584"/>
            <a:ext cx="4020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600" dirty="0"/>
              <a:t>Indkomstuligheden er lav blandt pensionister </a:t>
            </a:r>
          </a:p>
          <a:p>
            <a:pPr algn="ctr"/>
            <a:r>
              <a:rPr lang="da-DK" sz="1600" dirty="0"/>
              <a:t>og få er i den såkaldte lavindkomstgruppe.</a:t>
            </a:r>
          </a:p>
        </p:txBody>
      </p:sp>
      <p:sp>
        <p:nvSpPr>
          <p:cNvPr id="14" name="Rektangel 13"/>
          <p:cNvSpPr/>
          <p:nvPr/>
        </p:nvSpPr>
        <p:spPr>
          <a:xfrm>
            <a:off x="6441373" y="5711556"/>
            <a:ext cx="432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600" kern="0" dirty="0"/>
              <a:t>Flere pensionister har fået og vil fremover få udbetalinger fra egen pensionsopsparing.</a:t>
            </a:r>
          </a:p>
        </p:txBody>
      </p:sp>
      <p:pic>
        <p:nvPicPr>
          <p:cNvPr id="30" name="Billed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464" y="1665048"/>
            <a:ext cx="4046508" cy="4046508"/>
          </a:xfrm>
          <a:prstGeom prst="rect">
            <a:avLst/>
          </a:prstGeom>
        </p:spPr>
      </p:pic>
      <p:sp>
        <p:nvSpPr>
          <p:cNvPr id="39" name="Tekstfelt 38">
            <a:extLst>
              <a:ext uri="{FF2B5EF4-FFF2-40B4-BE49-F238E27FC236}">
                <a16:creationId xmlns:a16="http://schemas.microsoft.com/office/drawing/2014/main" id="{67016515-5AA2-E177-C926-8A0D16A398A2}"/>
              </a:ext>
            </a:extLst>
          </p:cNvPr>
          <p:cNvSpPr txBox="1"/>
          <p:nvPr/>
        </p:nvSpPr>
        <p:spPr>
          <a:xfrm>
            <a:off x="7100464" y="1936942"/>
            <a:ext cx="420082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Pensionister kun med folkepension og ATP, pct.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7016515-5AA2-E177-C926-8A0D16A398A2}"/>
              </a:ext>
            </a:extLst>
          </p:cNvPr>
          <p:cNvSpPr txBox="1"/>
          <p:nvPr/>
        </p:nvSpPr>
        <p:spPr>
          <a:xfrm>
            <a:off x="1104881" y="2901479"/>
            <a:ext cx="43234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Fordeling af disponibel indkomst for pensionister </a:t>
            </a:r>
            <a:br>
              <a:rPr lang="da-DK" sz="14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4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for personer i den erhvervsaktive alder, pct.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2" t="12582" r="21287"/>
          <a:stretch/>
        </p:blipFill>
        <p:spPr>
          <a:xfrm>
            <a:off x="1102207" y="3340551"/>
            <a:ext cx="4435767" cy="281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06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17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>
          <a:xfrm>
            <a:off x="698493" y="302075"/>
            <a:ext cx="8083999" cy="554268"/>
          </a:xfrm>
        </p:spPr>
        <p:txBody>
          <a:bodyPr/>
          <a:lstStyle/>
          <a:p>
            <a:r>
              <a:rPr lang="da-DK" dirty="0"/>
              <a:t>Anbefalinger: </a:t>
            </a:r>
            <a:r>
              <a:rPr lang="da-DK" b="0" dirty="0"/>
              <a:t>Fremtidssikre indretningen af pensionsydelserne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B9786281-A47E-4842-ED04-AAA3A3645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295" y="2036956"/>
            <a:ext cx="2926705" cy="4824279"/>
          </a:xfrm>
          <a:prstGeom prst="rect">
            <a:avLst/>
          </a:prstGeom>
        </p:spPr>
      </p:pic>
      <p:sp>
        <p:nvSpPr>
          <p:cNvPr id="15" name="Ellipse 14">
            <a:extLst>
              <a:ext uri="{FF2B5EF4-FFF2-40B4-BE49-F238E27FC236}">
                <a16:creationId xmlns:a16="http://schemas.microsoft.com/office/drawing/2014/main" id="{24A92EEE-9044-C89A-8EBC-0EA6AA86F766}"/>
              </a:ext>
            </a:extLst>
          </p:cNvPr>
          <p:cNvSpPr/>
          <p:nvPr/>
        </p:nvSpPr>
        <p:spPr>
          <a:xfrm>
            <a:off x="9225827" y="1395324"/>
            <a:ext cx="1800000" cy="1800000"/>
          </a:xfrm>
          <a:prstGeom prst="ellipse">
            <a:avLst/>
          </a:prstGeom>
          <a:solidFill>
            <a:srgbClr val="7AC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741A2A82-AD9A-F0CA-5C8A-E7DE488D3C69}"/>
              </a:ext>
            </a:extLst>
          </p:cNvPr>
          <p:cNvSpPr/>
          <p:nvPr/>
        </p:nvSpPr>
        <p:spPr>
          <a:xfrm>
            <a:off x="8338675" y="4279811"/>
            <a:ext cx="2160000" cy="2160000"/>
          </a:xfrm>
          <a:prstGeom prst="ellipse">
            <a:avLst/>
          </a:prstGeom>
          <a:solidFill>
            <a:srgbClr val="2A54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826AD8A1-1E7F-7A37-1C4B-6AED69B3F55A}"/>
              </a:ext>
            </a:extLst>
          </p:cNvPr>
          <p:cNvSpPr txBox="1"/>
          <p:nvPr/>
        </p:nvSpPr>
        <p:spPr>
          <a:xfrm>
            <a:off x="8475619" y="4447609"/>
            <a:ext cx="18839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Styrkede incitamenter til opsparing ved  at reducere de</a:t>
            </a:r>
          </a:p>
          <a:p>
            <a:pPr algn="ctr"/>
            <a:r>
              <a:rPr lang="da-DK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sammensatte</a:t>
            </a:r>
          </a:p>
          <a:p>
            <a:pPr algn="ctr"/>
            <a:r>
              <a:rPr lang="da-DK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aftrapnings-procenter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7016515-5AA2-E177-C926-8A0D16A398A2}"/>
              </a:ext>
            </a:extLst>
          </p:cNvPr>
          <p:cNvSpPr txBox="1"/>
          <p:nvPr/>
        </p:nvSpPr>
        <p:spPr>
          <a:xfrm>
            <a:off x="9361863" y="1658454"/>
            <a:ext cx="153120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5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Færre vil opleve at det ikke har kunnet betale sig at spare op</a:t>
            </a:r>
          </a:p>
        </p:txBody>
      </p:sp>
      <p:sp>
        <p:nvSpPr>
          <p:cNvPr id="79" name="Pladsholder til slidenummer 3"/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a-DK"/>
            </a:defPPr>
            <a:lvl1pPr marL="0" algn="l" defTabSz="914400" rtl="0" eaLnBrk="1" latinLnBrk="0" hangingPunct="1">
              <a:defRPr sz="9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AE25ED-097C-4BDC-A7CE-FA97BD9CA3B5}" type="slidenum">
              <a:rPr lang="da-DK" smtClean="0"/>
              <a:pPr/>
              <a:t>17</a:t>
            </a:fld>
            <a:endParaRPr lang="da-DK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7393567-58AB-FE56-5118-0E8132A3BC6C}"/>
              </a:ext>
            </a:extLst>
          </p:cNvPr>
          <p:cNvSpPr/>
          <p:nvPr/>
        </p:nvSpPr>
        <p:spPr>
          <a:xfrm>
            <a:off x="717442" y="1658454"/>
            <a:ext cx="5715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07C6567-DBE9-07F3-5378-272DA8C82495}"/>
              </a:ext>
            </a:extLst>
          </p:cNvPr>
          <p:cNvSpPr/>
          <p:nvPr/>
        </p:nvSpPr>
        <p:spPr>
          <a:xfrm>
            <a:off x="717524" y="2430134"/>
            <a:ext cx="5715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E8CB5C33-544B-F0FD-4002-A492CFA1A220}"/>
              </a:ext>
            </a:extLst>
          </p:cNvPr>
          <p:cNvSpPr/>
          <p:nvPr/>
        </p:nvSpPr>
        <p:spPr>
          <a:xfrm>
            <a:off x="717442" y="3171745"/>
            <a:ext cx="5715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88FF08CE-74D4-820F-4F86-75748A40B09B}"/>
              </a:ext>
            </a:extLst>
          </p:cNvPr>
          <p:cNvSpPr txBox="1"/>
          <p:nvPr/>
        </p:nvSpPr>
        <p:spPr>
          <a:xfrm>
            <a:off x="1347548" y="1658454"/>
            <a:ext cx="5561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Boligydelsen omlægges provenuneutralt og  beløbsgrænserne overgår til prisregulering. 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B358E8A9-3AB6-96BC-A129-1DAF0C801F63}"/>
              </a:ext>
            </a:extLst>
          </p:cNvPr>
          <p:cNvSpPr txBox="1"/>
          <p:nvPr/>
        </p:nvSpPr>
        <p:spPr>
          <a:xfrm>
            <a:off x="1347548" y="2430134"/>
            <a:ext cx="5472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cs typeface="Arial" panose="020B0604020202020204" pitchFamily="34" charset="0"/>
              </a:rPr>
              <a:t>Nedslaget i ejendomsværdiskatten for pensionister udfases.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9F7D2C14-D158-2281-5059-5100A17D0B4D}"/>
              </a:ext>
            </a:extLst>
          </p:cNvPr>
          <p:cNvSpPr txBox="1"/>
          <p:nvPr/>
        </p:nvSpPr>
        <p:spPr>
          <a:xfrm>
            <a:off x="1347548" y="3171745"/>
            <a:ext cx="5993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cs typeface="Arial" panose="020B0604020202020204" pitchFamily="34" charset="0"/>
              </a:rPr>
              <a:t>Varmetillægget udfases – gældende for nye pensionister fra 2027.</a:t>
            </a: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E8CB5C33-544B-F0FD-4002-A492CFA1A220}"/>
              </a:ext>
            </a:extLst>
          </p:cNvPr>
          <p:cNvSpPr/>
          <p:nvPr/>
        </p:nvSpPr>
        <p:spPr>
          <a:xfrm>
            <a:off x="720195" y="3947133"/>
            <a:ext cx="5715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9F7D2C14-D158-2281-5059-5100A17D0B4D}"/>
              </a:ext>
            </a:extLst>
          </p:cNvPr>
          <p:cNvSpPr txBox="1"/>
          <p:nvPr/>
        </p:nvSpPr>
        <p:spPr>
          <a:xfrm>
            <a:off x="1347548" y="3947133"/>
            <a:ext cx="5001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cs typeface="Arial" panose="020B0604020202020204" pitchFamily="34" charset="0"/>
              </a:rPr>
              <a:t>Mediechecken afskaffes.</a:t>
            </a:r>
          </a:p>
        </p:txBody>
      </p:sp>
      <p:grpSp>
        <p:nvGrpSpPr>
          <p:cNvPr id="49" name="Graphic 1">
            <a:extLst>
              <a:ext uri="{FF2B5EF4-FFF2-40B4-BE49-F238E27FC236}">
                <a16:creationId xmlns:a16="http://schemas.microsoft.com/office/drawing/2014/main" id="{E3D6F286-B1B6-407A-8CD0-55FA37E70256}"/>
              </a:ext>
            </a:extLst>
          </p:cNvPr>
          <p:cNvGrpSpPr>
            <a:grpSpLocks noChangeAspect="1"/>
          </p:cNvGrpSpPr>
          <p:nvPr/>
        </p:nvGrpSpPr>
        <p:grpSpPr>
          <a:xfrm>
            <a:off x="797835" y="2506359"/>
            <a:ext cx="389102" cy="363162"/>
            <a:chOff x="112950" y="135900"/>
            <a:chExt cx="688500" cy="642600"/>
          </a:xfrm>
          <a:noFill/>
        </p:grpSpPr>
        <p:sp>
          <p:nvSpPr>
            <p:cNvPr id="50" name="Freeform: Shape 3">
              <a:extLst>
                <a:ext uri="{FF2B5EF4-FFF2-40B4-BE49-F238E27FC236}">
                  <a16:creationId xmlns:a16="http://schemas.microsoft.com/office/drawing/2014/main" id="{0A059E0C-4901-4CB4-A55B-859ACF8067A5}"/>
                </a:ext>
              </a:extLst>
            </p:cNvPr>
            <p:cNvSpPr/>
            <p:nvPr/>
          </p:nvSpPr>
          <p:spPr>
            <a:xfrm>
              <a:off x="112950" y="135900"/>
              <a:ext cx="688500" cy="275400"/>
            </a:xfrm>
            <a:custGeom>
              <a:avLst/>
              <a:gdLst>
                <a:gd name="connsiteX0" fmla="*/ 0 w 688500"/>
                <a:gd name="connsiteY0" fmla="*/ 275400 h 275400"/>
                <a:gd name="connsiteX1" fmla="*/ 344250 w 688500"/>
                <a:gd name="connsiteY1" fmla="*/ 0 h 275400"/>
                <a:gd name="connsiteX2" fmla="*/ 688500 w 688500"/>
                <a:gd name="connsiteY2" fmla="*/ 275400 h 27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8500" h="275400">
                  <a:moveTo>
                    <a:pt x="0" y="275400"/>
                  </a:moveTo>
                  <a:lnTo>
                    <a:pt x="344250" y="0"/>
                  </a:lnTo>
                  <a:lnTo>
                    <a:pt x="688500" y="275400"/>
                  </a:lnTo>
                </a:path>
              </a:pathLst>
            </a:custGeom>
            <a:noFill/>
            <a:ln w="2292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51" name="Freeform: Shape 4">
              <a:extLst>
                <a:ext uri="{FF2B5EF4-FFF2-40B4-BE49-F238E27FC236}">
                  <a16:creationId xmlns:a16="http://schemas.microsoft.com/office/drawing/2014/main" id="{A94C45FD-324C-40E3-BF36-C95EB11AFFA3}"/>
                </a:ext>
              </a:extLst>
            </p:cNvPr>
            <p:cNvSpPr/>
            <p:nvPr/>
          </p:nvSpPr>
          <p:spPr>
            <a:xfrm>
              <a:off x="204750" y="434250"/>
              <a:ext cx="504900" cy="344250"/>
            </a:xfrm>
            <a:custGeom>
              <a:avLst/>
              <a:gdLst>
                <a:gd name="connsiteX0" fmla="*/ 0 w 504900"/>
                <a:gd name="connsiteY0" fmla="*/ 0 h 344250"/>
                <a:gd name="connsiteX1" fmla="*/ 0 w 504900"/>
                <a:gd name="connsiteY1" fmla="*/ 344250 h 344250"/>
                <a:gd name="connsiteX2" fmla="*/ 504900 w 504900"/>
                <a:gd name="connsiteY2" fmla="*/ 344250 h 344250"/>
                <a:gd name="connsiteX3" fmla="*/ 504900 w 504900"/>
                <a:gd name="connsiteY3" fmla="*/ 0 h 344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00" h="344250">
                  <a:moveTo>
                    <a:pt x="0" y="0"/>
                  </a:moveTo>
                  <a:lnTo>
                    <a:pt x="0" y="344250"/>
                  </a:lnTo>
                  <a:lnTo>
                    <a:pt x="504900" y="344250"/>
                  </a:lnTo>
                  <a:lnTo>
                    <a:pt x="504900" y="0"/>
                  </a:lnTo>
                </a:path>
              </a:pathLst>
            </a:custGeom>
            <a:noFill/>
            <a:ln w="22920" cap="sq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52" name="Freeform: Shape 5">
              <a:extLst>
                <a:ext uri="{FF2B5EF4-FFF2-40B4-BE49-F238E27FC236}">
                  <a16:creationId xmlns:a16="http://schemas.microsoft.com/office/drawing/2014/main" id="{47FF96D0-BA9F-4F96-B3CE-EA69BE87801E}"/>
                </a:ext>
              </a:extLst>
            </p:cNvPr>
            <p:cNvSpPr/>
            <p:nvPr/>
          </p:nvSpPr>
          <p:spPr>
            <a:xfrm>
              <a:off x="388350" y="376875"/>
              <a:ext cx="137700" cy="137700"/>
            </a:xfrm>
            <a:custGeom>
              <a:avLst/>
              <a:gdLst>
                <a:gd name="connsiteX0" fmla="*/ 137700 w 137700"/>
                <a:gd name="connsiteY0" fmla="*/ 68850 h 137700"/>
                <a:gd name="connsiteX1" fmla="*/ 68850 w 137700"/>
                <a:gd name="connsiteY1" fmla="*/ 137700 h 137700"/>
                <a:gd name="connsiteX2" fmla="*/ 0 w 137700"/>
                <a:gd name="connsiteY2" fmla="*/ 68850 h 137700"/>
                <a:gd name="connsiteX3" fmla="*/ 68850 w 137700"/>
                <a:gd name="connsiteY3" fmla="*/ 0 h 137700"/>
                <a:gd name="connsiteX4" fmla="*/ 137700 w 137700"/>
                <a:gd name="connsiteY4" fmla="*/ 68850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7700" y="68850"/>
                  </a:moveTo>
                  <a:cubicBezTo>
                    <a:pt x="137700" y="106875"/>
                    <a:pt x="106875" y="137700"/>
                    <a:pt x="68850" y="137700"/>
                  </a:cubicBezTo>
                  <a:cubicBezTo>
                    <a:pt x="30825" y="137700"/>
                    <a:pt x="0" y="106875"/>
                    <a:pt x="0" y="68850"/>
                  </a:cubicBezTo>
                  <a:cubicBezTo>
                    <a:pt x="0" y="30825"/>
                    <a:pt x="30825" y="0"/>
                    <a:pt x="68850" y="0"/>
                  </a:cubicBezTo>
                  <a:cubicBezTo>
                    <a:pt x="106875" y="0"/>
                    <a:pt x="137700" y="30825"/>
                    <a:pt x="137700" y="68850"/>
                  </a:cubicBezTo>
                  <a:close/>
                </a:path>
              </a:pathLst>
            </a:custGeom>
            <a:noFill/>
            <a:ln w="22920" cap="sq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53" name="Freeform: Shape 6">
              <a:extLst>
                <a:ext uri="{FF2B5EF4-FFF2-40B4-BE49-F238E27FC236}">
                  <a16:creationId xmlns:a16="http://schemas.microsoft.com/office/drawing/2014/main" id="{6CD534C8-BF7E-4110-8BEA-6741AE488181}"/>
                </a:ext>
              </a:extLst>
            </p:cNvPr>
            <p:cNvSpPr/>
            <p:nvPr/>
          </p:nvSpPr>
          <p:spPr>
            <a:xfrm>
              <a:off x="319500" y="560475"/>
              <a:ext cx="275400" cy="137700"/>
            </a:xfrm>
            <a:custGeom>
              <a:avLst/>
              <a:gdLst>
                <a:gd name="connsiteX0" fmla="*/ 137700 w 275400"/>
                <a:gd name="connsiteY0" fmla="*/ 0 h 137700"/>
                <a:gd name="connsiteX1" fmla="*/ 0 w 275400"/>
                <a:gd name="connsiteY1" fmla="*/ 137700 h 137700"/>
                <a:gd name="connsiteX2" fmla="*/ 275400 w 275400"/>
                <a:gd name="connsiteY2" fmla="*/ 137700 h 137700"/>
                <a:gd name="connsiteX3" fmla="*/ 137700 w 275400"/>
                <a:gd name="connsiteY3" fmla="*/ 0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400" h="137700">
                  <a:moveTo>
                    <a:pt x="137700" y="0"/>
                  </a:moveTo>
                  <a:cubicBezTo>
                    <a:pt x="61651" y="0"/>
                    <a:pt x="0" y="61651"/>
                    <a:pt x="0" y="137700"/>
                  </a:cubicBezTo>
                  <a:lnTo>
                    <a:pt x="275400" y="137700"/>
                  </a:lnTo>
                  <a:cubicBezTo>
                    <a:pt x="275400" y="61651"/>
                    <a:pt x="213749" y="0"/>
                    <a:pt x="137700" y="0"/>
                  </a:cubicBezTo>
                  <a:close/>
                </a:path>
              </a:pathLst>
            </a:custGeom>
            <a:noFill/>
            <a:ln w="22920" cap="sq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</p:grpSp>
      <p:grpSp>
        <p:nvGrpSpPr>
          <p:cNvPr id="54" name="Group 4">
            <a:extLst>
              <a:ext uri="{FF2B5EF4-FFF2-40B4-BE49-F238E27FC236}">
                <a16:creationId xmlns:a16="http://schemas.microsoft.com/office/drawing/2014/main" id="{633E1E13-6E0A-4BD2-BE2E-D192FE5BA4F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7472" y="3267873"/>
            <a:ext cx="334545" cy="420811"/>
            <a:chOff x="129" y="88"/>
            <a:chExt cx="318" cy="400"/>
          </a:xfrm>
          <a:solidFill>
            <a:schemeClr val="bg1"/>
          </a:solidFill>
        </p:grpSpPr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A6FDB6BB-C63C-4C01-A801-32D7C67E03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0" y="88"/>
              <a:ext cx="227" cy="400"/>
            </a:xfrm>
            <a:custGeom>
              <a:avLst/>
              <a:gdLst>
                <a:gd name="T0" fmla="*/ 54 w 104"/>
                <a:gd name="T1" fmla="*/ 184 h 184"/>
                <a:gd name="T2" fmla="*/ 39 w 104"/>
                <a:gd name="T3" fmla="*/ 182 h 184"/>
                <a:gd name="T4" fmla="*/ 11 w 104"/>
                <a:gd name="T5" fmla="*/ 158 h 184"/>
                <a:gd name="T6" fmla="*/ 30 w 104"/>
                <a:gd name="T7" fmla="*/ 94 h 184"/>
                <a:gd name="T8" fmla="*/ 30 w 104"/>
                <a:gd name="T9" fmla="*/ 24 h 184"/>
                <a:gd name="T10" fmla="*/ 54 w 104"/>
                <a:gd name="T11" fmla="*/ 0 h 184"/>
                <a:gd name="T12" fmla="*/ 78 w 104"/>
                <a:gd name="T13" fmla="*/ 24 h 184"/>
                <a:gd name="T14" fmla="*/ 78 w 104"/>
                <a:gd name="T15" fmla="*/ 94 h 184"/>
                <a:gd name="T16" fmla="*/ 97 w 104"/>
                <a:gd name="T17" fmla="*/ 114 h 184"/>
                <a:gd name="T18" fmla="*/ 100 w 104"/>
                <a:gd name="T19" fmla="*/ 151 h 184"/>
                <a:gd name="T20" fmla="*/ 76 w 104"/>
                <a:gd name="T21" fmla="*/ 179 h 184"/>
                <a:gd name="T22" fmla="*/ 54 w 104"/>
                <a:gd name="T23" fmla="*/ 184 h 184"/>
                <a:gd name="T24" fmla="*/ 54 w 104"/>
                <a:gd name="T25" fmla="*/ 8 h 184"/>
                <a:gd name="T26" fmla="*/ 38 w 104"/>
                <a:gd name="T27" fmla="*/ 24 h 184"/>
                <a:gd name="T28" fmla="*/ 38 w 104"/>
                <a:gd name="T29" fmla="*/ 99 h 184"/>
                <a:gd name="T30" fmla="*/ 36 w 104"/>
                <a:gd name="T31" fmla="*/ 100 h 184"/>
                <a:gd name="T32" fmla="*/ 18 w 104"/>
                <a:gd name="T33" fmla="*/ 154 h 184"/>
                <a:gd name="T34" fmla="*/ 42 w 104"/>
                <a:gd name="T35" fmla="*/ 174 h 184"/>
                <a:gd name="T36" fmla="*/ 72 w 104"/>
                <a:gd name="T37" fmla="*/ 172 h 184"/>
                <a:gd name="T38" fmla="*/ 92 w 104"/>
                <a:gd name="T39" fmla="*/ 148 h 184"/>
                <a:gd name="T40" fmla="*/ 90 w 104"/>
                <a:gd name="T41" fmla="*/ 118 h 184"/>
                <a:gd name="T42" fmla="*/ 72 w 104"/>
                <a:gd name="T43" fmla="*/ 100 h 184"/>
                <a:gd name="T44" fmla="*/ 70 w 104"/>
                <a:gd name="T45" fmla="*/ 99 h 184"/>
                <a:gd name="T46" fmla="*/ 70 w 104"/>
                <a:gd name="T47" fmla="*/ 24 h 184"/>
                <a:gd name="T48" fmla="*/ 54 w 104"/>
                <a:gd name="T49" fmla="*/ 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184">
                  <a:moveTo>
                    <a:pt x="54" y="184"/>
                  </a:moveTo>
                  <a:cubicBezTo>
                    <a:pt x="49" y="184"/>
                    <a:pt x="44" y="183"/>
                    <a:pt x="39" y="182"/>
                  </a:cubicBezTo>
                  <a:cubicBezTo>
                    <a:pt x="27" y="178"/>
                    <a:pt x="17" y="169"/>
                    <a:pt x="11" y="158"/>
                  </a:cubicBezTo>
                  <a:cubicBezTo>
                    <a:pt x="0" y="135"/>
                    <a:pt x="8" y="107"/>
                    <a:pt x="30" y="9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11"/>
                    <a:pt x="41" y="0"/>
                    <a:pt x="54" y="0"/>
                  </a:cubicBezTo>
                  <a:cubicBezTo>
                    <a:pt x="67" y="0"/>
                    <a:pt x="78" y="11"/>
                    <a:pt x="78" y="24"/>
                  </a:cubicBezTo>
                  <a:cubicBezTo>
                    <a:pt x="78" y="94"/>
                    <a:pt x="78" y="94"/>
                    <a:pt x="78" y="94"/>
                  </a:cubicBezTo>
                  <a:cubicBezTo>
                    <a:pt x="86" y="99"/>
                    <a:pt x="93" y="106"/>
                    <a:pt x="97" y="114"/>
                  </a:cubicBezTo>
                  <a:cubicBezTo>
                    <a:pt x="103" y="126"/>
                    <a:pt x="104" y="139"/>
                    <a:pt x="100" y="151"/>
                  </a:cubicBezTo>
                  <a:cubicBezTo>
                    <a:pt x="96" y="163"/>
                    <a:pt x="87" y="173"/>
                    <a:pt x="76" y="179"/>
                  </a:cubicBezTo>
                  <a:cubicBezTo>
                    <a:pt x="69" y="182"/>
                    <a:pt x="62" y="184"/>
                    <a:pt x="54" y="184"/>
                  </a:cubicBezTo>
                  <a:close/>
                  <a:moveTo>
                    <a:pt x="54" y="8"/>
                  </a:moveTo>
                  <a:cubicBezTo>
                    <a:pt x="45" y="8"/>
                    <a:pt x="38" y="15"/>
                    <a:pt x="38" y="24"/>
                  </a:cubicBezTo>
                  <a:cubicBezTo>
                    <a:pt x="38" y="99"/>
                    <a:pt x="38" y="99"/>
                    <a:pt x="38" y="99"/>
                  </a:cubicBezTo>
                  <a:cubicBezTo>
                    <a:pt x="36" y="100"/>
                    <a:pt x="36" y="100"/>
                    <a:pt x="36" y="100"/>
                  </a:cubicBezTo>
                  <a:cubicBezTo>
                    <a:pt x="16" y="110"/>
                    <a:pt x="8" y="135"/>
                    <a:pt x="18" y="154"/>
                  </a:cubicBezTo>
                  <a:cubicBezTo>
                    <a:pt x="23" y="164"/>
                    <a:pt x="32" y="171"/>
                    <a:pt x="42" y="174"/>
                  </a:cubicBezTo>
                  <a:cubicBezTo>
                    <a:pt x="52" y="177"/>
                    <a:pt x="63" y="177"/>
                    <a:pt x="72" y="172"/>
                  </a:cubicBezTo>
                  <a:cubicBezTo>
                    <a:pt x="82" y="167"/>
                    <a:pt x="89" y="159"/>
                    <a:pt x="92" y="148"/>
                  </a:cubicBezTo>
                  <a:cubicBezTo>
                    <a:pt x="95" y="138"/>
                    <a:pt x="94" y="127"/>
                    <a:pt x="90" y="118"/>
                  </a:cubicBezTo>
                  <a:cubicBezTo>
                    <a:pt x="86" y="110"/>
                    <a:pt x="80" y="104"/>
                    <a:pt x="72" y="100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15"/>
                    <a:pt x="63" y="8"/>
                    <a:pt x="5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6" name="Rectangle 6">
              <a:extLst>
                <a:ext uri="{FF2B5EF4-FFF2-40B4-BE49-F238E27FC236}">
                  <a16:creationId xmlns:a16="http://schemas.microsoft.com/office/drawing/2014/main" id="{00E20D27-4D18-426C-AA20-0D2C44D4A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" y="210"/>
              <a:ext cx="18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B205A60A-80EC-4491-872E-5D753185DC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" y="331"/>
              <a:ext cx="104" cy="105"/>
            </a:xfrm>
            <a:custGeom>
              <a:avLst/>
              <a:gdLst>
                <a:gd name="T0" fmla="*/ 24 w 48"/>
                <a:gd name="T1" fmla="*/ 48 h 48"/>
                <a:gd name="T2" fmla="*/ 0 w 48"/>
                <a:gd name="T3" fmla="*/ 24 h 48"/>
                <a:gd name="T4" fmla="*/ 24 w 48"/>
                <a:gd name="T5" fmla="*/ 0 h 48"/>
                <a:gd name="T6" fmla="*/ 48 w 48"/>
                <a:gd name="T7" fmla="*/ 24 h 48"/>
                <a:gd name="T8" fmla="*/ 24 w 48"/>
                <a:gd name="T9" fmla="*/ 48 h 48"/>
                <a:gd name="T10" fmla="*/ 24 w 48"/>
                <a:gd name="T11" fmla="*/ 8 h 48"/>
                <a:gd name="T12" fmla="*/ 8 w 48"/>
                <a:gd name="T13" fmla="*/ 24 h 48"/>
                <a:gd name="T14" fmla="*/ 24 w 48"/>
                <a:gd name="T15" fmla="*/ 40 h 48"/>
                <a:gd name="T16" fmla="*/ 40 w 48"/>
                <a:gd name="T17" fmla="*/ 24 h 48"/>
                <a:gd name="T18" fmla="*/ 24 w 48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  <a:close/>
                  <a:moveTo>
                    <a:pt x="24" y="8"/>
                  </a:moveTo>
                  <a:cubicBezTo>
                    <a:pt x="15" y="8"/>
                    <a:pt x="8" y="15"/>
                    <a:pt x="8" y="24"/>
                  </a:cubicBezTo>
                  <a:cubicBezTo>
                    <a:pt x="8" y="33"/>
                    <a:pt x="15" y="40"/>
                    <a:pt x="24" y="40"/>
                  </a:cubicBezTo>
                  <a:cubicBezTo>
                    <a:pt x="33" y="40"/>
                    <a:pt x="40" y="33"/>
                    <a:pt x="40" y="24"/>
                  </a:cubicBezTo>
                  <a:cubicBezTo>
                    <a:pt x="40" y="15"/>
                    <a:pt x="33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8" name="Rectangle 8">
              <a:extLst>
                <a:ext uri="{FF2B5EF4-FFF2-40B4-BE49-F238E27FC236}">
                  <a16:creationId xmlns:a16="http://schemas.microsoft.com/office/drawing/2014/main" id="{53B3C10E-24C2-421A-85CF-9B7BD3163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" y="123"/>
              <a:ext cx="104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9" name="Rectangle 9">
              <a:extLst>
                <a:ext uri="{FF2B5EF4-FFF2-40B4-BE49-F238E27FC236}">
                  <a16:creationId xmlns:a16="http://schemas.microsoft.com/office/drawing/2014/main" id="{1AC3A0D0-F55D-4113-AC6B-4A4491AEF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" y="175"/>
              <a:ext cx="52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0" name="Rectangle 10">
              <a:extLst>
                <a:ext uri="{FF2B5EF4-FFF2-40B4-BE49-F238E27FC236}">
                  <a16:creationId xmlns:a16="http://schemas.microsoft.com/office/drawing/2014/main" id="{3A9E8C7A-A641-495F-9415-9C6B2157A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" y="227"/>
              <a:ext cx="104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1" name="Rectangle 11">
              <a:extLst>
                <a:ext uri="{FF2B5EF4-FFF2-40B4-BE49-F238E27FC236}">
                  <a16:creationId xmlns:a16="http://schemas.microsoft.com/office/drawing/2014/main" id="{7F3BEDEB-A073-43DF-9509-78222145F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" y="279"/>
              <a:ext cx="5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62" name="Group 4">
            <a:extLst>
              <a:ext uri="{FF2B5EF4-FFF2-40B4-BE49-F238E27FC236}">
                <a16:creationId xmlns:a16="http://schemas.microsoft.com/office/drawing/2014/main" id="{291B3F52-FD14-4CC0-8294-7787E43AFD3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6411" y="4100079"/>
            <a:ext cx="354937" cy="308796"/>
            <a:chOff x="88" y="114"/>
            <a:chExt cx="400" cy="348"/>
          </a:xfrm>
          <a:solidFill>
            <a:schemeClr val="bg1"/>
          </a:solidFill>
        </p:grpSpPr>
        <p:sp>
          <p:nvSpPr>
            <p:cNvPr id="63" name="Rectangle 5">
              <a:extLst>
                <a:ext uri="{FF2B5EF4-FFF2-40B4-BE49-F238E27FC236}">
                  <a16:creationId xmlns:a16="http://schemas.microsoft.com/office/drawing/2014/main" id="{15A2B501-6A1E-4230-A401-A6240D488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410"/>
              <a:ext cx="18" cy="5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4" name="Rectangle 6">
              <a:extLst>
                <a:ext uri="{FF2B5EF4-FFF2-40B4-BE49-F238E27FC236}">
                  <a16:creationId xmlns:a16="http://schemas.microsoft.com/office/drawing/2014/main" id="{2DBB0B51-29D8-4C93-82F2-CE2B68BB5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444"/>
              <a:ext cx="226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5" name="Freeform 7">
              <a:extLst>
                <a:ext uri="{FF2B5EF4-FFF2-40B4-BE49-F238E27FC236}">
                  <a16:creationId xmlns:a16="http://schemas.microsoft.com/office/drawing/2014/main" id="{99A6CA1D-4439-4794-9EAA-7847187AE2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114"/>
              <a:ext cx="400" cy="270"/>
            </a:xfrm>
            <a:custGeom>
              <a:avLst/>
              <a:gdLst>
                <a:gd name="T0" fmla="*/ 400 w 400"/>
                <a:gd name="T1" fmla="*/ 270 h 270"/>
                <a:gd name="T2" fmla="*/ 0 w 400"/>
                <a:gd name="T3" fmla="*/ 270 h 270"/>
                <a:gd name="T4" fmla="*/ 0 w 400"/>
                <a:gd name="T5" fmla="*/ 0 h 270"/>
                <a:gd name="T6" fmla="*/ 400 w 400"/>
                <a:gd name="T7" fmla="*/ 0 h 270"/>
                <a:gd name="T8" fmla="*/ 400 w 400"/>
                <a:gd name="T9" fmla="*/ 270 h 270"/>
                <a:gd name="T10" fmla="*/ 18 w 400"/>
                <a:gd name="T11" fmla="*/ 252 h 270"/>
                <a:gd name="T12" fmla="*/ 382 w 400"/>
                <a:gd name="T13" fmla="*/ 252 h 270"/>
                <a:gd name="T14" fmla="*/ 382 w 400"/>
                <a:gd name="T15" fmla="*/ 18 h 270"/>
                <a:gd name="T16" fmla="*/ 18 w 400"/>
                <a:gd name="T17" fmla="*/ 18 h 270"/>
                <a:gd name="T18" fmla="*/ 18 w 400"/>
                <a:gd name="T19" fmla="*/ 252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0" h="270">
                  <a:moveTo>
                    <a:pt x="400" y="270"/>
                  </a:moveTo>
                  <a:lnTo>
                    <a:pt x="0" y="270"/>
                  </a:lnTo>
                  <a:lnTo>
                    <a:pt x="0" y="0"/>
                  </a:lnTo>
                  <a:lnTo>
                    <a:pt x="400" y="0"/>
                  </a:lnTo>
                  <a:lnTo>
                    <a:pt x="400" y="270"/>
                  </a:lnTo>
                  <a:close/>
                  <a:moveTo>
                    <a:pt x="18" y="252"/>
                  </a:moveTo>
                  <a:lnTo>
                    <a:pt x="382" y="252"/>
                  </a:lnTo>
                  <a:lnTo>
                    <a:pt x="382" y="18"/>
                  </a:lnTo>
                  <a:lnTo>
                    <a:pt x="18" y="18"/>
                  </a:lnTo>
                  <a:lnTo>
                    <a:pt x="18" y="2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66" name="Group 4">
            <a:extLst>
              <a:ext uri="{FF2B5EF4-FFF2-40B4-BE49-F238E27FC236}">
                <a16:creationId xmlns:a16="http://schemas.microsoft.com/office/drawing/2014/main" id="{F676F86B-E47C-43A0-82FB-2F4FA4F3D6E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8286" y="1705015"/>
            <a:ext cx="407158" cy="396824"/>
            <a:chOff x="91" y="98"/>
            <a:chExt cx="394" cy="384"/>
          </a:xfrm>
          <a:solidFill>
            <a:schemeClr val="bg1"/>
          </a:solidFill>
        </p:grpSpPr>
        <p:sp>
          <p:nvSpPr>
            <p:cNvPr id="67" name="Freeform 5">
              <a:extLst>
                <a:ext uri="{FF2B5EF4-FFF2-40B4-BE49-F238E27FC236}">
                  <a16:creationId xmlns:a16="http://schemas.microsoft.com/office/drawing/2014/main" id="{F29DAA3F-DE51-4FFD-A477-4DD84767F1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5" y="222"/>
              <a:ext cx="86" cy="87"/>
            </a:xfrm>
            <a:custGeom>
              <a:avLst/>
              <a:gdLst>
                <a:gd name="T0" fmla="*/ 86 w 86"/>
                <a:gd name="T1" fmla="*/ 87 h 87"/>
                <a:gd name="T2" fmla="*/ 0 w 86"/>
                <a:gd name="T3" fmla="*/ 87 h 87"/>
                <a:gd name="T4" fmla="*/ 0 w 86"/>
                <a:gd name="T5" fmla="*/ 0 h 87"/>
                <a:gd name="T6" fmla="*/ 86 w 86"/>
                <a:gd name="T7" fmla="*/ 0 h 87"/>
                <a:gd name="T8" fmla="*/ 86 w 86"/>
                <a:gd name="T9" fmla="*/ 87 h 87"/>
                <a:gd name="T10" fmla="*/ 17 w 86"/>
                <a:gd name="T11" fmla="*/ 69 h 87"/>
                <a:gd name="T12" fmla="*/ 69 w 86"/>
                <a:gd name="T13" fmla="*/ 69 h 87"/>
                <a:gd name="T14" fmla="*/ 69 w 86"/>
                <a:gd name="T15" fmla="*/ 17 h 87"/>
                <a:gd name="T16" fmla="*/ 17 w 86"/>
                <a:gd name="T17" fmla="*/ 17 h 87"/>
                <a:gd name="T18" fmla="*/ 17 w 86"/>
                <a:gd name="T19" fmla="*/ 6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87">
                  <a:moveTo>
                    <a:pt x="86" y="87"/>
                  </a:moveTo>
                  <a:lnTo>
                    <a:pt x="0" y="87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6" y="87"/>
                  </a:lnTo>
                  <a:close/>
                  <a:moveTo>
                    <a:pt x="17" y="69"/>
                  </a:moveTo>
                  <a:lnTo>
                    <a:pt x="69" y="69"/>
                  </a:lnTo>
                  <a:lnTo>
                    <a:pt x="69" y="17"/>
                  </a:lnTo>
                  <a:lnTo>
                    <a:pt x="17" y="17"/>
                  </a:lnTo>
                  <a:lnTo>
                    <a:pt x="17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id="{F96EB761-0FBB-4206-BA7F-4BC24F15D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" y="98"/>
              <a:ext cx="394" cy="174"/>
            </a:xfrm>
            <a:custGeom>
              <a:avLst/>
              <a:gdLst>
                <a:gd name="T0" fmla="*/ 381 w 394"/>
                <a:gd name="T1" fmla="*/ 174 h 174"/>
                <a:gd name="T2" fmla="*/ 197 w 394"/>
                <a:gd name="T3" fmla="*/ 22 h 174"/>
                <a:gd name="T4" fmla="*/ 13 w 394"/>
                <a:gd name="T5" fmla="*/ 174 h 174"/>
                <a:gd name="T6" fmla="*/ 0 w 394"/>
                <a:gd name="T7" fmla="*/ 161 h 174"/>
                <a:gd name="T8" fmla="*/ 197 w 394"/>
                <a:gd name="T9" fmla="*/ 0 h 174"/>
                <a:gd name="T10" fmla="*/ 394 w 394"/>
                <a:gd name="T11" fmla="*/ 161 h 174"/>
                <a:gd name="T12" fmla="*/ 381 w 394"/>
                <a:gd name="T1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4" h="174">
                  <a:moveTo>
                    <a:pt x="381" y="174"/>
                  </a:moveTo>
                  <a:lnTo>
                    <a:pt x="197" y="22"/>
                  </a:lnTo>
                  <a:lnTo>
                    <a:pt x="13" y="174"/>
                  </a:lnTo>
                  <a:lnTo>
                    <a:pt x="0" y="161"/>
                  </a:lnTo>
                  <a:lnTo>
                    <a:pt x="197" y="0"/>
                  </a:lnTo>
                  <a:lnTo>
                    <a:pt x="394" y="161"/>
                  </a:lnTo>
                  <a:lnTo>
                    <a:pt x="381" y="1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9" name="Freeform 7">
              <a:extLst>
                <a:ext uri="{FF2B5EF4-FFF2-40B4-BE49-F238E27FC236}">
                  <a16:creationId xmlns:a16="http://schemas.microsoft.com/office/drawing/2014/main" id="{DBF3FC0E-518D-434A-9B11-DB66625A1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" y="361"/>
              <a:ext cx="104" cy="113"/>
            </a:xfrm>
            <a:custGeom>
              <a:avLst/>
              <a:gdLst>
                <a:gd name="T0" fmla="*/ 104 w 104"/>
                <a:gd name="T1" fmla="*/ 113 h 113"/>
                <a:gd name="T2" fmla="*/ 87 w 104"/>
                <a:gd name="T3" fmla="*/ 113 h 113"/>
                <a:gd name="T4" fmla="*/ 87 w 104"/>
                <a:gd name="T5" fmla="*/ 17 h 113"/>
                <a:gd name="T6" fmla="*/ 17 w 104"/>
                <a:gd name="T7" fmla="*/ 17 h 113"/>
                <a:gd name="T8" fmla="*/ 17 w 104"/>
                <a:gd name="T9" fmla="*/ 113 h 113"/>
                <a:gd name="T10" fmla="*/ 0 w 104"/>
                <a:gd name="T11" fmla="*/ 113 h 113"/>
                <a:gd name="T12" fmla="*/ 0 w 104"/>
                <a:gd name="T13" fmla="*/ 0 h 113"/>
                <a:gd name="T14" fmla="*/ 104 w 104"/>
                <a:gd name="T15" fmla="*/ 0 h 113"/>
                <a:gd name="T16" fmla="*/ 104 w 104"/>
                <a:gd name="T17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113">
                  <a:moveTo>
                    <a:pt x="104" y="113"/>
                  </a:moveTo>
                  <a:lnTo>
                    <a:pt x="87" y="113"/>
                  </a:lnTo>
                  <a:lnTo>
                    <a:pt x="87" y="17"/>
                  </a:lnTo>
                  <a:lnTo>
                    <a:pt x="17" y="17"/>
                  </a:lnTo>
                  <a:lnTo>
                    <a:pt x="17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104" y="0"/>
                  </a:lnTo>
                  <a:lnTo>
                    <a:pt x="104" y="11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id="{67400007-4806-4699-8023-6C3E95B3B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" y="283"/>
              <a:ext cx="312" cy="199"/>
            </a:xfrm>
            <a:custGeom>
              <a:avLst/>
              <a:gdLst>
                <a:gd name="T0" fmla="*/ 312 w 312"/>
                <a:gd name="T1" fmla="*/ 199 h 199"/>
                <a:gd name="T2" fmla="*/ 0 w 312"/>
                <a:gd name="T3" fmla="*/ 199 h 199"/>
                <a:gd name="T4" fmla="*/ 0 w 312"/>
                <a:gd name="T5" fmla="*/ 0 h 199"/>
                <a:gd name="T6" fmla="*/ 17 w 312"/>
                <a:gd name="T7" fmla="*/ 0 h 199"/>
                <a:gd name="T8" fmla="*/ 17 w 312"/>
                <a:gd name="T9" fmla="*/ 182 h 199"/>
                <a:gd name="T10" fmla="*/ 295 w 312"/>
                <a:gd name="T11" fmla="*/ 182 h 199"/>
                <a:gd name="T12" fmla="*/ 295 w 312"/>
                <a:gd name="T13" fmla="*/ 0 h 199"/>
                <a:gd name="T14" fmla="*/ 312 w 312"/>
                <a:gd name="T15" fmla="*/ 0 h 199"/>
                <a:gd name="T16" fmla="*/ 312 w 312"/>
                <a:gd name="T17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2" h="199">
                  <a:moveTo>
                    <a:pt x="312" y="199"/>
                  </a:moveTo>
                  <a:lnTo>
                    <a:pt x="0" y="199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82"/>
                  </a:lnTo>
                  <a:lnTo>
                    <a:pt x="295" y="182"/>
                  </a:lnTo>
                  <a:lnTo>
                    <a:pt x="295" y="0"/>
                  </a:lnTo>
                  <a:lnTo>
                    <a:pt x="312" y="0"/>
                  </a:lnTo>
                  <a:lnTo>
                    <a:pt x="312" y="19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71" name="Ellipse 70">
            <a:extLst>
              <a:ext uri="{FF2B5EF4-FFF2-40B4-BE49-F238E27FC236}">
                <a16:creationId xmlns:a16="http://schemas.microsoft.com/office/drawing/2014/main" id="{E8CB5C33-544B-F0FD-4002-A492CFA1A220}"/>
              </a:ext>
            </a:extLst>
          </p:cNvPr>
          <p:cNvSpPr/>
          <p:nvPr/>
        </p:nvSpPr>
        <p:spPr>
          <a:xfrm>
            <a:off x="717524" y="5466054"/>
            <a:ext cx="5715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E8CB5C33-544B-F0FD-4002-A492CFA1A220}"/>
              </a:ext>
            </a:extLst>
          </p:cNvPr>
          <p:cNvSpPr/>
          <p:nvPr/>
        </p:nvSpPr>
        <p:spPr>
          <a:xfrm>
            <a:off x="720002" y="4707074"/>
            <a:ext cx="5715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4" name="Tekstfelt 73">
            <a:extLst>
              <a:ext uri="{FF2B5EF4-FFF2-40B4-BE49-F238E27FC236}">
                <a16:creationId xmlns:a16="http://schemas.microsoft.com/office/drawing/2014/main" id="{9F7D2C14-D158-2281-5059-5100A17D0B4D}"/>
              </a:ext>
            </a:extLst>
          </p:cNvPr>
          <p:cNvSpPr txBox="1"/>
          <p:nvPr/>
        </p:nvSpPr>
        <p:spPr>
          <a:xfrm>
            <a:off x="1347548" y="4707074"/>
            <a:ext cx="5001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cs typeface="Arial" panose="020B0604020202020204" pitchFamily="34" charset="0"/>
              </a:rPr>
              <a:t>Aldersbetingede særordninger afskaffes eller omlægges.</a:t>
            </a:r>
          </a:p>
        </p:txBody>
      </p:sp>
      <p:grpSp>
        <p:nvGrpSpPr>
          <p:cNvPr id="107" name="Group 4">
            <a:extLst>
              <a:ext uri="{FF2B5EF4-FFF2-40B4-BE49-F238E27FC236}">
                <a16:creationId xmlns:a16="http://schemas.microsoft.com/office/drawing/2014/main" id="{300F46D4-92EF-4C8C-8678-569DEAA905D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2650" y="4793136"/>
            <a:ext cx="400050" cy="400050"/>
            <a:chOff x="92" y="92"/>
            <a:chExt cx="396" cy="396"/>
          </a:xfrm>
          <a:solidFill>
            <a:schemeClr val="bg1"/>
          </a:solidFill>
        </p:grpSpPr>
        <p:sp>
          <p:nvSpPr>
            <p:cNvPr id="108" name="Freeform 5">
              <a:extLst>
                <a:ext uri="{FF2B5EF4-FFF2-40B4-BE49-F238E27FC236}">
                  <a16:creationId xmlns:a16="http://schemas.microsoft.com/office/drawing/2014/main" id="{1059A6F3-EB48-4F6E-B802-C05B7CBFF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" y="391"/>
              <a:ext cx="97" cy="97"/>
            </a:xfrm>
            <a:custGeom>
              <a:avLst/>
              <a:gdLst>
                <a:gd name="T0" fmla="*/ 84 w 97"/>
                <a:gd name="T1" fmla="*/ 97 h 97"/>
                <a:gd name="T2" fmla="*/ 0 w 97"/>
                <a:gd name="T3" fmla="*/ 11 h 97"/>
                <a:gd name="T4" fmla="*/ 11 w 97"/>
                <a:gd name="T5" fmla="*/ 0 h 97"/>
                <a:gd name="T6" fmla="*/ 97 w 97"/>
                <a:gd name="T7" fmla="*/ 84 h 97"/>
                <a:gd name="T8" fmla="*/ 84 w 97"/>
                <a:gd name="T9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97">
                  <a:moveTo>
                    <a:pt x="84" y="97"/>
                  </a:moveTo>
                  <a:lnTo>
                    <a:pt x="0" y="11"/>
                  </a:lnTo>
                  <a:lnTo>
                    <a:pt x="11" y="0"/>
                  </a:lnTo>
                  <a:lnTo>
                    <a:pt x="97" y="84"/>
                  </a:lnTo>
                  <a:lnTo>
                    <a:pt x="84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9" name="Freeform 6">
              <a:extLst>
                <a:ext uri="{FF2B5EF4-FFF2-40B4-BE49-F238E27FC236}">
                  <a16:creationId xmlns:a16="http://schemas.microsoft.com/office/drawing/2014/main" id="{6C8891DD-89B7-4CB8-BE0E-224752C0B8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" y="92"/>
              <a:ext cx="364" cy="364"/>
            </a:xfrm>
            <a:custGeom>
              <a:avLst/>
              <a:gdLst>
                <a:gd name="T0" fmla="*/ 84 w 168"/>
                <a:gd name="T1" fmla="*/ 168 h 168"/>
                <a:gd name="T2" fmla="*/ 0 w 168"/>
                <a:gd name="T3" fmla="*/ 84 h 168"/>
                <a:gd name="T4" fmla="*/ 84 w 168"/>
                <a:gd name="T5" fmla="*/ 0 h 168"/>
                <a:gd name="T6" fmla="*/ 168 w 168"/>
                <a:gd name="T7" fmla="*/ 84 h 168"/>
                <a:gd name="T8" fmla="*/ 84 w 168"/>
                <a:gd name="T9" fmla="*/ 168 h 168"/>
                <a:gd name="T10" fmla="*/ 84 w 168"/>
                <a:gd name="T11" fmla="*/ 8 h 168"/>
                <a:gd name="T12" fmla="*/ 8 w 168"/>
                <a:gd name="T13" fmla="*/ 84 h 168"/>
                <a:gd name="T14" fmla="*/ 84 w 168"/>
                <a:gd name="T15" fmla="*/ 160 h 168"/>
                <a:gd name="T16" fmla="*/ 160 w 168"/>
                <a:gd name="T17" fmla="*/ 84 h 168"/>
                <a:gd name="T18" fmla="*/ 84 w 168"/>
                <a:gd name="T19" fmla="*/ 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8">
                  <a:moveTo>
                    <a:pt x="84" y="168"/>
                  </a:moveTo>
                  <a:cubicBezTo>
                    <a:pt x="38" y="168"/>
                    <a:pt x="0" y="130"/>
                    <a:pt x="0" y="84"/>
                  </a:cubicBezTo>
                  <a:cubicBezTo>
                    <a:pt x="0" y="38"/>
                    <a:pt x="38" y="0"/>
                    <a:pt x="84" y="0"/>
                  </a:cubicBezTo>
                  <a:cubicBezTo>
                    <a:pt x="130" y="0"/>
                    <a:pt x="168" y="38"/>
                    <a:pt x="168" y="84"/>
                  </a:cubicBezTo>
                  <a:cubicBezTo>
                    <a:pt x="168" y="130"/>
                    <a:pt x="130" y="168"/>
                    <a:pt x="84" y="168"/>
                  </a:cubicBezTo>
                  <a:close/>
                  <a:moveTo>
                    <a:pt x="84" y="8"/>
                  </a:moveTo>
                  <a:cubicBezTo>
                    <a:pt x="42" y="8"/>
                    <a:pt x="8" y="42"/>
                    <a:pt x="8" y="84"/>
                  </a:cubicBezTo>
                  <a:cubicBezTo>
                    <a:pt x="8" y="126"/>
                    <a:pt x="42" y="160"/>
                    <a:pt x="84" y="160"/>
                  </a:cubicBezTo>
                  <a:cubicBezTo>
                    <a:pt x="126" y="160"/>
                    <a:pt x="160" y="126"/>
                    <a:pt x="160" y="84"/>
                  </a:cubicBezTo>
                  <a:cubicBezTo>
                    <a:pt x="160" y="42"/>
                    <a:pt x="126" y="8"/>
                    <a:pt x="8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0" name="Freeform 7">
              <a:extLst>
                <a:ext uri="{FF2B5EF4-FFF2-40B4-BE49-F238E27FC236}">
                  <a16:creationId xmlns:a16="http://schemas.microsoft.com/office/drawing/2014/main" id="{D3E8D3C3-D94B-4635-848E-AC27D6574D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" y="281"/>
              <a:ext cx="173" cy="80"/>
            </a:xfrm>
            <a:custGeom>
              <a:avLst/>
              <a:gdLst>
                <a:gd name="T0" fmla="*/ 80 w 80"/>
                <a:gd name="T1" fmla="*/ 37 h 37"/>
                <a:gd name="T2" fmla="*/ 0 w 80"/>
                <a:gd name="T3" fmla="*/ 37 h 37"/>
                <a:gd name="T4" fmla="*/ 0 w 80"/>
                <a:gd name="T5" fmla="*/ 24 h 37"/>
                <a:gd name="T6" fmla="*/ 14 w 80"/>
                <a:gd name="T7" fmla="*/ 5 h 37"/>
                <a:gd name="T8" fmla="*/ 66 w 80"/>
                <a:gd name="T9" fmla="*/ 5 h 37"/>
                <a:gd name="T10" fmla="*/ 80 w 80"/>
                <a:gd name="T11" fmla="*/ 24 h 37"/>
                <a:gd name="T12" fmla="*/ 80 w 80"/>
                <a:gd name="T13" fmla="*/ 37 h 37"/>
                <a:gd name="T14" fmla="*/ 8 w 80"/>
                <a:gd name="T15" fmla="*/ 29 h 37"/>
                <a:gd name="T16" fmla="*/ 72 w 80"/>
                <a:gd name="T17" fmla="*/ 29 h 37"/>
                <a:gd name="T18" fmla="*/ 72 w 80"/>
                <a:gd name="T19" fmla="*/ 24 h 37"/>
                <a:gd name="T20" fmla="*/ 63 w 80"/>
                <a:gd name="T21" fmla="*/ 13 h 37"/>
                <a:gd name="T22" fmla="*/ 17 w 80"/>
                <a:gd name="T23" fmla="*/ 13 h 37"/>
                <a:gd name="T24" fmla="*/ 8 w 80"/>
                <a:gd name="T25" fmla="*/ 24 h 37"/>
                <a:gd name="T26" fmla="*/ 8 w 80"/>
                <a:gd name="T27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37">
                  <a:moveTo>
                    <a:pt x="8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5"/>
                    <a:pt x="6" y="7"/>
                    <a:pt x="14" y="5"/>
                  </a:cubicBezTo>
                  <a:cubicBezTo>
                    <a:pt x="31" y="0"/>
                    <a:pt x="48" y="0"/>
                    <a:pt x="66" y="5"/>
                  </a:cubicBezTo>
                  <a:cubicBezTo>
                    <a:pt x="74" y="7"/>
                    <a:pt x="80" y="15"/>
                    <a:pt x="80" y="24"/>
                  </a:cubicBezTo>
                  <a:lnTo>
                    <a:pt x="80" y="37"/>
                  </a:lnTo>
                  <a:close/>
                  <a:moveTo>
                    <a:pt x="8" y="29"/>
                  </a:moveTo>
                  <a:cubicBezTo>
                    <a:pt x="72" y="29"/>
                    <a:pt x="72" y="29"/>
                    <a:pt x="72" y="29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19"/>
                    <a:pt x="69" y="14"/>
                    <a:pt x="63" y="13"/>
                  </a:cubicBezTo>
                  <a:cubicBezTo>
                    <a:pt x="47" y="8"/>
                    <a:pt x="32" y="8"/>
                    <a:pt x="17" y="13"/>
                  </a:cubicBezTo>
                  <a:cubicBezTo>
                    <a:pt x="11" y="14"/>
                    <a:pt x="8" y="19"/>
                    <a:pt x="8" y="24"/>
                  </a:cubicBezTo>
                  <a:lnTo>
                    <a:pt x="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1" name="Freeform 8">
              <a:extLst>
                <a:ext uri="{FF2B5EF4-FFF2-40B4-BE49-F238E27FC236}">
                  <a16:creationId xmlns:a16="http://schemas.microsoft.com/office/drawing/2014/main" id="{FF565515-8BEE-41CC-826B-7CAE8E7744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" y="162"/>
              <a:ext cx="104" cy="112"/>
            </a:xfrm>
            <a:custGeom>
              <a:avLst/>
              <a:gdLst>
                <a:gd name="T0" fmla="*/ 24 w 48"/>
                <a:gd name="T1" fmla="*/ 52 h 52"/>
                <a:gd name="T2" fmla="*/ 0 w 48"/>
                <a:gd name="T3" fmla="*/ 24 h 52"/>
                <a:gd name="T4" fmla="*/ 24 w 48"/>
                <a:gd name="T5" fmla="*/ 0 h 52"/>
                <a:gd name="T6" fmla="*/ 48 w 48"/>
                <a:gd name="T7" fmla="*/ 24 h 52"/>
                <a:gd name="T8" fmla="*/ 24 w 48"/>
                <a:gd name="T9" fmla="*/ 52 h 52"/>
                <a:gd name="T10" fmla="*/ 24 w 48"/>
                <a:gd name="T11" fmla="*/ 8 h 52"/>
                <a:gd name="T12" fmla="*/ 8 w 48"/>
                <a:gd name="T13" fmla="*/ 24 h 52"/>
                <a:gd name="T14" fmla="*/ 24 w 48"/>
                <a:gd name="T15" fmla="*/ 44 h 52"/>
                <a:gd name="T16" fmla="*/ 40 w 48"/>
                <a:gd name="T17" fmla="*/ 24 h 52"/>
                <a:gd name="T18" fmla="*/ 24 w 48"/>
                <a:gd name="T19" fmla="*/ 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52">
                  <a:moveTo>
                    <a:pt x="24" y="52"/>
                  </a:moveTo>
                  <a:cubicBezTo>
                    <a:pt x="10" y="52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8" y="52"/>
                    <a:pt x="24" y="52"/>
                  </a:cubicBezTo>
                  <a:close/>
                  <a:moveTo>
                    <a:pt x="24" y="8"/>
                  </a:moveTo>
                  <a:cubicBezTo>
                    <a:pt x="15" y="8"/>
                    <a:pt x="8" y="15"/>
                    <a:pt x="8" y="24"/>
                  </a:cubicBezTo>
                  <a:cubicBezTo>
                    <a:pt x="8" y="33"/>
                    <a:pt x="15" y="44"/>
                    <a:pt x="24" y="44"/>
                  </a:cubicBezTo>
                  <a:cubicBezTo>
                    <a:pt x="33" y="44"/>
                    <a:pt x="40" y="33"/>
                    <a:pt x="40" y="24"/>
                  </a:cubicBezTo>
                  <a:cubicBezTo>
                    <a:pt x="40" y="15"/>
                    <a:pt x="33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102" name="Tekstfelt 101">
            <a:extLst>
              <a:ext uri="{FF2B5EF4-FFF2-40B4-BE49-F238E27FC236}">
                <a16:creationId xmlns:a16="http://schemas.microsoft.com/office/drawing/2014/main" id="{9F7D2C14-D158-2281-5059-5100A17D0B4D}"/>
              </a:ext>
            </a:extLst>
          </p:cNvPr>
          <p:cNvSpPr txBox="1"/>
          <p:nvPr/>
        </p:nvSpPr>
        <p:spPr>
          <a:xfrm>
            <a:off x="1347548" y="5466054"/>
            <a:ext cx="5001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cs typeface="Arial" panose="020B0604020202020204" pitchFamily="34" charset="0"/>
              </a:rPr>
              <a:t>Ældrecheckens formuemålretning skærpes.</a:t>
            </a:r>
          </a:p>
        </p:txBody>
      </p:sp>
      <p:grpSp>
        <p:nvGrpSpPr>
          <p:cNvPr id="84" name="Group 4">
            <a:extLst>
              <a:ext uri="{FF2B5EF4-FFF2-40B4-BE49-F238E27FC236}">
                <a16:creationId xmlns:a16="http://schemas.microsoft.com/office/drawing/2014/main" id="{F96BCC50-116B-4248-9F22-1886D62B03A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58876" y="5596007"/>
            <a:ext cx="324175" cy="327450"/>
            <a:chOff x="92" y="88"/>
            <a:chExt cx="396" cy="400"/>
          </a:xfrm>
          <a:solidFill>
            <a:schemeClr val="bg1"/>
          </a:solidFill>
        </p:grpSpPr>
        <p:sp>
          <p:nvSpPr>
            <p:cNvPr id="85" name="Rectangle 5">
              <a:extLst>
                <a:ext uri="{FF2B5EF4-FFF2-40B4-BE49-F238E27FC236}">
                  <a16:creationId xmlns:a16="http://schemas.microsoft.com/office/drawing/2014/main" id="{A7E1231B-DE28-42A0-A6FC-D43B6F435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" y="245"/>
              <a:ext cx="86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" name="Freeform 6">
              <a:extLst>
                <a:ext uri="{FF2B5EF4-FFF2-40B4-BE49-F238E27FC236}">
                  <a16:creationId xmlns:a16="http://schemas.microsoft.com/office/drawing/2014/main" id="{9AAC606C-04A7-4E4A-B691-1871F620C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" y="88"/>
              <a:ext cx="338" cy="400"/>
            </a:xfrm>
            <a:custGeom>
              <a:avLst/>
              <a:gdLst>
                <a:gd name="T0" fmla="*/ 338 w 338"/>
                <a:gd name="T1" fmla="*/ 400 h 400"/>
                <a:gd name="T2" fmla="*/ 0 w 338"/>
                <a:gd name="T3" fmla="*/ 400 h 400"/>
                <a:gd name="T4" fmla="*/ 0 w 338"/>
                <a:gd name="T5" fmla="*/ 0 h 400"/>
                <a:gd name="T6" fmla="*/ 338 w 338"/>
                <a:gd name="T7" fmla="*/ 0 h 400"/>
                <a:gd name="T8" fmla="*/ 338 w 338"/>
                <a:gd name="T9" fmla="*/ 128 h 400"/>
                <a:gd name="T10" fmla="*/ 320 w 338"/>
                <a:gd name="T11" fmla="*/ 128 h 400"/>
                <a:gd name="T12" fmla="*/ 320 w 338"/>
                <a:gd name="T13" fmla="*/ 18 h 400"/>
                <a:gd name="T14" fmla="*/ 18 w 338"/>
                <a:gd name="T15" fmla="*/ 18 h 400"/>
                <a:gd name="T16" fmla="*/ 18 w 338"/>
                <a:gd name="T17" fmla="*/ 382 h 400"/>
                <a:gd name="T18" fmla="*/ 320 w 338"/>
                <a:gd name="T19" fmla="*/ 382 h 400"/>
                <a:gd name="T20" fmla="*/ 320 w 338"/>
                <a:gd name="T21" fmla="*/ 296 h 400"/>
                <a:gd name="T22" fmla="*/ 338 w 338"/>
                <a:gd name="T23" fmla="*/ 296 h 400"/>
                <a:gd name="T24" fmla="*/ 338 w 338"/>
                <a:gd name="T25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8" h="400">
                  <a:moveTo>
                    <a:pt x="338" y="400"/>
                  </a:moveTo>
                  <a:lnTo>
                    <a:pt x="0" y="400"/>
                  </a:lnTo>
                  <a:lnTo>
                    <a:pt x="0" y="0"/>
                  </a:lnTo>
                  <a:lnTo>
                    <a:pt x="338" y="0"/>
                  </a:lnTo>
                  <a:lnTo>
                    <a:pt x="338" y="128"/>
                  </a:lnTo>
                  <a:lnTo>
                    <a:pt x="320" y="128"/>
                  </a:lnTo>
                  <a:lnTo>
                    <a:pt x="320" y="18"/>
                  </a:lnTo>
                  <a:lnTo>
                    <a:pt x="18" y="18"/>
                  </a:lnTo>
                  <a:lnTo>
                    <a:pt x="18" y="382"/>
                  </a:lnTo>
                  <a:lnTo>
                    <a:pt x="320" y="382"/>
                  </a:lnTo>
                  <a:lnTo>
                    <a:pt x="320" y="296"/>
                  </a:lnTo>
                  <a:lnTo>
                    <a:pt x="338" y="296"/>
                  </a:lnTo>
                  <a:lnTo>
                    <a:pt x="338" y="4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" name="Rectangle 7">
              <a:extLst>
                <a:ext uri="{FF2B5EF4-FFF2-40B4-BE49-F238E27FC236}">
                  <a16:creationId xmlns:a16="http://schemas.microsoft.com/office/drawing/2014/main" id="{133532AB-DCFE-40CF-81BE-0248125CA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192"/>
              <a:ext cx="104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" name="Rectangle 8">
              <a:extLst>
                <a:ext uri="{FF2B5EF4-FFF2-40B4-BE49-F238E27FC236}">
                  <a16:creationId xmlns:a16="http://schemas.microsoft.com/office/drawing/2014/main" id="{4BF83CEB-A07E-42D3-B52C-F21352F9E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279"/>
              <a:ext cx="93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" name="Rectangle 9">
              <a:extLst>
                <a:ext uri="{FF2B5EF4-FFF2-40B4-BE49-F238E27FC236}">
                  <a16:creationId xmlns:a16="http://schemas.microsoft.com/office/drawing/2014/main" id="{84CDF0AA-DB75-4DC9-A5D4-9FDB2E366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366"/>
              <a:ext cx="173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90" name="Freeform 10">
              <a:extLst>
                <a:ext uri="{FF2B5EF4-FFF2-40B4-BE49-F238E27FC236}">
                  <a16:creationId xmlns:a16="http://schemas.microsoft.com/office/drawing/2014/main" id="{1D74E07A-6424-4EC3-8229-4D41D4BB2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" y="299"/>
              <a:ext cx="82" cy="82"/>
            </a:xfrm>
            <a:custGeom>
              <a:avLst/>
              <a:gdLst>
                <a:gd name="T0" fmla="*/ 69 w 82"/>
                <a:gd name="T1" fmla="*/ 82 h 82"/>
                <a:gd name="T2" fmla="*/ 0 w 82"/>
                <a:gd name="T3" fmla="*/ 13 h 82"/>
                <a:gd name="T4" fmla="*/ 13 w 82"/>
                <a:gd name="T5" fmla="*/ 0 h 82"/>
                <a:gd name="T6" fmla="*/ 82 w 82"/>
                <a:gd name="T7" fmla="*/ 69 h 82"/>
                <a:gd name="T8" fmla="*/ 69 w 82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69" y="82"/>
                  </a:moveTo>
                  <a:lnTo>
                    <a:pt x="0" y="13"/>
                  </a:lnTo>
                  <a:lnTo>
                    <a:pt x="13" y="0"/>
                  </a:lnTo>
                  <a:lnTo>
                    <a:pt x="82" y="69"/>
                  </a:lnTo>
                  <a:lnTo>
                    <a:pt x="69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91" name="Freeform 11">
              <a:extLst>
                <a:ext uri="{FF2B5EF4-FFF2-40B4-BE49-F238E27FC236}">
                  <a16:creationId xmlns:a16="http://schemas.microsoft.com/office/drawing/2014/main" id="{1B0D3E19-E69A-4ABC-AF54-39C15C4828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8" y="158"/>
              <a:ext cx="190" cy="191"/>
            </a:xfrm>
            <a:custGeom>
              <a:avLst/>
              <a:gdLst>
                <a:gd name="T0" fmla="*/ 44 w 88"/>
                <a:gd name="T1" fmla="*/ 88 h 88"/>
                <a:gd name="T2" fmla="*/ 0 w 88"/>
                <a:gd name="T3" fmla="*/ 44 h 88"/>
                <a:gd name="T4" fmla="*/ 44 w 88"/>
                <a:gd name="T5" fmla="*/ 0 h 88"/>
                <a:gd name="T6" fmla="*/ 88 w 88"/>
                <a:gd name="T7" fmla="*/ 44 h 88"/>
                <a:gd name="T8" fmla="*/ 44 w 88"/>
                <a:gd name="T9" fmla="*/ 88 h 88"/>
                <a:gd name="T10" fmla="*/ 44 w 88"/>
                <a:gd name="T11" fmla="*/ 8 h 88"/>
                <a:gd name="T12" fmla="*/ 8 w 88"/>
                <a:gd name="T13" fmla="*/ 44 h 88"/>
                <a:gd name="T14" fmla="*/ 44 w 88"/>
                <a:gd name="T15" fmla="*/ 80 h 88"/>
                <a:gd name="T16" fmla="*/ 80 w 88"/>
                <a:gd name="T17" fmla="*/ 44 h 88"/>
                <a:gd name="T18" fmla="*/ 44 w 88"/>
                <a:gd name="T19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8">
                  <a:moveTo>
                    <a:pt x="44" y="88"/>
                  </a:moveTo>
                  <a:cubicBezTo>
                    <a:pt x="20" y="88"/>
                    <a:pt x="0" y="68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68" y="0"/>
                    <a:pt x="88" y="20"/>
                    <a:pt x="88" y="44"/>
                  </a:cubicBezTo>
                  <a:cubicBezTo>
                    <a:pt x="88" y="68"/>
                    <a:pt x="68" y="88"/>
                    <a:pt x="44" y="88"/>
                  </a:cubicBezTo>
                  <a:close/>
                  <a:moveTo>
                    <a:pt x="44" y="8"/>
                  </a:moveTo>
                  <a:cubicBezTo>
                    <a:pt x="24" y="8"/>
                    <a:pt x="8" y="24"/>
                    <a:pt x="8" y="44"/>
                  </a:cubicBezTo>
                  <a:cubicBezTo>
                    <a:pt x="8" y="64"/>
                    <a:pt x="24" y="80"/>
                    <a:pt x="44" y="80"/>
                  </a:cubicBezTo>
                  <a:cubicBezTo>
                    <a:pt x="64" y="80"/>
                    <a:pt x="80" y="64"/>
                    <a:pt x="80" y="44"/>
                  </a:cubicBezTo>
                  <a:cubicBezTo>
                    <a:pt x="80" y="24"/>
                    <a:pt x="64" y="8"/>
                    <a:pt x="4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1499326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ombinationstegning 17"/>
          <p:cNvSpPr/>
          <p:nvPr/>
        </p:nvSpPr>
        <p:spPr bwMode="auto">
          <a:xfrm>
            <a:off x="12700" y="2080707"/>
            <a:ext cx="12179300" cy="4078793"/>
          </a:xfrm>
          <a:custGeom>
            <a:avLst/>
            <a:gdLst>
              <a:gd name="connsiteX0" fmla="*/ 0 w 12293600"/>
              <a:gd name="connsiteY0" fmla="*/ 3812093 h 4478081"/>
              <a:gd name="connsiteX1" fmla="*/ 1574800 w 12293600"/>
              <a:gd name="connsiteY1" fmla="*/ 4256593 h 4478081"/>
              <a:gd name="connsiteX2" fmla="*/ 4737100 w 12293600"/>
              <a:gd name="connsiteY2" fmla="*/ 725993 h 4478081"/>
              <a:gd name="connsiteX3" fmla="*/ 8013700 w 12293600"/>
              <a:gd name="connsiteY3" fmla="*/ 1894393 h 4478081"/>
              <a:gd name="connsiteX4" fmla="*/ 10871200 w 12293600"/>
              <a:gd name="connsiteY4" fmla="*/ 14793 h 4478081"/>
              <a:gd name="connsiteX5" fmla="*/ 12293600 w 12293600"/>
              <a:gd name="connsiteY5" fmla="*/ 1170493 h 447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3600" h="4478081">
                <a:moveTo>
                  <a:pt x="0" y="3812093"/>
                </a:moveTo>
                <a:cubicBezTo>
                  <a:pt x="392641" y="4291518"/>
                  <a:pt x="785283" y="4770943"/>
                  <a:pt x="1574800" y="4256593"/>
                </a:cubicBezTo>
                <a:cubicBezTo>
                  <a:pt x="2364317" y="3742243"/>
                  <a:pt x="3663950" y="1119693"/>
                  <a:pt x="4737100" y="725993"/>
                </a:cubicBezTo>
                <a:cubicBezTo>
                  <a:pt x="5810250" y="332293"/>
                  <a:pt x="6991350" y="2012926"/>
                  <a:pt x="8013700" y="1894393"/>
                </a:cubicBezTo>
                <a:cubicBezTo>
                  <a:pt x="9036050" y="1775860"/>
                  <a:pt x="10157883" y="135443"/>
                  <a:pt x="10871200" y="14793"/>
                </a:cubicBezTo>
                <a:cubicBezTo>
                  <a:pt x="11584517" y="-105857"/>
                  <a:pt x="11939058" y="532318"/>
                  <a:pt x="12293600" y="1170493"/>
                </a:cubicBez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18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b="0" dirty="0"/>
              <a:t>Fordelingsvirkningerne er begrænsede</a:t>
            </a:r>
          </a:p>
        </p:txBody>
      </p:sp>
      <p:sp>
        <p:nvSpPr>
          <p:cNvPr id="10" name="Ellipse 9"/>
          <p:cNvSpPr>
            <a:spLocks noChangeAspect="1"/>
          </p:cNvSpPr>
          <p:nvPr/>
        </p:nvSpPr>
        <p:spPr bwMode="auto">
          <a:xfrm>
            <a:off x="6743489" y="892669"/>
            <a:ext cx="4835875" cy="483587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>
            <a:spLocks noChangeAspect="1"/>
          </p:cNvSpPr>
          <p:nvPr/>
        </p:nvSpPr>
        <p:spPr bwMode="auto">
          <a:xfrm>
            <a:off x="800091" y="1751160"/>
            <a:ext cx="5040000" cy="504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922440" y="1178274"/>
            <a:ext cx="47953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600" dirty="0"/>
              <a:t>Ydelsesændringerne reducerer primært indkomsterne i 2.-4. </a:t>
            </a:r>
            <a:r>
              <a:rPr lang="da-DK" sz="1600" dirty="0" err="1"/>
              <a:t>indkomstdecil</a:t>
            </a:r>
            <a:r>
              <a:rPr lang="da-DK" sz="1600" dirty="0"/>
              <a:t> for hele befolkningen.</a:t>
            </a:r>
          </a:p>
        </p:txBody>
      </p:sp>
      <p:sp>
        <p:nvSpPr>
          <p:cNvPr id="14" name="Rektangel 13"/>
          <p:cNvSpPr/>
          <p:nvPr/>
        </p:nvSpPr>
        <p:spPr>
          <a:xfrm>
            <a:off x="5741403" y="5675659"/>
            <a:ext cx="4991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600" kern="0" dirty="0"/>
              <a:t>Men på tværs af formuefordelingen for hele befolkningen har ydelsesreduktionerne størst virkning i toppen.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7016515-5AA2-E177-C926-8A0D16A398A2}"/>
              </a:ext>
            </a:extLst>
          </p:cNvPr>
          <p:cNvSpPr txBox="1"/>
          <p:nvPr/>
        </p:nvSpPr>
        <p:spPr>
          <a:xfrm>
            <a:off x="1425977" y="2321905"/>
            <a:ext cx="378822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Virkning på befolkningens disponible </a:t>
            </a:r>
          </a:p>
          <a:p>
            <a:pPr algn="ctr"/>
            <a:r>
              <a:rPr lang="da-DK" sz="14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indkomster fordelt på </a:t>
            </a:r>
            <a:r>
              <a:rPr lang="da-DK" sz="144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indkomstdeciler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7016515-5AA2-E177-C926-8A0D16A398A2}"/>
              </a:ext>
            </a:extLst>
          </p:cNvPr>
          <p:cNvSpPr txBox="1"/>
          <p:nvPr/>
        </p:nvSpPr>
        <p:spPr>
          <a:xfrm>
            <a:off x="7134825" y="1464322"/>
            <a:ext cx="405320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Virkning på befolkningens disponible </a:t>
            </a:r>
          </a:p>
          <a:p>
            <a:pPr algn="ctr"/>
            <a:r>
              <a:rPr lang="da-DK" sz="14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indkomster fordelt på </a:t>
            </a:r>
            <a:r>
              <a:rPr lang="da-DK" sz="144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formuedeciler</a:t>
            </a:r>
          </a:p>
        </p:txBody>
      </p:sp>
      <p:graphicFrame>
        <p:nvGraphicFramePr>
          <p:cNvPr id="16" name="Diagram 15" descr="&lt;?xml version=&quot;1.0&quot; encoding=&quot;utf-16&quot;?&gt;&#10;&lt;ChartInfo xmlns:xsi=&quot;http://www.w3.org/2001/XMLSchema-instance&quot; xmlns:xsd=&quot;http://www.w3.org/2001/XMLSchema&quot;&gt;&#10;  &lt;SubtitleFontSize&gt;5&lt;/SubtitleFontSize&gt;&#10;  &lt;FunctionHistory&gt;&#10;    &lt;Item&gt;&#10;      &lt;Key&gt;&#10;        &lt;int&gt;6&lt;/int&gt;&#10;      &lt;/Key&gt;&#10;      &lt;Value&gt;&#10;        &lt;Cmd case=&quot;addSecondAxis&quot; axis=&quot;y&quot; IsRe=&quot;1&quot; /&gt;&#10;      &lt;/Value&gt;&#10;    &lt;/Item&gt;&#10;    &lt;Item&gt;&#10;      &lt;Key&gt;&#10;        &lt;int&gt;99&lt;/int&gt;&#10;      &lt;/Key&gt;&#10;      &lt;Value&gt;&#10;        &lt;Cmd case=&quot;axis_y_title&quot; title=&quot;Pct.&quot; font=&quot;Arial&quot; font-size=&quot;12&quot; margin=&quot;%2&quot; IsRe=&quot;1&quot; /&gt;&#10;      &lt;/Value&gt;&#10;    &lt;/Item&gt;&#10;    &lt;Item&gt;&#10;      &lt;Key&gt;&#10;        &lt;int&gt;7&lt;/int&gt;&#10;      &lt;/Key&gt;&#10;      &lt;Value&gt;&#10;        &lt;Cmd case=&quot;x-axis-negative-values&quot; IsRe=&quot;1&quot; /&gt;&#10;      &lt;/Value&gt;&#10;    &lt;/Item&gt;&#10;  &lt;/FunctionHistory&gt;&#10;  &lt;TypeSet&gt;true&lt;/TypeSet&gt;&#10;  &lt;ChartType&gt;51&lt;/ChartType&gt;&#10;  &lt;UsedPath&gt;C:\Users\B011670\AppData\Local\OfficeExtensions\Content\CorporateCharts\Søjle&lt;/UsedPath&gt;&#10;&lt;/ChartInfo&gt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390350"/>
              </p:ext>
            </p:extLst>
          </p:nvPr>
        </p:nvGraphicFramePr>
        <p:xfrm>
          <a:off x="1204117" y="2933341"/>
          <a:ext cx="4231948" cy="336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Diagram 18" descr="&lt;?xml version=&quot;1.0&quot; encoding=&quot;utf-16&quot;?&gt;&#10;&lt;ChartInfo xmlns:xsi=&quot;http://www.w3.org/2001/XMLSchema-instance&quot; xmlns:xsd=&quot;http://www.w3.org/2001/XMLSchema&quot;&gt;&#10;  &lt;SubtitleFontSize&gt;5&lt;/SubtitleFontSize&gt;&#10;  &lt;FunctionHistory&gt;&#10;    &lt;Item&gt;&#10;      &lt;Key&gt;&#10;        &lt;int&gt;6&lt;/int&gt;&#10;      &lt;/Key&gt;&#10;      &lt;Value&gt;&#10;        &lt;Cmd case=&quot;addSecondAxis&quot; axis=&quot;y&quot; IsRe=&quot;1&quot; /&gt;&#10;      &lt;/Value&gt;&#10;    &lt;/Item&gt;&#10;    &lt;Item&gt;&#10;      &lt;Key&gt;&#10;        &lt;int&gt;99&lt;/int&gt;&#10;      &lt;/Key&gt;&#10;      &lt;Value&gt;&#10;        &lt;Cmd case=&quot;axis_y_title&quot; title=&quot;Pct.&quot; font=&quot;Arial&quot; font-size=&quot;12&quot; margin=&quot;%2&quot; IsRe=&quot;1&quot; /&gt;&#10;      &lt;/Value&gt;&#10;    &lt;/Item&gt;&#10;    &lt;Item&gt;&#10;      &lt;Key&gt;&#10;        &lt;int&gt;7&lt;/int&gt;&#10;      &lt;/Key&gt;&#10;      &lt;Value&gt;&#10;        &lt;Cmd case=&quot;x-axis-negative-values&quot; IsRe=&quot;1&quot; /&gt;&#10;      &lt;/Value&gt;&#10;    &lt;/Item&gt;&#10;  &lt;/FunctionHistory&gt;&#10;  &lt;TypeSet&gt;true&lt;/TypeSet&gt;&#10;  &lt;ChartType&gt;51&lt;/ChartType&gt;&#10;  &lt;UsedPath&gt;C:\Users\B011670\AppData\Local\OfficeExtensions\Content\CorporateCharts\Søjle&lt;/UsedPath&gt;&#10;&lt;/ChartInfo&gt;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226839"/>
              </p:ext>
            </p:extLst>
          </p:nvPr>
        </p:nvGraphicFramePr>
        <p:xfrm>
          <a:off x="7073073" y="1932326"/>
          <a:ext cx="4176706" cy="331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89931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Kombinationstegning 20"/>
          <p:cNvSpPr/>
          <p:nvPr/>
        </p:nvSpPr>
        <p:spPr bwMode="auto">
          <a:xfrm>
            <a:off x="12031" y="2633317"/>
            <a:ext cx="12179970" cy="4224683"/>
          </a:xfrm>
          <a:custGeom>
            <a:avLst/>
            <a:gdLst>
              <a:gd name="connsiteX0" fmla="*/ 0 w 11827042"/>
              <a:gd name="connsiteY0" fmla="*/ 31769 h 4387201"/>
              <a:gd name="connsiteX1" fmla="*/ 3705726 w 11827042"/>
              <a:gd name="connsiteY1" fmla="*/ 380685 h 4387201"/>
              <a:gd name="connsiteX2" fmla="*/ 4656221 w 11827042"/>
              <a:gd name="connsiteY2" fmla="*/ 2726843 h 4387201"/>
              <a:gd name="connsiteX3" fmla="*/ 7230979 w 11827042"/>
              <a:gd name="connsiteY3" fmla="*/ 1090548 h 4387201"/>
              <a:gd name="connsiteX4" fmla="*/ 9432758 w 11827042"/>
              <a:gd name="connsiteY4" fmla="*/ 609285 h 4387201"/>
              <a:gd name="connsiteX5" fmla="*/ 11827042 w 11827042"/>
              <a:gd name="connsiteY5" fmla="*/ 4387201 h 438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7042" h="4387201">
                <a:moveTo>
                  <a:pt x="0" y="31769"/>
                </a:moveTo>
                <a:cubicBezTo>
                  <a:pt x="1464844" y="-18363"/>
                  <a:pt x="2929689" y="-68494"/>
                  <a:pt x="3705726" y="380685"/>
                </a:cubicBezTo>
                <a:cubicBezTo>
                  <a:pt x="4481763" y="829864"/>
                  <a:pt x="4068679" y="2608533"/>
                  <a:pt x="4656221" y="2726843"/>
                </a:cubicBezTo>
                <a:cubicBezTo>
                  <a:pt x="5243763" y="2845153"/>
                  <a:pt x="6434890" y="1443474"/>
                  <a:pt x="7230979" y="1090548"/>
                </a:cubicBezTo>
                <a:cubicBezTo>
                  <a:pt x="8027068" y="737622"/>
                  <a:pt x="8666748" y="59843"/>
                  <a:pt x="9432758" y="609285"/>
                </a:cubicBezTo>
                <a:cubicBezTo>
                  <a:pt x="10198768" y="1158727"/>
                  <a:pt x="11012905" y="2772964"/>
                  <a:pt x="11827042" y="4387201"/>
                </a:cubicBez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19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Sammenfatning</a:t>
            </a:r>
          </a:p>
        </p:txBody>
      </p:sp>
      <p:sp>
        <p:nvSpPr>
          <p:cNvPr id="13" name="Pladsholder til tekst 6"/>
          <p:cNvSpPr txBox="1">
            <a:spLocks noChangeAspect="1"/>
          </p:cNvSpPr>
          <p:nvPr/>
        </p:nvSpPr>
        <p:spPr>
          <a:xfrm>
            <a:off x="3802347" y="4039145"/>
            <a:ext cx="2170539" cy="2170539"/>
          </a:xfrm>
          <a:prstGeom prst="ellipse">
            <a:avLst/>
          </a:prstGeom>
          <a:solidFill>
            <a:schemeClr val="accent1"/>
          </a:solidFill>
        </p:spPr>
        <p:txBody>
          <a:bodyPr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a-DK" sz="1400" kern="0" dirty="0">
              <a:solidFill>
                <a:schemeClr val="bg1"/>
              </a:solidFill>
            </a:endParaRPr>
          </a:p>
        </p:txBody>
      </p:sp>
      <p:sp>
        <p:nvSpPr>
          <p:cNvPr id="14" name="Pladsholder til tekst 7"/>
          <p:cNvSpPr txBox="1">
            <a:spLocks noChangeAspect="1"/>
          </p:cNvSpPr>
          <p:nvPr/>
        </p:nvSpPr>
        <p:spPr>
          <a:xfrm>
            <a:off x="7690721" y="2059275"/>
            <a:ext cx="2170539" cy="2170539"/>
          </a:xfrm>
          <a:prstGeom prst="ellipse">
            <a:avLst/>
          </a:prstGeom>
          <a:solidFill>
            <a:schemeClr val="accent1"/>
          </a:solidFill>
        </p:spPr>
        <p:txBody>
          <a:bodyPr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a-DK" sz="1600" kern="0" dirty="0">
              <a:solidFill>
                <a:schemeClr val="bg1"/>
              </a:solidFill>
            </a:endParaRPr>
          </a:p>
        </p:txBody>
      </p:sp>
      <p:sp>
        <p:nvSpPr>
          <p:cNvPr id="15" name="Pladsholder til tekst 8"/>
          <p:cNvSpPr txBox="1">
            <a:spLocks noChangeAspect="1"/>
          </p:cNvSpPr>
          <p:nvPr/>
        </p:nvSpPr>
        <p:spPr>
          <a:xfrm>
            <a:off x="1024907" y="1748887"/>
            <a:ext cx="2170539" cy="2170539"/>
          </a:xfrm>
          <a:prstGeom prst="ellipse">
            <a:avLst/>
          </a:prstGeom>
          <a:solidFill>
            <a:schemeClr val="accent1"/>
          </a:solidFill>
        </p:spPr>
        <p:txBody>
          <a:bodyPr rIns="0"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a-DK" sz="1600" kern="0" dirty="0">
              <a:solidFill>
                <a:schemeClr val="bg1"/>
              </a:solidFill>
            </a:endParaRPr>
          </a:p>
        </p:txBody>
      </p:sp>
      <p:grpSp>
        <p:nvGrpSpPr>
          <p:cNvPr id="7" name="Gruppe 6"/>
          <p:cNvGrpSpPr>
            <a:grpSpLocks noChangeAspect="1"/>
          </p:cNvGrpSpPr>
          <p:nvPr/>
        </p:nvGrpSpPr>
        <p:grpSpPr>
          <a:xfrm>
            <a:off x="9552063" y="3148321"/>
            <a:ext cx="666674" cy="666000"/>
            <a:chOff x="10467795" y="4136812"/>
            <a:chExt cx="864000" cy="863127"/>
          </a:xfrm>
        </p:grpSpPr>
        <p:sp>
          <p:nvSpPr>
            <p:cNvPr id="2" name="Ellipse 1"/>
            <p:cNvSpPr>
              <a:spLocks noChangeAspect="1"/>
            </p:cNvSpPr>
            <p:nvPr/>
          </p:nvSpPr>
          <p:spPr bwMode="auto">
            <a:xfrm>
              <a:off x="10467795" y="4136812"/>
              <a:ext cx="864000" cy="863127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1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grpSp>
          <p:nvGrpSpPr>
            <p:cNvPr id="42" name="Group 4">
              <a:extLst>
                <a:ext uri="{FF2B5EF4-FFF2-40B4-BE49-F238E27FC236}">
                  <a16:creationId xmlns:a16="http://schemas.microsoft.com/office/drawing/2014/main" id="{8E6C8267-A7E3-401C-98EC-15C452F0A8F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594630" y="4272066"/>
              <a:ext cx="651229" cy="592618"/>
              <a:chOff x="88" y="106"/>
              <a:chExt cx="400" cy="364"/>
            </a:xfrm>
            <a:solidFill>
              <a:schemeClr val="bg1"/>
            </a:solidFill>
          </p:grpSpPr>
          <p:sp>
            <p:nvSpPr>
              <p:cNvPr id="43" name="Rectangle 5">
                <a:extLst>
                  <a:ext uri="{FF2B5EF4-FFF2-40B4-BE49-F238E27FC236}">
                    <a16:creationId xmlns:a16="http://schemas.microsoft.com/office/drawing/2014/main" id="{5E6B470F-79BC-400B-9194-E2A2AA1A6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" y="106"/>
                <a:ext cx="18" cy="32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4" name="Rectangle 6">
                <a:extLst>
                  <a:ext uri="{FF2B5EF4-FFF2-40B4-BE49-F238E27FC236}">
                    <a16:creationId xmlns:a16="http://schemas.microsoft.com/office/drawing/2014/main" id="{C3C2DE81-424E-42F3-8556-DC64BCC20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453"/>
                <a:ext cx="192" cy="1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5" name="Rectangle 7">
                <a:extLst>
                  <a:ext uri="{FF2B5EF4-FFF2-40B4-BE49-F238E27FC236}">
                    <a16:creationId xmlns:a16="http://schemas.microsoft.com/office/drawing/2014/main" id="{6C57C1BA-5EC2-4A07-ACA2-45C2C9FFA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62"/>
                <a:ext cx="139" cy="1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6" name="Rectangle 8">
                <a:extLst>
                  <a:ext uri="{FF2B5EF4-FFF2-40B4-BE49-F238E27FC236}">
                    <a16:creationId xmlns:a16="http://schemas.microsoft.com/office/drawing/2014/main" id="{67854813-D4FC-41F8-82E4-A98865858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" y="262"/>
                <a:ext cx="139" cy="1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7" name="Freeform 9">
                <a:extLst>
                  <a:ext uri="{FF2B5EF4-FFF2-40B4-BE49-F238E27FC236}">
                    <a16:creationId xmlns:a16="http://schemas.microsoft.com/office/drawing/2014/main" id="{698DDFE7-7021-48D2-8F7F-5ECF470848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" y="141"/>
                <a:ext cx="400" cy="208"/>
              </a:xfrm>
              <a:custGeom>
                <a:avLst/>
                <a:gdLst>
                  <a:gd name="T0" fmla="*/ 148 w 184"/>
                  <a:gd name="T1" fmla="*/ 96 h 96"/>
                  <a:gd name="T2" fmla="*/ 112 w 184"/>
                  <a:gd name="T3" fmla="*/ 60 h 96"/>
                  <a:gd name="T4" fmla="*/ 112 w 184"/>
                  <a:gd name="T5" fmla="*/ 59 h 96"/>
                  <a:gd name="T6" fmla="*/ 134 w 184"/>
                  <a:gd name="T7" fmla="*/ 8 h 96"/>
                  <a:gd name="T8" fmla="*/ 50 w 184"/>
                  <a:gd name="T9" fmla="*/ 8 h 96"/>
                  <a:gd name="T10" fmla="*/ 72 w 184"/>
                  <a:gd name="T11" fmla="*/ 59 h 96"/>
                  <a:gd name="T12" fmla="*/ 72 w 184"/>
                  <a:gd name="T13" fmla="*/ 60 h 96"/>
                  <a:gd name="T14" fmla="*/ 36 w 184"/>
                  <a:gd name="T15" fmla="*/ 96 h 96"/>
                  <a:gd name="T16" fmla="*/ 0 w 184"/>
                  <a:gd name="T17" fmla="*/ 60 h 96"/>
                  <a:gd name="T18" fmla="*/ 0 w 184"/>
                  <a:gd name="T19" fmla="*/ 59 h 96"/>
                  <a:gd name="T20" fmla="*/ 42 w 184"/>
                  <a:gd name="T21" fmla="*/ 0 h 96"/>
                  <a:gd name="T22" fmla="*/ 142 w 184"/>
                  <a:gd name="T23" fmla="*/ 0 h 96"/>
                  <a:gd name="T24" fmla="*/ 184 w 184"/>
                  <a:gd name="T25" fmla="*/ 59 h 96"/>
                  <a:gd name="T26" fmla="*/ 184 w 184"/>
                  <a:gd name="T27" fmla="*/ 60 h 96"/>
                  <a:gd name="T28" fmla="*/ 148 w 184"/>
                  <a:gd name="T29" fmla="*/ 96 h 96"/>
                  <a:gd name="T30" fmla="*/ 120 w 184"/>
                  <a:gd name="T31" fmla="*/ 61 h 96"/>
                  <a:gd name="T32" fmla="*/ 148 w 184"/>
                  <a:gd name="T33" fmla="*/ 88 h 96"/>
                  <a:gd name="T34" fmla="*/ 176 w 184"/>
                  <a:gd name="T35" fmla="*/ 61 h 96"/>
                  <a:gd name="T36" fmla="*/ 141 w 184"/>
                  <a:gd name="T37" fmla="*/ 12 h 96"/>
                  <a:gd name="T38" fmla="*/ 120 w 184"/>
                  <a:gd name="T39" fmla="*/ 61 h 96"/>
                  <a:gd name="T40" fmla="*/ 8 w 184"/>
                  <a:gd name="T41" fmla="*/ 61 h 96"/>
                  <a:gd name="T42" fmla="*/ 36 w 184"/>
                  <a:gd name="T43" fmla="*/ 88 h 96"/>
                  <a:gd name="T44" fmla="*/ 64 w 184"/>
                  <a:gd name="T45" fmla="*/ 61 h 96"/>
                  <a:gd name="T46" fmla="*/ 43 w 184"/>
                  <a:gd name="T47" fmla="*/ 12 h 96"/>
                  <a:gd name="T48" fmla="*/ 8 w 184"/>
                  <a:gd name="T49" fmla="*/ 6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84" h="96">
                    <a:moveTo>
                      <a:pt x="148" y="96"/>
                    </a:moveTo>
                    <a:cubicBezTo>
                      <a:pt x="128" y="96"/>
                      <a:pt x="112" y="80"/>
                      <a:pt x="112" y="60"/>
                    </a:cubicBezTo>
                    <a:cubicBezTo>
                      <a:pt x="112" y="59"/>
                      <a:pt x="112" y="59"/>
                      <a:pt x="112" y="59"/>
                    </a:cubicBezTo>
                    <a:cubicBezTo>
                      <a:pt x="134" y="8"/>
                      <a:pt x="134" y="8"/>
                      <a:pt x="134" y="8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80"/>
                      <a:pt x="56" y="96"/>
                      <a:pt x="36" y="96"/>
                    </a:cubicBezTo>
                    <a:cubicBezTo>
                      <a:pt x="16" y="96"/>
                      <a:pt x="0" y="80"/>
                      <a:pt x="0" y="60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142" y="0"/>
                      <a:pt x="142" y="0"/>
                      <a:pt x="142" y="0"/>
                    </a:cubicBezTo>
                    <a:cubicBezTo>
                      <a:pt x="184" y="59"/>
                      <a:pt x="184" y="59"/>
                      <a:pt x="184" y="59"/>
                    </a:cubicBezTo>
                    <a:cubicBezTo>
                      <a:pt x="184" y="60"/>
                      <a:pt x="184" y="60"/>
                      <a:pt x="184" y="60"/>
                    </a:cubicBezTo>
                    <a:cubicBezTo>
                      <a:pt x="184" y="80"/>
                      <a:pt x="168" y="96"/>
                      <a:pt x="148" y="96"/>
                    </a:cubicBezTo>
                    <a:close/>
                    <a:moveTo>
                      <a:pt x="120" y="61"/>
                    </a:moveTo>
                    <a:cubicBezTo>
                      <a:pt x="120" y="76"/>
                      <a:pt x="133" y="88"/>
                      <a:pt x="148" y="88"/>
                    </a:cubicBezTo>
                    <a:cubicBezTo>
                      <a:pt x="163" y="88"/>
                      <a:pt x="175" y="76"/>
                      <a:pt x="176" y="61"/>
                    </a:cubicBezTo>
                    <a:cubicBezTo>
                      <a:pt x="141" y="12"/>
                      <a:pt x="141" y="12"/>
                      <a:pt x="141" y="12"/>
                    </a:cubicBezTo>
                    <a:lnTo>
                      <a:pt x="120" y="61"/>
                    </a:lnTo>
                    <a:close/>
                    <a:moveTo>
                      <a:pt x="8" y="61"/>
                    </a:moveTo>
                    <a:cubicBezTo>
                      <a:pt x="9" y="76"/>
                      <a:pt x="21" y="88"/>
                      <a:pt x="36" y="88"/>
                    </a:cubicBezTo>
                    <a:cubicBezTo>
                      <a:pt x="51" y="88"/>
                      <a:pt x="64" y="76"/>
                      <a:pt x="64" y="61"/>
                    </a:cubicBezTo>
                    <a:cubicBezTo>
                      <a:pt x="43" y="12"/>
                      <a:pt x="43" y="12"/>
                      <a:pt x="43" y="12"/>
                    </a:cubicBezTo>
                    <a:lnTo>
                      <a:pt x="8" y="6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</p:grpSp>
      <p:grpSp>
        <p:nvGrpSpPr>
          <p:cNvPr id="6" name="Gruppe 5"/>
          <p:cNvGrpSpPr>
            <a:grpSpLocks noChangeAspect="1"/>
          </p:cNvGrpSpPr>
          <p:nvPr/>
        </p:nvGrpSpPr>
        <p:grpSpPr>
          <a:xfrm>
            <a:off x="5720209" y="4553722"/>
            <a:ext cx="666674" cy="666000"/>
            <a:chOff x="6299536" y="3637995"/>
            <a:chExt cx="864000" cy="863127"/>
          </a:xfrm>
        </p:grpSpPr>
        <p:sp>
          <p:nvSpPr>
            <p:cNvPr id="71" name="Ellipse 70"/>
            <p:cNvSpPr>
              <a:spLocks noChangeAspect="1"/>
            </p:cNvSpPr>
            <p:nvPr/>
          </p:nvSpPr>
          <p:spPr bwMode="auto">
            <a:xfrm>
              <a:off x="6299536" y="3637995"/>
              <a:ext cx="864000" cy="863127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1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grpSp>
          <p:nvGrpSpPr>
            <p:cNvPr id="59" name="Group 4">
              <a:extLst>
                <a:ext uri="{FF2B5EF4-FFF2-40B4-BE49-F238E27FC236}">
                  <a16:creationId xmlns:a16="http://schemas.microsoft.com/office/drawing/2014/main" id="{F478D1AA-4276-44B9-B42C-82B78C3FA1E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407344" y="3707703"/>
              <a:ext cx="662883" cy="662883"/>
              <a:chOff x="88" y="88"/>
              <a:chExt cx="400" cy="400"/>
            </a:xfrm>
            <a:solidFill>
              <a:schemeClr val="bg1"/>
            </a:solidFill>
          </p:grpSpPr>
          <p:sp>
            <p:nvSpPr>
              <p:cNvPr id="60" name="Rectangle 5">
                <a:extLst>
                  <a:ext uri="{FF2B5EF4-FFF2-40B4-BE49-F238E27FC236}">
                    <a16:creationId xmlns:a16="http://schemas.microsoft.com/office/drawing/2014/main" id="{42615CAE-0530-41D0-9EA5-4CCDC8C1E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" y="262"/>
                <a:ext cx="87" cy="1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1" name="Freeform 6">
                <a:extLst>
                  <a:ext uri="{FF2B5EF4-FFF2-40B4-BE49-F238E27FC236}">
                    <a16:creationId xmlns:a16="http://schemas.microsoft.com/office/drawing/2014/main" id="{90BF4D95-D965-4B0E-A577-ECFA43A051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9" y="88"/>
                <a:ext cx="87" cy="87"/>
              </a:xfrm>
              <a:custGeom>
                <a:avLst/>
                <a:gdLst>
                  <a:gd name="T0" fmla="*/ 20 w 40"/>
                  <a:gd name="T1" fmla="*/ 40 h 40"/>
                  <a:gd name="T2" fmla="*/ 0 w 40"/>
                  <a:gd name="T3" fmla="*/ 20 h 40"/>
                  <a:gd name="T4" fmla="*/ 20 w 40"/>
                  <a:gd name="T5" fmla="*/ 0 h 40"/>
                  <a:gd name="T6" fmla="*/ 40 w 40"/>
                  <a:gd name="T7" fmla="*/ 20 h 40"/>
                  <a:gd name="T8" fmla="*/ 20 w 40"/>
                  <a:gd name="T9" fmla="*/ 40 h 40"/>
                  <a:gd name="T10" fmla="*/ 20 w 40"/>
                  <a:gd name="T11" fmla="*/ 8 h 40"/>
                  <a:gd name="T12" fmla="*/ 8 w 40"/>
                  <a:gd name="T13" fmla="*/ 20 h 40"/>
                  <a:gd name="T14" fmla="*/ 20 w 40"/>
                  <a:gd name="T15" fmla="*/ 32 h 40"/>
                  <a:gd name="T16" fmla="*/ 32 w 40"/>
                  <a:gd name="T17" fmla="*/ 20 h 40"/>
                  <a:gd name="T18" fmla="*/ 20 w 40"/>
                  <a:gd name="T19" fmla="*/ 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8"/>
                    </a:moveTo>
                    <a:cubicBezTo>
                      <a:pt x="13" y="8"/>
                      <a:pt x="8" y="13"/>
                      <a:pt x="8" y="20"/>
                    </a:cubicBezTo>
                    <a:cubicBezTo>
                      <a:pt x="8" y="27"/>
                      <a:pt x="13" y="32"/>
                      <a:pt x="20" y="32"/>
                    </a:cubicBezTo>
                    <a:cubicBezTo>
                      <a:pt x="27" y="32"/>
                      <a:pt x="32" y="27"/>
                      <a:pt x="32" y="20"/>
                    </a:cubicBezTo>
                    <a:cubicBezTo>
                      <a:pt x="32" y="13"/>
                      <a:pt x="27" y="8"/>
                      <a:pt x="20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2" name="Oval 7">
                <a:extLst>
                  <a:ext uri="{FF2B5EF4-FFF2-40B4-BE49-F238E27FC236}">
                    <a16:creationId xmlns:a16="http://schemas.microsoft.com/office/drawing/2014/main" id="{6F763430-F33C-46FB-92F4-C6962CF78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279"/>
                <a:ext cx="35" cy="3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3" name="Freeform 8">
                <a:extLst>
                  <a:ext uri="{FF2B5EF4-FFF2-40B4-BE49-F238E27FC236}">
                    <a16:creationId xmlns:a16="http://schemas.microsoft.com/office/drawing/2014/main" id="{F70F5D0B-D8B7-4D4F-BEB2-0FDC6A3620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" y="169"/>
                <a:ext cx="400" cy="319"/>
              </a:xfrm>
              <a:custGeom>
                <a:avLst/>
                <a:gdLst>
                  <a:gd name="T0" fmla="*/ 148 w 184"/>
                  <a:gd name="T1" fmla="*/ 147 h 147"/>
                  <a:gd name="T2" fmla="*/ 112 w 184"/>
                  <a:gd name="T3" fmla="*/ 147 h 147"/>
                  <a:gd name="T4" fmla="*/ 112 w 184"/>
                  <a:gd name="T5" fmla="*/ 127 h 147"/>
                  <a:gd name="T6" fmla="*/ 92 w 184"/>
                  <a:gd name="T7" fmla="*/ 127 h 147"/>
                  <a:gd name="T8" fmla="*/ 92 w 184"/>
                  <a:gd name="T9" fmla="*/ 147 h 147"/>
                  <a:gd name="T10" fmla="*/ 56 w 184"/>
                  <a:gd name="T11" fmla="*/ 147 h 147"/>
                  <a:gd name="T12" fmla="*/ 56 w 184"/>
                  <a:gd name="T13" fmla="*/ 124 h 147"/>
                  <a:gd name="T14" fmla="*/ 27 w 184"/>
                  <a:gd name="T15" fmla="*/ 99 h 147"/>
                  <a:gd name="T16" fmla="*/ 0 w 184"/>
                  <a:gd name="T17" fmla="*/ 99 h 147"/>
                  <a:gd name="T18" fmla="*/ 0 w 184"/>
                  <a:gd name="T19" fmla="*/ 51 h 147"/>
                  <a:gd name="T20" fmla="*/ 25 w 184"/>
                  <a:gd name="T21" fmla="*/ 51 h 147"/>
                  <a:gd name="T22" fmla="*/ 42 w 184"/>
                  <a:gd name="T23" fmla="*/ 29 h 147"/>
                  <a:gd name="T24" fmla="*/ 35 w 184"/>
                  <a:gd name="T25" fmla="*/ 4 h 147"/>
                  <a:gd name="T26" fmla="*/ 39 w 184"/>
                  <a:gd name="T27" fmla="*/ 3 h 147"/>
                  <a:gd name="T28" fmla="*/ 75 w 184"/>
                  <a:gd name="T29" fmla="*/ 19 h 147"/>
                  <a:gd name="T30" fmla="*/ 130 w 184"/>
                  <a:gd name="T31" fmla="*/ 19 h 147"/>
                  <a:gd name="T32" fmla="*/ 184 w 184"/>
                  <a:gd name="T33" fmla="*/ 73 h 147"/>
                  <a:gd name="T34" fmla="*/ 148 w 184"/>
                  <a:gd name="T35" fmla="*/ 124 h 147"/>
                  <a:gd name="T36" fmla="*/ 148 w 184"/>
                  <a:gd name="T37" fmla="*/ 147 h 147"/>
                  <a:gd name="T38" fmla="*/ 120 w 184"/>
                  <a:gd name="T39" fmla="*/ 139 h 147"/>
                  <a:gd name="T40" fmla="*/ 140 w 184"/>
                  <a:gd name="T41" fmla="*/ 139 h 147"/>
                  <a:gd name="T42" fmla="*/ 140 w 184"/>
                  <a:gd name="T43" fmla="*/ 118 h 147"/>
                  <a:gd name="T44" fmla="*/ 143 w 184"/>
                  <a:gd name="T45" fmla="*/ 117 h 147"/>
                  <a:gd name="T46" fmla="*/ 176 w 184"/>
                  <a:gd name="T47" fmla="*/ 73 h 147"/>
                  <a:gd name="T48" fmla="*/ 130 w 184"/>
                  <a:gd name="T49" fmla="*/ 27 h 147"/>
                  <a:gd name="T50" fmla="*/ 69 w 184"/>
                  <a:gd name="T51" fmla="*/ 27 h 147"/>
                  <a:gd name="T52" fmla="*/ 68 w 184"/>
                  <a:gd name="T53" fmla="*/ 25 h 147"/>
                  <a:gd name="T54" fmla="*/ 45 w 184"/>
                  <a:gd name="T55" fmla="*/ 10 h 147"/>
                  <a:gd name="T56" fmla="*/ 52 w 184"/>
                  <a:gd name="T57" fmla="*/ 33 h 147"/>
                  <a:gd name="T58" fmla="*/ 49 w 184"/>
                  <a:gd name="T59" fmla="*/ 34 h 147"/>
                  <a:gd name="T60" fmla="*/ 31 w 184"/>
                  <a:gd name="T61" fmla="*/ 56 h 147"/>
                  <a:gd name="T62" fmla="*/ 30 w 184"/>
                  <a:gd name="T63" fmla="*/ 59 h 147"/>
                  <a:gd name="T64" fmla="*/ 8 w 184"/>
                  <a:gd name="T65" fmla="*/ 59 h 147"/>
                  <a:gd name="T66" fmla="*/ 8 w 184"/>
                  <a:gd name="T67" fmla="*/ 91 h 147"/>
                  <a:gd name="T68" fmla="*/ 32 w 184"/>
                  <a:gd name="T69" fmla="*/ 91 h 147"/>
                  <a:gd name="T70" fmla="*/ 33 w 184"/>
                  <a:gd name="T71" fmla="*/ 93 h 147"/>
                  <a:gd name="T72" fmla="*/ 61 w 184"/>
                  <a:gd name="T73" fmla="*/ 117 h 147"/>
                  <a:gd name="T74" fmla="*/ 64 w 184"/>
                  <a:gd name="T75" fmla="*/ 118 h 147"/>
                  <a:gd name="T76" fmla="*/ 64 w 184"/>
                  <a:gd name="T77" fmla="*/ 139 h 147"/>
                  <a:gd name="T78" fmla="*/ 84 w 184"/>
                  <a:gd name="T79" fmla="*/ 139 h 147"/>
                  <a:gd name="T80" fmla="*/ 84 w 184"/>
                  <a:gd name="T81" fmla="*/ 119 h 147"/>
                  <a:gd name="T82" fmla="*/ 120 w 184"/>
                  <a:gd name="T83" fmla="*/ 119 h 147"/>
                  <a:gd name="T84" fmla="*/ 120 w 184"/>
                  <a:gd name="T85" fmla="*/ 139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4" h="147">
                    <a:moveTo>
                      <a:pt x="148" y="147"/>
                    </a:move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27"/>
                      <a:pt x="112" y="127"/>
                      <a:pt x="112" y="127"/>
                    </a:cubicBezTo>
                    <a:cubicBezTo>
                      <a:pt x="92" y="127"/>
                      <a:pt x="92" y="127"/>
                      <a:pt x="92" y="127"/>
                    </a:cubicBezTo>
                    <a:cubicBezTo>
                      <a:pt x="92" y="147"/>
                      <a:pt x="92" y="147"/>
                      <a:pt x="92" y="147"/>
                    </a:cubicBezTo>
                    <a:cubicBezTo>
                      <a:pt x="56" y="147"/>
                      <a:pt x="56" y="147"/>
                      <a:pt x="56" y="147"/>
                    </a:cubicBezTo>
                    <a:cubicBezTo>
                      <a:pt x="56" y="124"/>
                      <a:pt x="56" y="124"/>
                      <a:pt x="56" y="124"/>
                    </a:cubicBezTo>
                    <a:cubicBezTo>
                      <a:pt x="44" y="119"/>
                      <a:pt x="33" y="111"/>
                      <a:pt x="27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9" y="42"/>
                      <a:pt x="35" y="35"/>
                      <a:pt x="42" y="29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47" y="0"/>
                      <a:pt x="65" y="0"/>
                      <a:pt x="75" y="19"/>
                    </a:cubicBezTo>
                    <a:cubicBezTo>
                      <a:pt x="130" y="19"/>
                      <a:pt x="130" y="19"/>
                      <a:pt x="130" y="19"/>
                    </a:cubicBezTo>
                    <a:cubicBezTo>
                      <a:pt x="160" y="19"/>
                      <a:pt x="184" y="43"/>
                      <a:pt x="184" y="73"/>
                    </a:cubicBezTo>
                    <a:cubicBezTo>
                      <a:pt x="184" y="96"/>
                      <a:pt x="169" y="116"/>
                      <a:pt x="148" y="124"/>
                    </a:cubicBezTo>
                    <a:lnTo>
                      <a:pt x="148" y="147"/>
                    </a:lnTo>
                    <a:close/>
                    <a:moveTo>
                      <a:pt x="120" y="139"/>
                    </a:moveTo>
                    <a:cubicBezTo>
                      <a:pt x="140" y="139"/>
                      <a:pt x="140" y="139"/>
                      <a:pt x="140" y="139"/>
                    </a:cubicBezTo>
                    <a:cubicBezTo>
                      <a:pt x="140" y="118"/>
                      <a:pt x="140" y="118"/>
                      <a:pt x="140" y="118"/>
                    </a:cubicBezTo>
                    <a:cubicBezTo>
                      <a:pt x="143" y="117"/>
                      <a:pt x="143" y="117"/>
                      <a:pt x="143" y="117"/>
                    </a:cubicBezTo>
                    <a:cubicBezTo>
                      <a:pt x="162" y="111"/>
                      <a:pt x="176" y="93"/>
                      <a:pt x="176" y="73"/>
                    </a:cubicBezTo>
                    <a:cubicBezTo>
                      <a:pt x="176" y="48"/>
                      <a:pt x="155" y="27"/>
                      <a:pt x="130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8" y="25"/>
                      <a:pt x="68" y="25"/>
                      <a:pt x="68" y="25"/>
                    </a:cubicBezTo>
                    <a:cubicBezTo>
                      <a:pt x="62" y="10"/>
                      <a:pt x="51" y="9"/>
                      <a:pt x="45" y="10"/>
                    </a:cubicBezTo>
                    <a:cubicBezTo>
                      <a:pt x="52" y="33"/>
                      <a:pt x="52" y="33"/>
                      <a:pt x="52" y="33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1" y="40"/>
                      <a:pt x="35" y="47"/>
                      <a:pt x="31" y="56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8" y="91"/>
                      <a:pt x="8" y="91"/>
                      <a:pt x="8" y="91"/>
                    </a:cubicBezTo>
                    <a:cubicBezTo>
                      <a:pt x="32" y="91"/>
                      <a:pt x="32" y="91"/>
                      <a:pt x="32" y="91"/>
                    </a:cubicBezTo>
                    <a:cubicBezTo>
                      <a:pt x="33" y="93"/>
                      <a:pt x="33" y="93"/>
                      <a:pt x="33" y="93"/>
                    </a:cubicBezTo>
                    <a:cubicBezTo>
                      <a:pt x="38" y="105"/>
                      <a:pt x="49" y="114"/>
                      <a:pt x="61" y="117"/>
                    </a:cubicBezTo>
                    <a:cubicBezTo>
                      <a:pt x="64" y="118"/>
                      <a:pt x="64" y="118"/>
                      <a:pt x="64" y="118"/>
                    </a:cubicBezTo>
                    <a:cubicBezTo>
                      <a:pt x="64" y="139"/>
                      <a:pt x="64" y="139"/>
                      <a:pt x="64" y="139"/>
                    </a:cubicBezTo>
                    <a:cubicBezTo>
                      <a:pt x="84" y="139"/>
                      <a:pt x="84" y="139"/>
                      <a:pt x="84" y="139"/>
                    </a:cubicBezTo>
                    <a:cubicBezTo>
                      <a:pt x="84" y="119"/>
                      <a:pt x="84" y="119"/>
                      <a:pt x="84" y="119"/>
                    </a:cubicBezTo>
                    <a:cubicBezTo>
                      <a:pt x="120" y="119"/>
                      <a:pt x="120" y="119"/>
                      <a:pt x="120" y="119"/>
                    </a:cubicBezTo>
                    <a:lnTo>
                      <a:pt x="120" y="13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</p:grpSp>
      <p:sp>
        <p:nvSpPr>
          <p:cNvPr id="30" name="Tekstfelt 29">
            <a:extLst>
              <a:ext uri="{FF2B5EF4-FFF2-40B4-BE49-F238E27FC236}">
                <a16:creationId xmlns:a16="http://schemas.microsoft.com/office/drawing/2014/main" id="{826AD8A1-1E7F-7A37-1C4B-6AED69B3F55A}"/>
              </a:ext>
            </a:extLst>
          </p:cNvPr>
          <p:cNvSpPr txBox="1"/>
          <p:nvPr/>
        </p:nvSpPr>
        <p:spPr>
          <a:xfrm>
            <a:off x="7676762" y="2059275"/>
            <a:ext cx="2184497" cy="2170539"/>
          </a:xfrm>
          <a:prstGeom prst="rect">
            <a:avLst/>
          </a:prstGeom>
          <a:noFill/>
        </p:spPr>
        <p:txBody>
          <a:bodyPr wrap="square" lIns="180000" rIns="180000" rtlCol="0" anchor="ctr">
            <a:noAutofit/>
          </a:bodyPr>
          <a:lstStyle/>
          <a:p>
            <a:pPr algn="ctr"/>
            <a:r>
              <a:rPr lang="da-DK" i="1" dirty="0">
                <a:solidFill>
                  <a:schemeClr val="bg1"/>
                </a:solidFill>
                <a:cs typeface="Arial" panose="020B0604020202020204" pitchFamily="34" charset="0"/>
              </a:rPr>
              <a:t>Anbefalingerne fører til større retfærdighed på tværs af generationer</a:t>
            </a:r>
          </a:p>
        </p:txBody>
      </p:sp>
      <p:grpSp>
        <p:nvGrpSpPr>
          <p:cNvPr id="5" name="Gruppe 4"/>
          <p:cNvGrpSpPr>
            <a:grpSpLocks noChangeAspect="1"/>
          </p:cNvGrpSpPr>
          <p:nvPr/>
        </p:nvGrpSpPr>
        <p:grpSpPr>
          <a:xfrm>
            <a:off x="2853551" y="1961545"/>
            <a:ext cx="666670" cy="665996"/>
            <a:chOff x="2194153" y="1297840"/>
            <a:chExt cx="864000" cy="863127"/>
          </a:xfrm>
        </p:grpSpPr>
        <p:sp>
          <p:nvSpPr>
            <p:cNvPr id="36" name="Ellipse 35"/>
            <p:cNvSpPr>
              <a:spLocks noChangeAspect="1"/>
            </p:cNvSpPr>
            <p:nvPr/>
          </p:nvSpPr>
          <p:spPr bwMode="auto">
            <a:xfrm>
              <a:off x="2194153" y="1297840"/>
              <a:ext cx="864000" cy="863127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1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grpSp>
          <p:nvGrpSpPr>
            <p:cNvPr id="31" name="Graphic 1">
              <a:extLst>
                <a:ext uri="{FF2B5EF4-FFF2-40B4-BE49-F238E27FC236}">
                  <a16:creationId xmlns:a16="http://schemas.microsoft.com/office/drawing/2014/main" id="{74289E24-AA83-4954-AF02-CC1E8BC6DBC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374634" y="1436361"/>
              <a:ext cx="534880" cy="560350"/>
              <a:chOff x="135900" y="120600"/>
              <a:chExt cx="642600" cy="673200"/>
            </a:xfrm>
            <a:noFill/>
          </p:grpSpPr>
          <p:sp>
            <p:nvSpPr>
              <p:cNvPr id="32" name="Freeform: Shape 3">
                <a:extLst>
                  <a:ext uri="{FF2B5EF4-FFF2-40B4-BE49-F238E27FC236}">
                    <a16:creationId xmlns:a16="http://schemas.microsoft.com/office/drawing/2014/main" id="{672408A1-080C-4FB4-937E-B7AF69D03C99}"/>
                  </a:ext>
                </a:extLst>
              </p:cNvPr>
              <p:cNvSpPr/>
              <p:nvPr/>
            </p:nvSpPr>
            <p:spPr>
              <a:xfrm>
                <a:off x="380700" y="472500"/>
                <a:ext cx="153000" cy="153000"/>
              </a:xfrm>
              <a:custGeom>
                <a:avLst/>
                <a:gdLst>
                  <a:gd name="connsiteX0" fmla="*/ 153000 w 153000"/>
                  <a:gd name="connsiteY0" fmla="*/ 76500 h 153000"/>
                  <a:gd name="connsiteX1" fmla="*/ 76500 w 153000"/>
                  <a:gd name="connsiteY1" fmla="*/ 153000 h 153000"/>
                  <a:gd name="connsiteX2" fmla="*/ 0 w 153000"/>
                  <a:gd name="connsiteY2" fmla="*/ 76500 h 153000"/>
                  <a:gd name="connsiteX3" fmla="*/ 76500 w 153000"/>
                  <a:gd name="connsiteY3" fmla="*/ 0 h 153000"/>
                  <a:gd name="connsiteX4" fmla="*/ 153000 w 153000"/>
                  <a:gd name="connsiteY4" fmla="*/ 76500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3000" h="153000">
                    <a:moveTo>
                      <a:pt x="153000" y="76500"/>
                    </a:moveTo>
                    <a:cubicBezTo>
                      <a:pt x="153000" y="118750"/>
                      <a:pt x="118750" y="153000"/>
                      <a:pt x="76500" y="153000"/>
                    </a:cubicBezTo>
                    <a:cubicBezTo>
                      <a:pt x="34250" y="153000"/>
                      <a:pt x="0" y="118750"/>
                      <a:pt x="0" y="76500"/>
                    </a:cubicBezTo>
                    <a:cubicBezTo>
                      <a:pt x="0" y="34250"/>
                      <a:pt x="34250" y="0"/>
                      <a:pt x="76500" y="0"/>
                    </a:cubicBezTo>
                    <a:cubicBezTo>
                      <a:pt x="118750" y="0"/>
                      <a:pt x="153000" y="34250"/>
                      <a:pt x="153000" y="76500"/>
                    </a:cubicBezTo>
                    <a:close/>
                  </a:path>
                </a:pathLst>
              </a:custGeom>
              <a:noFill/>
              <a:ln w="30559" cap="sq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a-DK"/>
              </a:p>
            </p:txBody>
          </p:sp>
          <p:sp>
            <p:nvSpPr>
              <p:cNvPr id="33" name="Freeform: Shape 4">
                <a:extLst>
                  <a:ext uri="{FF2B5EF4-FFF2-40B4-BE49-F238E27FC236}">
                    <a16:creationId xmlns:a16="http://schemas.microsoft.com/office/drawing/2014/main" id="{9F33D286-7338-426E-9416-187BEF24BE53}"/>
                  </a:ext>
                </a:extLst>
              </p:cNvPr>
              <p:cNvSpPr/>
              <p:nvPr/>
            </p:nvSpPr>
            <p:spPr>
              <a:xfrm>
                <a:off x="365400" y="686700"/>
                <a:ext cx="183600" cy="107100"/>
              </a:xfrm>
              <a:custGeom>
                <a:avLst/>
                <a:gdLst>
                  <a:gd name="connsiteX0" fmla="*/ 0 w 183600"/>
                  <a:gd name="connsiteY0" fmla="*/ 107100 h 107100"/>
                  <a:gd name="connsiteX1" fmla="*/ 0 w 183600"/>
                  <a:gd name="connsiteY1" fmla="*/ 0 h 107100"/>
                  <a:gd name="connsiteX2" fmla="*/ 183600 w 183600"/>
                  <a:gd name="connsiteY2" fmla="*/ 0 h 107100"/>
                  <a:gd name="connsiteX3" fmla="*/ 183600 w 183600"/>
                  <a:gd name="connsiteY3" fmla="*/ 107100 h 107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600" h="107100">
                    <a:moveTo>
                      <a:pt x="0" y="107100"/>
                    </a:moveTo>
                    <a:lnTo>
                      <a:pt x="0" y="0"/>
                    </a:lnTo>
                    <a:lnTo>
                      <a:pt x="183600" y="0"/>
                    </a:lnTo>
                    <a:lnTo>
                      <a:pt x="183600" y="107100"/>
                    </a:lnTo>
                  </a:path>
                </a:pathLst>
              </a:custGeom>
              <a:noFill/>
              <a:ln w="30559" cap="sq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a-DK"/>
              </a:p>
            </p:txBody>
          </p:sp>
          <p:sp>
            <p:nvSpPr>
              <p:cNvPr id="34" name="Freeform: Shape 5">
                <a:extLst>
                  <a:ext uri="{FF2B5EF4-FFF2-40B4-BE49-F238E27FC236}">
                    <a16:creationId xmlns:a16="http://schemas.microsoft.com/office/drawing/2014/main" id="{189A6154-545B-49BC-9480-6E798D0ECDAD}"/>
                  </a:ext>
                </a:extLst>
              </p:cNvPr>
              <p:cNvSpPr/>
              <p:nvPr/>
            </p:nvSpPr>
            <p:spPr>
              <a:xfrm>
                <a:off x="227700" y="579600"/>
                <a:ext cx="137700" cy="107100"/>
              </a:xfrm>
              <a:custGeom>
                <a:avLst/>
                <a:gdLst>
                  <a:gd name="connsiteX0" fmla="*/ 137700 w 137700"/>
                  <a:gd name="connsiteY0" fmla="*/ 107100 h 107100"/>
                  <a:gd name="connsiteX1" fmla="*/ 0 w 137700"/>
                  <a:gd name="connsiteY1" fmla="*/ 0 h 107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7700" h="107100">
                    <a:moveTo>
                      <a:pt x="137700" y="107100"/>
                    </a:moveTo>
                    <a:lnTo>
                      <a:pt x="0" y="0"/>
                    </a:lnTo>
                  </a:path>
                </a:pathLst>
              </a:custGeom>
              <a:ln w="30559" cap="sq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a-DK"/>
              </a:p>
            </p:txBody>
          </p:sp>
          <p:sp>
            <p:nvSpPr>
              <p:cNvPr id="35" name="Freeform: Shape 6">
                <a:extLst>
                  <a:ext uri="{FF2B5EF4-FFF2-40B4-BE49-F238E27FC236}">
                    <a16:creationId xmlns:a16="http://schemas.microsoft.com/office/drawing/2014/main" id="{C2F99E40-53E6-4DD5-8709-A458D2E9059A}"/>
                  </a:ext>
                </a:extLst>
              </p:cNvPr>
              <p:cNvSpPr/>
              <p:nvPr/>
            </p:nvSpPr>
            <p:spPr>
              <a:xfrm>
                <a:off x="549000" y="579600"/>
                <a:ext cx="137700" cy="107100"/>
              </a:xfrm>
              <a:custGeom>
                <a:avLst/>
                <a:gdLst>
                  <a:gd name="connsiteX0" fmla="*/ 0 w 137700"/>
                  <a:gd name="connsiteY0" fmla="*/ 107100 h 107100"/>
                  <a:gd name="connsiteX1" fmla="*/ 137700 w 137700"/>
                  <a:gd name="connsiteY1" fmla="*/ 0 h 107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7700" h="107100">
                    <a:moveTo>
                      <a:pt x="0" y="107100"/>
                    </a:moveTo>
                    <a:lnTo>
                      <a:pt x="137700" y="0"/>
                    </a:lnTo>
                  </a:path>
                </a:pathLst>
              </a:custGeom>
              <a:ln w="30559" cap="sq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a-DK"/>
              </a:p>
            </p:txBody>
          </p:sp>
          <p:sp>
            <p:nvSpPr>
              <p:cNvPr id="37" name="Freeform: Shape 7">
                <a:extLst>
                  <a:ext uri="{FF2B5EF4-FFF2-40B4-BE49-F238E27FC236}">
                    <a16:creationId xmlns:a16="http://schemas.microsoft.com/office/drawing/2014/main" id="{80BAE72E-1AEA-4175-8E1F-D72482865CCD}"/>
                  </a:ext>
                </a:extLst>
              </p:cNvPr>
              <p:cNvSpPr/>
              <p:nvPr/>
            </p:nvSpPr>
            <p:spPr>
              <a:xfrm>
                <a:off x="135900" y="350099"/>
                <a:ext cx="351900" cy="306000"/>
              </a:xfrm>
              <a:custGeom>
                <a:avLst/>
                <a:gdLst>
                  <a:gd name="connsiteX0" fmla="*/ 0 w 351900"/>
                  <a:gd name="connsiteY0" fmla="*/ 306000 h 306000"/>
                  <a:gd name="connsiteX1" fmla="*/ 19584 w 351900"/>
                  <a:gd name="connsiteY1" fmla="*/ 110160 h 306000"/>
                  <a:gd name="connsiteX2" fmla="*/ 141372 w 351900"/>
                  <a:gd name="connsiteY2" fmla="*/ 0 h 306000"/>
                  <a:gd name="connsiteX3" fmla="*/ 241128 w 351900"/>
                  <a:gd name="connsiteY3" fmla="*/ 0 h 306000"/>
                  <a:gd name="connsiteX4" fmla="*/ 351900 w 351900"/>
                  <a:gd name="connsiteY4" fmla="*/ 70288 h 30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1900" h="306000">
                    <a:moveTo>
                      <a:pt x="0" y="306000"/>
                    </a:moveTo>
                    <a:lnTo>
                      <a:pt x="19584" y="110160"/>
                    </a:lnTo>
                    <a:cubicBezTo>
                      <a:pt x="25870" y="47615"/>
                      <a:pt x="78512" y="-2"/>
                      <a:pt x="141372" y="0"/>
                    </a:cubicBezTo>
                    <a:lnTo>
                      <a:pt x="241128" y="0"/>
                    </a:lnTo>
                    <a:cubicBezTo>
                      <a:pt x="288550" y="-8"/>
                      <a:pt x="331710" y="27378"/>
                      <a:pt x="351900" y="70288"/>
                    </a:cubicBezTo>
                  </a:path>
                </a:pathLst>
              </a:custGeom>
              <a:noFill/>
              <a:ln w="30559" cap="sq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a-DK"/>
              </a:p>
            </p:txBody>
          </p:sp>
          <p:sp>
            <p:nvSpPr>
              <p:cNvPr id="38" name="Freeform: Shape 8">
                <a:extLst>
                  <a:ext uri="{FF2B5EF4-FFF2-40B4-BE49-F238E27FC236}">
                    <a16:creationId xmlns:a16="http://schemas.microsoft.com/office/drawing/2014/main" id="{DDFDAD87-76E3-452D-9E70-62984213211D}"/>
                  </a:ext>
                </a:extLst>
              </p:cNvPr>
              <p:cNvSpPr/>
              <p:nvPr/>
            </p:nvSpPr>
            <p:spPr>
              <a:xfrm>
                <a:off x="243000" y="120600"/>
                <a:ext cx="168300" cy="168300"/>
              </a:xfrm>
              <a:custGeom>
                <a:avLst/>
                <a:gdLst>
                  <a:gd name="connsiteX0" fmla="*/ 168300 w 168300"/>
                  <a:gd name="connsiteY0" fmla="*/ 84150 h 168300"/>
                  <a:gd name="connsiteX1" fmla="*/ 84150 w 168300"/>
                  <a:gd name="connsiteY1" fmla="*/ 168300 h 168300"/>
                  <a:gd name="connsiteX2" fmla="*/ 0 w 168300"/>
                  <a:gd name="connsiteY2" fmla="*/ 84150 h 168300"/>
                  <a:gd name="connsiteX3" fmla="*/ 84150 w 168300"/>
                  <a:gd name="connsiteY3" fmla="*/ 0 h 168300"/>
                  <a:gd name="connsiteX4" fmla="*/ 168300 w 168300"/>
                  <a:gd name="connsiteY4" fmla="*/ 84150 h 16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00" h="168300">
                    <a:moveTo>
                      <a:pt x="168300" y="84150"/>
                    </a:moveTo>
                    <a:cubicBezTo>
                      <a:pt x="168300" y="130625"/>
                      <a:pt x="130625" y="168300"/>
                      <a:pt x="84150" y="168300"/>
                    </a:cubicBezTo>
                    <a:cubicBezTo>
                      <a:pt x="37675" y="168300"/>
                      <a:pt x="0" y="130625"/>
                      <a:pt x="0" y="84150"/>
                    </a:cubicBezTo>
                    <a:cubicBezTo>
                      <a:pt x="0" y="37675"/>
                      <a:pt x="37675" y="0"/>
                      <a:pt x="84150" y="0"/>
                    </a:cubicBezTo>
                    <a:cubicBezTo>
                      <a:pt x="130625" y="0"/>
                      <a:pt x="168300" y="37675"/>
                      <a:pt x="168300" y="84150"/>
                    </a:cubicBezTo>
                    <a:close/>
                  </a:path>
                </a:pathLst>
              </a:custGeom>
              <a:noFill/>
              <a:ln w="30559" cap="sq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a-DK"/>
              </a:p>
            </p:txBody>
          </p:sp>
          <p:sp>
            <p:nvSpPr>
              <p:cNvPr id="39" name="Freeform: Shape 9">
                <a:extLst>
                  <a:ext uri="{FF2B5EF4-FFF2-40B4-BE49-F238E27FC236}">
                    <a16:creationId xmlns:a16="http://schemas.microsoft.com/office/drawing/2014/main" id="{71D4F414-FF29-4E63-85AD-6CEA5D763960}"/>
                  </a:ext>
                </a:extLst>
              </p:cNvPr>
              <p:cNvSpPr/>
              <p:nvPr/>
            </p:nvSpPr>
            <p:spPr>
              <a:xfrm>
                <a:off x="503100" y="120600"/>
                <a:ext cx="168300" cy="168300"/>
              </a:xfrm>
              <a:custGeom>
                <a:avLst/>
                <a:gdLst>
                  <a:gd name="connsiteX0" fmla="*/ 168300 w 168300"/>
                  <a:gd name="connsiteY0" fmla="*/ 84150 h 168300"/>
                  <a:gd name="connsiteX1" fmla="*/ 84150 w 168300"/>
                  <a:gd name="connsiteY1" fmla="*/ 168300 h 168300"/>
                  <a:gd name="connsiteX2" fmla="*/ 0 w 168300"/>
                  <a:gd name="connsiteY2" fmla="*/ 84150 h 168300"/>
                  <a:gd name="connsiteX3" fmla="*/ 84150 w 168300"/>
                  <a:gd name="connsiteY3" fmla="*/ 0 h 168300"/>
                  <a:gd name="connsiteX4" fmla="*/ 168300 w 168300"/>
                  <a:gd name="connsiteY4" fmla="*/ 84150 h 16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00" h="168300">
                    <a:moveTo>
                      <a:pt x="168300" y="84150"/>
                    </a:moveTo>
                    <a:cubicBezTo>
                      <a:pt x="168300" y="130625"/>
                      <a:pt x="130625" y="168300"/>
                      <a:pt x="84150" y="168300"/>
                    </a:cubicBezTo>
                    <a:cubicBezTo>
                      <a:pt x="37675" y="168300"/>
                      <a:pt x="0" y="130625"/>
                      <a:pt x="0" y="84150"/>
                    </a:cubicBezTo>
                    <a:cubicBezTo>
                      <a:pt x="0" y="37675"/>
                      <a:pt x="37675" y="0"/>
                      <a:pt x="84150" y="0"/>
                    </a:cubicBezTo>
                    <a:cubicBezTo>
                      <a:pt x="130625" y="0"/>
                      <a:pt x="168300" y="37675"/>
                      <a:pt x="168300" y="84150"/>
                    </a:cubicBezTo>
                    <a:close/>
                  </a:path>
                </a:pathLst>
              </a:custGeom>
              <a:noFill/>
              <a:ln w="30559" cap="sq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a-DK"/>
              </a:p>
            </p:txBody>
          </p:sp>
          <p:sp>
            <p:nvSpPr>
              <p:cNvPr id="40" name="Freeform: Shape 10">
                <a:extLst>
                  <a:ext uri="{FF2B5EF4-FFF2-40B4-BE49-F238E27FC236}">
                    <a16:creationId xmlns:a16="http://schemas.microsoft.com/office/drawing/2014/main" id="{BE255684-7AA7-48E1-A8A6-A4B1C3864740}"/>
                  </a:ext>
                </a:extLst>
              </p:cNvPr>
              <p:cNvSpPr/>
              <p:nvPr/>
            </p:nvSpPr>
            <p:spPr>
              <a:xfrm>
                <a:off x="457200" y="350099"/>
                <a:ext cx="321300" cy="306000"/>
              </a:xfrm>
              <a:custGeom>
                <a:avLst/>
                <a:gdLst>
                  <a:gd name="connsiteX0" fmla="*/ 321300 w 321300"/>
                  <a:gd name="connsiteY0" fmla="*/ 306000 h 306000"/>
                  <a:gd name="connsiteX1" fmla="*/ 301716 w 321300"/>
                  <a:gd name="connsiteY1" fmla="*/ 110160 h 306000"/>
                  <a:gd name="connsiteX2" fmla="*/ 179928 w 321300"/>
                  <a:gd name="connsiteY2" fmla="*/ 0 h 306000"/>
                  <a:gd name="connsiteX3" fmla="*/ 80172 w 321300"/>
                  <a:gd name="connsiteY3" fmla="*/ 0 h 306000"/>
                  <a:gd name="connsiteX4" fmla="*/ 0 w 321300"/>
                  <a:gd name="connsiteY4" fmla="*/ 29927 h 30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300" h="306000">
                    <a:moveTo>
                      <a:pt x="321300" y="306000"/>
                    </a:moveTo>
                    <a:lnTo>
                      <a:pt x="301716" y="110160"/>
                    </a:lnTo>
                    <a:cubicBezTo>
                      <a:pt x="295431" y="47615"/>
                      <a:pt x="242788" y="-1"/>
                      <a:pt x="179928" y="0"/>
                    </a:cubicBezTo>
                    <a:lnTo>
                      <a:pt x="80172" y="0"/>
                    </a:lnTo>
                    <a:cubicBezTo>
                      <a:pt x="50713" y="-18"/>
                      <a:pt x="22242" y="10611"/>
                      <a:pt x="0" y="29927"/>
                    </a:cubicBezTo>
                  </a:path>
                </a:pathLst>
              </a:custGeom>
              <a:noFill/>
              <a:ln w="30559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a-DK"/>
              </a:p>
            </p:txBody>
          </p:sp>
        </p:grpSp>
      </p:grpSp>
      <p:sp>
        <p:nvSpPr>
          <p:cNvPr id="41" name="Tekstfelt 40">
            <a:extLst>
              <a:ext uri="{FF2B5EF4-FFF2-40B4-BE49-F238E27FC236}">
                <a16:creationId xmlns:a16="http://schemas.microsoft.com/office/drawing/2014/main" id="{826AD8A1-1E7F-7A37-1C4B-6AED69B3F55A}"/>
              </a:ext>
            </a:extLst>
          </p:cNvPr>
          <p:cNvSpPr txBox="1"/>
          <p:nvPr/>
        </p:nvSpPr>
        <p:spPr>
          <a:xfrm>
            <a:off x="3799042" y="4039145"/>
            <a:ext cx="2184497" cy="2170539"/>
          </a:xfrm>
          <a:prstGeom prst="rect">
            <a:avLst/>
          </a:prstGeom>
          <a:noFill/>
        </p:spPr>
        <p:txBody>
          <a:bodyPr wrap="square" lIns="180000" rIns="180000" rtlCol="0" anchor="ctr">
            <a:noAutofit/>
          </a:bodyPr>
          <a:lstStyle/>
          <a:p>
            <a:pPr algn="ctr"/>
            <a:r>
              <a:rPr lang="da-DK" i="1" dirty="0">
                <a:solidFill>
                  <a:schemeClr val="bg1"/>
                </a:solidFill>
                <a:cs typeface="Arial" panose="020B0604020202020204" pitchFamily="34" charset="0"/>
              </a:rPr>
              <a:t>De samlede anbefalinger er økonomisk ansvarlige, sikrer sunde offentlige finanser og fortsat holdbarhed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826AD8A1-1E7F-7A37-1C4B-6AED69B3F55A}"/>
              </a:ext>
            </a:extLst>
          </p:cNvPr>
          <p:cNvSpPr txBox="1"/>
          <p:nvPr/>
        </p:nvSpPr>
        <p:spPr>
          <a:xfrm>
            <a:off x="1002388" y="1748887"/>
            <a:ext cx="2184497" cy="2170539"/>
          </a:xfrm>
          <a:prstGeom prst="rect">
            <a:avLst/>
          </a:prstGeom>
          <a:noFill/>
        </p:spPr>
        <p:txBody>
          <a:bodyPr wrap="square" lIns="180000" rIns="180000" rtlCol="0" anchor="ctr">
            <a:noAutofit/>
          </a:bodyPr>
          <a:lstStyle/>
          <a:p>
            <a:pPr algn="ctr"/>
            <a:r>
              <a:rPr lang="da-DK" i="1" dirty="0">
                <a:solidFill>
                  <a:schemeClr val="bg1"/>
                </a:solidFill>
                <a:cs typeface="Arial" panose="020B0604020202020204" pitchFamily="34" charset="0"/>
              </a:rPr>
              <a:t>Kommissionens anbefalinger fremtidssikrer </a:t>
            </a:r>
            <a:br>
              <a:rPr lang="da-DK" i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da-DK" i="1" dirty="0">
                <a:solidFill>
                  <a:schemeClr val="bg1"/>
                </a:solidFill>
                <a:cs typeface="Arial" panose="020B0604020202020204" pitchFamily="34" charset="0"/>
              </a:rPr>
              <a:t>et stærkt</a:t>
            </a:r>
            <a:br>
              <a:rPr lang="da-DK" i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da-DK" i="1" dirty="0">
                <a:solidFill>
                  <a:schemeClr val="bg1"/>
                </a:solidFill>
                <a:cs typeface="Arial" panose="020B0604020202020204" pitchFamily="34" charset="0"/>
              </a:rPr>
              <a:t>pensionssystem</a:t>
            </a:r>
          </a:p>
        </p:txBody>
      </p:sp>
    </p:spTree>
    <p:extLst>
      <p:ext uri="{BB962C8B-B14F-4D97-AF65-F5344CB8AC3E}">
        <p14:creationId xmlns:p14="http://schemas.microsoft.com/office/powerpoint/2010/main" val="213040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303C5-C1E3-4E7F-81A4-029DB6A6A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/>
              <a:pPr/>
              <a:t>2</a:t>
            </a:fld>
            <a:endParaRPr lang="da-DK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816935"/>
              </p:ext>
            </p:extLst>
          </p:nvPr>
        </p:nvGraphicFramePr>
        <p:xfrm>
          <a:off x="703263" y="1449388"/>
          <a:ext cx="10783887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4629">
                  <a:extLst>
                    <a:ext uri="{9D8B030D-6E8A-4147-A177-3AD203B41FA5}">
                      <a16:colId xmlns:a16="http://schemas.microsoft.com/office/drawing/2014/main" val="1654541772"/>
                    </a:ext>
                  </a:extLst>
                </a:gridCol>
                <a:gridCol w="3594629">
                  <a:extLst>
                    <a:ext uri="{9D8B030D-6E8A-4147-A177-3AD203B41FA5}">
                      <a16:colId xmlns:a16="http://schemas.microsoft.com/office/drawing/2014/main" val="2157199652"/>
                    </a:ext>
                  </a:extLst>
                </a:gridCol>
                <a:gridCol w="3594629">
                  <a:extLst>
                    <a:ext uri="{9D8B030D-6E8A-4147-A177-3AD203B41FA5}">
                      <a16:colId xmlns:a16="http://schemas.microsoft.com/office/drawing/2014/main" val="231344595"/>
                    </a:ext>
                  </a:extLst>
                </a:gridCol>
              </a:tblGrid>
              <a:tr h="601355">
                <a:tc>
                  <a:txBody>
                    <a:bodyPr/>
                    <a:lstStyle/>
                    <a:p>
                      <a:pPr algn="l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Fremtidssikring af pensionssystemet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Styrkede incitamenter</a:t>
                      </a:r>
                      <a:r>
                        <a:rPr lang="da-DK" b="1" baseline="0" dirty="0">
                          <a:solidFill>
                            <a:schemeClr val="bg1"/>
                          </a:solidFill>
                        </a:rPr>
                        <a:t> til pensionsopsparing</a:t>
                      </a:r>
                      <a:endParaRPr lang="da-DK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Bedre</a:t>
                      </a:r>
                      <a:r>
                        <a:rPr lang="da-DK" b="1" baseline="0" dirty="0">
                          <a:solidFill>
                            <a:schemeClr val="bg1"/>
                          </a:solidFill>
                        </a:rPr>
                        <a:t> målretning af </a:t>
                      </a:r>
                    </a:p>
                    <a:p>
                      <a:pPr algn="l"/>
                      <a:r>
                        <a:rPr lang="da-DK" b="1" baseline="0" dirty="0">
                          <a:solidFill>
                            <a:schemeClr val="bg1"/>
                          </a:solidFill>
                        </a:rPr>
                        <a:t>offentlige ydelser</a:t>
                      </a:r>
                      <a:endParaRPr lang="da-DK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8470665"/>
                  </a:ext>
                </a:extLst>
              </a:tr>
              <a:tr h="1638148">
                <a:tc>
                  <a:txBody>
                    <a:bodyPr/>
                    <a:lstStyle/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En samlet pensionspolitik</a:t>
                      </a:r>
                    </a:p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En lempeligere indeksering af folkepensionsalderen fra 2045</a:t>
                      </a:r>
                    </a:p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Et ekstraordinært ATP-bidrag til personer </a:t>
                      </a: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uden eller med meget begrænsede pensionsindbetalinger</a:t>
                      </a:r>
                    </a:p>
                  </a:txBody>
                  <a:tcPr marL="468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Forhøjelse af det ekstra pensionsfradrag</a:t>
                      </a:r>
                    </a:p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Styrkede incitamenter til opsparing gennem bedre målretning af aldersopsparingen</a:t>
                      </a:r>
                    </a:p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Løsning af implementeringsudfordringer ved aldersopsparingen</a:t>
                      </a:r>
                    </a:p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Mulighed for at sætte udbetalinger fra ratepension på pause</a:t>
                      </a:r>
                    </a:p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Provenuneutral omlægning af boligydelsen og overgang til prisregulering af beløbsgrænserne</a:t>
                      </a:r>
                    </a:p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Udfasning af nedslag i ejendomsværdiskatten for folkepensionister</a:t>
                      </a:r>
                    </a:p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Udfasning af varmetillægget</a:t>
                      </a:r>
                    </a:p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Afskaffelse af mediechecken</a:t>
                      </a:r>
                    </a:p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</a:txBody>
                  <a:tcPr marL="46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Afskaffelse eller omlægning af aldersbetingede særordninger</a:t>
                      </a:r>
                    </a:p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200" dirty="0">
                          <a:solidFill>
                            <a:schemeClr val="bg1"/>
                          </a:solidFill>
                        </a:rPr>
                        <a:t>Styrket formuemålretning af den supplerende pensionsydelse (ældrecheck) samt ændret udbetalingstidspunkt</a:t>
                      </a:r>
                    </a:p>
                    <a:p>
                      <a:endParaRPr lang="da-DK" sz="1200" dirty="0">
                        <a:solidFill>
                          <a:schemeClr val="bg1"/>
                        </a:solidFill>
                      </a:endParaRPr>
                    </a:p>
                  </a:txBody>
                  <a:tcPr marL="46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7758250"/>
                  </a:ext>
                </a:extLst>
              </a:tr>
            </a:tbl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3B04C7E0-FC4D-4394-B9BB-C7644A42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Kommissionens anbefalinger</a:t>
            </a:r>
          </a:p>
        </p:txBody>
      </p:sp>
      <p:sp>
        <p:nvSpPr>
          <p:cNvPr id="7" name="Ellipse 6"/>
          <p:cNvSpPr>
            <a:spLocks noChangeAspect="1"/>
          </p:cNvSpPr>
          <p:nvPr/>
        </p:nvSpPr>
        <p:spPr bwMode="auto">
          <a:xfrm>
            <a:off x="4398409" y="2266950"/>
            <a:ext cx="252889" cy="252000"/>
          </a:xfrm>
          <a:prstGeom prst="ellipse">
            <a:avLst/>
          </a:prstGeom>
          <a:solidFill>
            <a:schemeClr val="accent5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chemeClr val="bg1"/>
                </a:solidFill>
              </a:rPr>
              <a:t>3</a:t>
            </a:r>
            <a:endParaRPr kumimoji="0" lang="da-DK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3" name="Ellipse 12"/>
          <p:cNvSpPr>
            <a:spLocks noChangeAspect="1"/>
          </p:cNvSpPr>
          <p:nvPr/>
        </p:nvSpPr>
        <p:spPr bwMode="auto">
          <a:xfrm>
            <a:off x="4398409" y="5778781"/>
            <a:ext cx="252889" cy="252000"/>
          </a:xfrm>
          <a:prstGeom prst="ellipse">
            <a:avLst/>
          </a:prstGeom>
          <a:solidFill>
            <a:schemeClr val="accent5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3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10</a:t>
            </a:r>
          </a:p>
        </p:txBody>
      </p:sp>
      <p:sp>
        <p:nvSpPr>
          <p:cNvPr id="14" name="Ellipse 13"/>
          <p:cNvSpPr>
            <a:spLocks noChangeAspect="1"/>
          </p:cNvSpPr>
          <p:nvPr/>
        </p:nvSpPr>
        <p:spPr bwMode="auto">
          <a:xfrm>
            <a:off x="4398409" y="2757986"/>
            <a:ext cx="252889" cy="252000"/>
          </a:xfrm>
          <a:prstGeom prst="ellipse">
            <a:avLst/>
          </a:prstGeom>
          <a:solidFill>
            <a:schemeClr val="accent5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chemeClr val="bg1"/>
                </a:solidFill>
              </a:rPr>
              <a:t>4</a:t>
            </a:r>
            <a:endParaRPr kumimoji="0" lang="da-DK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5" name="Ellipse 14"/>
          <p:cNvSpPr>
            <a:spLocks noChangeAspect="1"/>
          </p:cNvSpPr>
          <p:nvPr/>
        </p:nvSpPr>
        <p:spPr bwMode="auto">
          <a:xfrm>
            <a:off x="4398409" y="5372973"/>
            <a:ext cx="252889" cy="252000"/>
          </a:xfrm>
          <a:prstGeom prst="ellipse">
            <a:avLst/>
          </a:prstGeom>
          <a:solidFill>
            <a:schemeClr val="accent5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9</a:t>
            </a:r>
          </a:p>
        </p:txBody>
      </p:sp>
      <p:sp>
        <p:nvSpPr>
          <p:cNvPr id="16" name="Ellipse 15"/>
          <p:cNvSpPr>
            <a:spLocks noChangeAspect="1"/>
          </p:cNvSpPr>
          <p:nvPr/>
        </p:nvSpPr>
        <p:spPr bwMode="auto">
          <a:xfrm>
            <a:off x="4398409" y="4337144"/>
            <a:ext cx="252889" cy="252000"/>
          </a:xfrm>
          <a:prstGeom prst="ellipse">
            <a:avLst/>
          </a:prstGeom>
          <a:solidFill>
            <a:schemeClr val="accent5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chemeClr val="bg1"/>
                </a:solidFill>
              </a:rPr>
              <a:t>7</a:t>
            </a:r>
            <a:endParaRPr kumimoji="0" lang="da-DK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7" name="Ellipse 16"/>
          <p:cNvSpPr>
            <a:spLocks noChangeAspect="1"/>
          </p:cNvSpPr>
          <p:nvPr/>
        </p:nvSpPr>
        <p:spPr bwMode="auto">
          <a:xfrm>
            <a:off x="4398409" y="3826827"/>
            <a:ext cx="252889" cy="252000"/>
          </a:xfrm>
          <a:prstGeom prst="ellipse">
            <a:avLst/>
          </a:prstGeom>
          <a:solidFill>
            <a:schemeClr val="accent5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chemeClr val="bg1"/>
                </a:solidFill>
              </a:rPr>
              <a:t>6</a:t>
            </a:r>
            <a:endParaRPr kumimoji="0" lang="da-DK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Ellipse 17"/>
          <p:cNvSpPr>
            <a:spLocks noChangeAspect="1"/>
          </p:cNvSpPr>
          <p:nvPr/>
        </p:nvSpPr>
        <p:spPr bwMode="auto">
          <a:xfrm>
            <a:off x="4398409" y="3272958"/>
            <a:ext cx="252889" cy="252000"/>
          </a:xfrm>
          <a:prstGeom prst="ellipse">
            <a:avLst/>
          </a:prstGeom>
          <a:solidFill>
            <a:schemeClr val="accent5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chemeClr val="bg1"/>
                </a:solidFill>
              </a:rPr>
              <a:t>5</a:t>
            </a:r>
            <a:endParaRPr kumimoji="0" lang="da-DK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9" name="Ellipse 18"/>
          <p:cNvSpPr>
            <a:spLocks noChangeAspect="1"/>
          </p:cNvSpPr>
          <p:nvPr/>
        </p:nvSpPr>
        <p:spPr bwMode="auto">
          <a:xfrm>
            <a:off x="4398409" y="4878429"/>
            <a:ext cx="252889" cy="252000"/>
          </a:xfrm>
          <a:prstGeom prst="ellipse">
            <a:avLst/>
          </a:prstGeom>
          <a:solidFill>
            <a:schemeClr val="accent5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8</a:t>
            </a:r>
            <a:endParaRPr kumimoji="0" lang="da-DK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pSp>
        <p:nvGrpSpPr>
          <p:cNvPr id="10" name="Gruppe 9"/>
          <p:cNvGrpSpPr/>
          <p:nvPr/>
        </p:nvGrpSpPr>
        <p:grpSpPr>
          <a:xfrm>
            <a:off x="808988" y="2266950"/>
            <a:ext cx="252889" cy="1258008"/>
            <a:chOff x="4550809" y="2419350"/>
            <a:chExt cx="252889" cy="1258008"/>
          </a:xfrm>
        </p:grpSpPr>
        <p:sp>
          <p:nvSpPr>
            <p:cNvPr id="20" name="Ellipse 19"/>
            <p:cNvSpPr>
              <a:spLocks noChangeAspect="1"/>
            </p:cNvSpPr>
            <p:nvPr/>
          </p:nvSpPr>
          <p:spPr bwMode="auto">
            <a:xfrm>
              <a:off x="4550809" y="2419350"/>
              <a:ext cx="252889" cy="252000"/>
            </a:xfrm>
            <a:prstGeom prst="ellipse">
              <a:avLst/>
            </a:prstGeom>
            <a:solidFill>
              <a:schemeClr val="accent5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1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400" b="1" dirty="0">
                  <a:solidFill>
                    <a:schemeClr val="bg1"/>
                  </a:solidFill>
                </a:rPr>
                <a:t>0</a:t>
              </a:r>
              <a:endParaRPr kumimoji="0" lang="da-DK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2" name="Ellipse 21"/>
            <p:cNvSpPr>
              <a:spLocks noChangeAspect="1"/>
            </p:cNvSpPr>
            <p:nvPr/>
          </p:nvSpPr>
          <p:spPr bwMode="auto">
            <a:xfrm>
              <a:off x="4550809" y="2910386"/>
              <a:ext cx="252889" cy="252000"/>
            </a:xfrm>
            <a:prstGeom prst="ellipse">
              <a:avLst/>
            </a:prstGeom>
            <a:solidFill>
              <a:schemeClr val="accent5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1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400" b="1" dirty="0">
                  <a:solidFill>
                    <a:schemeClr val="bg1"/>
                  </a:solidFill>
                </a:rPr>
                <a:t>1</a:t>
              </a:r>
              <a:endParaRPr kumimoji="0" lang="da-DK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6" name="Ellipse 25"/>
            <p:cNvSpPr>
              <a:spLocks noChangeAspect="1"/>
            </p:cNvSpPr>
            <p:nvPr/>
          </p:nvSpPr>
          <p:spPr bwMode="auto">
            <a:xfrm>
              <a:off x="4550809" y="3425358"/>
              <a:ext cx="252889" cy="252000"/>
            </a:xfrm>
            <a:prstGeom prst="ellipse">
              <a:avLst/>
            </a:prstGeom>
            <a:solidFill>
              <a:schemeClr val="accent5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1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400" b="1" dirty="0">
                  <a:solidFill>
                    <a:schemeClr val="bg1"/>
                  </a:solidFill>
                </a:rPr>
                <a:t>2</a:t>
              </a:r>
              <a:endParaRPr kumimoji="0" lang="da-DK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28" name="Gruppe 27"/>
          <p:cNvGrpSpPr/>
          <p:nvPr/>
        </p:nvGrpSpPr>
        <p:grpSpPr>
          <a:xfrm>
            <a:off x="7987830" y="2266950"/>
            <a:ext cx="252889" cy="743036"/>
            <a:chOff x="4550809" y="2419350"/>
            <a:chExt cx="252889" cy="743036"/>
          </a:xfrm>
        </p:grpSpPr>
        <p:sp>
          <p:nvSpPr>
            <p:cNvPr id="29" name="Ellipse 28"/>
            <p:cNvSpPr>
              <a:spLocks noChangeAspect="1"/>
            </p:cNvSpPr>
            <p:nvPr/>
          </p:nvSpPr>
          <p:spPr bwMode="auto">
            <a:xfrm>
              <a:off x="4550809" y="2419350"/>
              <a:ext cx="252889" cy="252000"/>
            </a:xfrm>
            <a:prstGeom prst="ellipse">
              <a:avLst/>
            </a:prstGeom>
            <a:solidFill>
              <a:schemeClr val="accent5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1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3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rPr>
                <a:t>11</a:t>
              </a:r>
            </a:p>
          </p:txBody>
        </p:sp>
        <p:sp>
          <p:nvSpPr>
            <p:cNvPr id="31" name="Ellipse 30"/>
            <p:cNvSpPr>
              <a:spLocks noChangeAspect="1"/>
            </p:cNvSpPr>
            <p:nvPr/>
          </p:nvSpPr>
          <p:spPr bwMode="auto">
            <a:xfrm>
              <a:off x="4550809" y="2910386"/>
              <a:ext cx="252889" cy="252000"/>
            </a:xfrm>
            <a:prstGeom prst="ellipse">
              <a:avLst/>
            </a:prstGeom>
            <a:solidFill>
              <a:schemeClr val="accent5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1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3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rPr>
                <a:t>12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64269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>
            <a:extLst>
              <a:ext uri="{FF2B5EF4-FFF2-40B4-BE49-F238E27FC236}">
                <a16:creationId xmlns:a16="http://schemas.microsoft.com/office/drawing/2014/main" id="{B9786281-A47E-4842-ED04-AAA3A3645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295" y="2036956"/>
            <a:ext cx="2926705" cy="4824279"/>
          </a:xfrm>
          <a:prstGeom prst="rect">
            <a:avLst/>
          </a:prstGeom>
        </p:spPr>
      </p:pic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20</a:t>
            </a:fld>
            <a:endParaRPr lang="da-DK" dirty="0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3"/>
          </p:nvPr>
        </p:nvSpPr>
        <p:spPr>
          <a:xfrm>
            <a:off x="698493" y="1403674"/>
            <a:ext cx="5112000" cy="270782"/>
          </a:xfrm>
        </p:spPr>
        <p:txBody>
          <a:bodyPr/>
          <a:lstStyle/>
          <a:p>
            <a:r>
              <a:rPr lang="da-DK" dirty="0"/>
              <a:t>Provenuvirkning af Kommissionens anbefalinger.</a:t>
            </a:r>
          </a:p>
          <a:p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b="0" dirty="0"/>
              <a:t>De økonomiske rammer er overholdt</a:t>
            </a:r>
          </a:p>
        </p:txBody>
      </p:sp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698494" y="1674456"/>
          <a:ext cx="8346051" cy="42119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54208">
                  <a:extLst>
                    <a:ext uri="{9D8B030D-6E8A-4147-A177-3AD203B41FA5}">
                      <a16:colId xmlns:a16="http://schemas.microsoft.com/office/drawing/2014/main" val="2483008968"/>
                    </a:ext>
                  </a:extLst>
                </a:gridCol>
                <a:gridCol w="584549">
                  <a:extLst>
                    <a:ext uri="{9D8B030D-6E8A-4147-A177-3AD203B41FA5}">
                      <a16:colId xmlns:a16="http://schemas.microsoft.com/office/drawing/2014/main" val="1197973790"/>
                    </a:ext>
                  </a:extLst>
                </a:gridCol>
                <a:gridCol w="584549">
                  <a:extLst>
                    <a:ext uri="{9D8B030D-6E8A-4147-A177-3AD203B41FA5}">
                      <a16:colId xmlns:a16="http://schemas.microsoft.com/office/drawing/2014/main" val="1250868265"/>
                    </a:ext>
                  </a:extLst>
                </a:gridCol>
                <a:gridCol w="584549">
                  <a:extLst>
                    <a:ext uri="{9D8B030D-6E8A-4147-A177-3AD203B41FA5}">
                      <a16:colId xmlns:a16="http://schemas.microsoft.com/office/drawing/2014/main" val="1067324101"/>
                    </a:ext>
                  </a:extLst>
                </a:gridCol>
                <a:gridCol w="584549">
                  <a:extLst>
                    <a:ext uri="{9D8B030D-6E8A-4147-A177-3AD203B41FA5}">
                      <a16:colId xmlns:a16="http://schemas.microsoft.com/office/drawing/2014/main" val="1238805276"/>
                    </a:ext>
                  </a:extLst>
                </a:gridCol>
                <a:gridCol w="584549">
                  <a:extLst>
                    <a:ext uri="{9D8B030D-6E8A-4147-A177-3AD203B41FA5}">
                      <a16:colId xmlns:a16="http://schemas.microsoft.com/office/drawing/2014/main" val="3185808401"/>
                    </a:ext>
                  </a:extLst>
                </a:gridCol>
                <a:gridCol w="584549">
                  <a:extLst>
                    <a:ext uri="{9D8B030D-6E8A-4147-A177-3AD203B41FA5}">
                      <a16:colId xmlns:a16="http://schemas.microsoft.com/office/drawing/2014/main" val="1769249872"/>
                    </a:ext>
                  </a:extLst>
                </a:gridCol>
                <a:gridCol w="584549">
                  <a:extLst>
                    <a:ext uri="{9D8B030D-6E8A-4147-A177-3AD203B41FA5}">
                      <a16:colId xmlns:a16="http://schemas.microsoft.com/office/drawing/2014/main" val="4237196574"/>
                    </a:ext>
                  </a:extLst>
                </a:gridCol>
              </a:tblGrid>
              <a:tr h="329437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u="none" strike="noStrike" dirty="0">
                          <a:effectLst/>
                        </a:rPr>
                        <a:t>Mia. kr. (2022-niveau)</a:t>
                      </a:r>
                      <a:endParaRPr lang="da-D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2025</a:t>
                      </a:r>
                      <a:endParaRPr lang="da-D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2030</a:t>
                      </a:r>
                      <a:endParaRPr lang="da-D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2040</a:t>
                      </a:r>
                      <a:endParaRPr lang="da-D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2050</a:t>
                      </a:r>
                      <a:endParaRPr lang="da-D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2070</a:t>
                      </a:r>
                      <a:endParaRPr lang="da-D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2100</a:t>
                      </a:r>
                      <a:endParaRPr lang="da-D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HBI</a:t>
                      </a:r>
                      <a:endParaRPr lang="da-DK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extLst>
                  <a:ext uri="{0D108BD9-81ED-4DB2-BD59-A6C34878D82A}">
                    <a16:rowId xmlns:a16="http://schemas.microsoft.com/office/drawing/2014/main" val="963671206"/>
                  </a:ext>
                </a:extLst>
              </a:tr>
              <a:tr h="35366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u="none" strike="noStrike" dirty="0">
                          <a:effectLst/>
                        </a:rPr>
                        <a:t>En lempeligere indeksering af folkepensionsalderen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-4,3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>
                          <a:effectLst/>
                        </a:rPr>
                        <a:t>-19,3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>
                          <a:effectLst/>
                        </a:rPr>
                        <a:t>-27,1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>
                          <a:effectLst/>
                        </a:rPr>
                        <a:t>-18,1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extLst>
                  <a:ext uri="{0D108BD9-81ED-4DB2-BD59-A6C34878D82A}">
                    <a16:rowId xmlns:a16="http://schemas.microsoft.com/office/drawing/2014/main" val="3771795201"/>
                  </a:ext>
                </a:extLst>
              </a:tr>
              <a:tr h="304294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u="none" strike="noStrike" dirty="0">
                          <a:effectLst/>
                        </a:rPr>
                        <a:t>Et ekstraordinært ATP-bidrag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-0,9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-1,4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-1,1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-0,4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1,0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2,0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1,0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extLst>
                  <a:ext uri="{0D108BD9-81ED-4DB2-BD59-A6C34878D82A}">
                    <a16:rowId xmlns:a16="http://schemas.microsoft.com/office/drawing/2014/main" val="271802515"/>
                  </a:ext>
                </a:extLst>
              </a:tr>
              <a:tr h="304294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u="none" strike="noStrike" dirty="0">
                          <a:effectLst/>
                        </a:rPr>
                        <a:t>Forhøjelse af det ekstra pensionsfradrag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-0,5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-1,0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-1,0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-1,0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-1,0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-1,0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-0,9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extLst>
                  <a:ext uri="{0D108BD9-81ED-4DB2-BD59-A6C34878D82A}">
                    <a16:rowId xmlns:a16="http://schemas.microsoft.com/office/drawing/2014/main" val="136606718"/>
                  </a:ext>
                </a:extLst>
              </a:tr>
              <a:tr h="304294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u="none" strike="noStrike" dirty="0">
                          <a:effectLst/>
                        </a:rPr>
                        <a:t>Bedre målretning af aldersopsparingen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>
                          <a:effectLst/>
                        </a:rPr>
                        <a:t>0,4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1,0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0,7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>
                          <a:effectLst/>
                        </a:rPr>
                        <a:t>-0,1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extLst>
                  <a:ext uri="{0D108BD9-81ED-4DB2-BD59-A6C34878D82A}">
                    <a16:rowId xmlns:a16="http://schemas.microsoft.com/office/drawing/2014/main" val="3668790532"/>
                  </a:ext>
                </a:extLst>
              </a:tr>
              <a:tr h="355636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u="none" strike="noStrike" dirty="0">
                          <a:effectLst/>
                        </a:rPr>
                        <a:t>Løsning af implementeringsudfordringer ved aldersopsparingen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>
                          <a:effectLst/>
                        </a:rPr>
                        <a:t>0,7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0,6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>
                          <a:effectLst/>
                        </a:rPr>
                        <a:t>0,5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0,4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-0,3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-0,1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extLst>
                  <a:ext uri="{0D108BD9-81ED-4DB2-BD59-A6C34878D82A}">
                    <a16:rowId xmlns:a16="http://schemas.microsoft.com/office/drawing/2014/main" val="1592378462"/>
                  </a:ext>
                </a:extLst>
              </a:tr>
              <a:tr h="355636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u="none" strike="noStrike" dirty="0">
                          <a:effectLst/>
                        </a:rPr>
                        <a:t>Omlægning af boligydelse og prisregulering af beløbsgrænserne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0,3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0,9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1,5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2,6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4,4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>
                          <a:effectLst/>
                        </a:rPr>
                        <a:t>3,1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extLst>
                  <a:ext uri="{0D108BD9-81ED-4DB2-BD59-A6C34878D82A}">
                    <a16:rowId xmlns:a16="http://schemas.microsoft.com/office/drawing/2014/main" val="2540429424"/>
                  </a:ext>
                </a:extLst>
              </a:tr>
              <a:tr h="355636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u="none" strike="noStrike" dirty="0">
                          <a:effectLst/>
                        </a:rPr>
                        <a:t>Udfasning af nedslag i ejendomsværdiskatten for folkepensionister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>
                          <a:effectLst/>
                        </a:rPr>
                        <a:t>0,4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0,3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>
                          <a:effectLst/>
                        </a:rPr>
                        <a:t>0,3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extLst>
                  <a:ext uri="{0D108BD9-81ED-4DB2-BD59-A6C34878D82A}">
                    <a16:rowId xmlns:a16="http://schemas.microsoft.com/office/drawing/2014/main" val="609680968"/>
                  </a:ext>
                </a:extLst>
              </a:tr>
              <a:tr h="29886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u="none" strike="noStrike" dirty="0">
                          <a:effectLst/>
                        </a:rPr>
                        <a:t>Udfasning af varmetillægget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0,0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>
                          <a:effectLst/>
                        </a:rPr>
                        <a:t>0,2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0,2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0,2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>
                          <a:effectLst/>
                        </a:rPr>
                        <a:t>0,2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extLst>
                  <a:ext uri="{0D108BD9-81ED-4DB2-BD59-A6C34878D82A}">
                    <a16:rowId xmlns:a16="http://schemas.microsoft.com/office/drawing/2014/main" val="390294786"/>
                  </a:ext>
                </a:extLst>
              </a:tr>
              <a:tr h="29886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u="none" strike="noStrike">
                          <a:effectLst/>
                        </a:rPr>
                        <a:t>Afskaffelse af mediechecken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0,2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0,2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0,2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0,2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0,2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0,2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0,2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extLst>
                  <a:ext uri="{0D108BD9-81ED-4DB2-BD59-A6C34878D82A}">
                    <a16:rowId xmlns:a16="http://schemas.microsoft.com/office/drawing/2014/main" val="1824773097"/>
                  </a:ext>
                </a:extLst>
              </a:tr>
              <a:tr h="35366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u="none" strike="noStrike" dirty="0">
                          <a:effectLst/>
                        </a:rPr>
                        <a:t>Formuemålretning af den supplerende pensionsydelse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u="none" strike="noStrike" dirty="0">
                          <a:effectLst/>
                        </a:rPr>
                        <a:t>0,1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888981"/>
                  </a:ext>
                </a:extLst>
              </a:tr>
              <a:tr h="29886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b="1" u="none" strike="noStrike" dirty="0">
                          <a:effectLst/>
                        </a:rPr>
                        <a:t>Primær strukturel saldo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>
                          <a:effectLst/>
                        </a:rPr>
                        <a:t>0,1</a:t>
                      </a:r>
                      <a:endParaRPr lang="da-DK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0,2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0,7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-3,2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-16,1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-21,5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-14,4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07432482"/>
                  </a:ext>
                </a:extLst>
              </a:tr>
              <a:tr h="29886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b="1" u="none" strike="noStrike" dirty="0">
                          <a:effectLst/>
                        </a:rPr>
                        <a:t>Strukturel saldo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0,1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0,2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0,8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-3,9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-25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-58,7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1200" b="1" u="none" strike="noStrike" dirty="0">
                          <a:effectLst/>
                        </a:rPr>
                        <a:t>.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2400" marT="9525" marB="0" anchor="ctr"/>
                </a:tc>
                <a:extLst>
                  <a:ext uri="{0D108BD9-81ED-4DB2-BD59-A6C34878D82A}">
                    <a16:rowId xmlns:a16="http://schemas.microsoft.com/office/drawing/2014/main" val="458498230"/>
                  </a:ext>
                </a:extLst>
              </a:tr>
            </a:tbl>
          </a:graphicData>
        </a:graphic>
      </p:graphicFrame>
      <p:sp>
        <p:nvSpPr>
          <p:cNvPr id="16" name="Ellipse 15">
            <a:extLst>
              <a:ext uri="{FF2B5EF4-FFF2-40B4-BE49-F238E27FC236}">
                <a16:creationId xmlns:a16="http://schemas.microsoft.com/office/drawing/2014/main" id="{24A92EEE-9044-C89A-8EBC-0EA6AA86F766}"/>
              </a:ext>
            </a:extLst>
          </p:cNvPr>
          <p:cNvSpPr/>
          <p:nvPr/>
        </p:nvSpPr>
        <p:spPr>
          <a:xfrm>
            <a:off x="9487584" y="2880455"/>
            <a:ext cx="1800000" cy="1800000"/>
          </a:xfrm>
          <a:prstGeom prst="ellipse">
            <a:avLst/>
          </a:prstGeom>
          <a:solidFill>
            <a:srgbClr val="7AC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500" i="1" dirty="0">
                <a:latin typeface="Arial" panose="020B0604020202020204" pitchFamily="34" charset="0"/>
                <a:cs typeface="Arial" panose="020B0604020202020204" pitchFamily="34" charset="0"/>
              </a:rPr>
              <a:t>Balance frem til 2040 og fortsat holdbar finanspolitik.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10387584" y="6017738"/>
            <a:ext cx="1371600" cy="896112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endParaRPr lang="da-DK" sz="2000" dirty="0" err="1"/>
          </a:p>
        </p:txBody>
      </p:sp>
    </p:spTree>
    <p:extLst>
      <p:ext uri="{BB962C8B-B14F-4D97-AF65-F5344CB8AC3E}">
        <p14:creationId xmlns:p14="http://schemas.microsoft.com/office/powerpoint/2010/main" val="2313071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 bwMode="auto">
          <a:xfrm>
            <a:off x="0" y="5053765"/>
            <a:ext cx="12192000" cy="877135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>
          <a:xfrm>
            <a:off x="1055440" y="1456470"/>
            <a:ext cx="5112000" cy="270782"/>
          </a:xfrm>
        </p:spPr>
        <p:txBody>
          <a:bodyPr/>
          <a:lstStyle/>
          <a:p>
            <a:r>
              <a:rPr lang="da-DK" b="1" dirty="0"/>
              <a:t>Forhøjelse af det ekstra pensionsfradrag, høj sats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>
          <a:xfrm>
            <a:off x="6546870" y="1475255"/>
            <a:ext cx="5112000" cy="270782"/>
          </a:xfrm>
        </p:spPr>
        <p:txBody>
          <a:bodyPr/>
          <a:lstStyle/>
          <a:p>
            <a:r>
              <a:rPr lang="da-DK" b="1" dirty="0"/>
              <a:t>Forbedret målretning af aldersopsparing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Anbefaling: </a:t>
            </a:r>
            <a:r>
              <a:rPr lang="da-DK" b="0" dirty="0"/>
              <a:t>Forhøjet pensionsfradrag og justeret aldersopsparing</a:t>
            </a:r>
            <a:endParaRPr lang="da-DK" dirty="0"/>
          </a:p>
        </p:txBody>
      </p:sp>
      <p:pic>
        <p:nvPicPr>
          <p:cNvPr id="17" name="Content Placeholder 7" descr="{&quot;ExcelBinding&quot;:{&quot;FileBinding&quot;:{&quot;FilePath&quot;:&quot;I:\\MPC\\ANNHE\\2021\\Pensionskommission\\Møde 17\\opsparingsincitamenter præsentation.xlsx&quot;,&quot;SheetName&quot;:&quot;Ark2 (2)&quot;,&quot;DataName&quot;:&quot;Chart 1&quot;,&quot;CopiedType&quot;:0}},&quot;BindingSizingType&quot;:1,&quot;BindingInsertionType&quot;:1,&quot;CenterInPlaceholders&quot;:null,&quot;RowDistanceLeft&quot;:null,&quot;RowDistanceRight&quot;:null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63" y="1702135"/>
            <a:ext cx="3886200" cy="3351630"/>
          </a:xfrm>
          <a:prstGeom prst="rect">
            <a:avLst/>
          </a:prstGeom>
        </p:spPr>
      </p:pic>
      <p:pic>
        <p:nvPicPr>
          <p:cNvPr id="18" name="Picture 14" descr="{&quot;ExcelBinding&quot;:{&quot;FileBinding&quot;:{&quot;FilePath&quot;:&quot;I:\\MPC\\ANNHE\\2021\\Pensionskommission\\Møde 17\\opsparingsincitamenter præsentation.xlsx&quot;,&quot;SheetName&quot;:&quot;Ark2 (2)&quot;,&quot;DataName&quot;:&quot;Chart 2&quot;,&quot;CopiedType&quot;:0}},&quot;BindingSizingType&quot;:1,&quot;BindingInsertionType&quot;:1,&quot;CenterInPlaceholders&quot;:null,&quot;RowDistanceLeft&quot;:null,&quot;RowDistanceRight&quot;:null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670" y="1727253"/>
            <a:ext cx="3771900" cy="3191135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741A2A82-AD9A-F0CA-5C8A-E7DE488D3C69}"/>
              </a:ext>
            </a:extLst>
          </p:cNvPr>
          <p:cNvSpPr/>
          <p:nvPr/>
        </p:nvSpPr>
        <p:spPr>
          <a:xfrm>
            <a:off x="879446" y="5053764"/>
            <a:ext cx="4547787" cy="877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da-DK" sz="14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Øges fra 12 til 15 pct. og fra 32 til 38 pct. for personer med mere/mindre end 15 år til pensionsalderen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41A2A82-AD9A-F0CA-5C8A-E7DE488D3C69}"/>
              </a:ext>
            </a:extLst>
          </p:cNvPr>
          <p:cNvSpPr/>
          <p:nvPr/>
        </p:nvSpPr>
        <p:spPr>
          <a:xfrm>
            <a:off x="6546870" y="5083929"/>
            <a:ext cx="4629130" cy="846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da-DK" sz="14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Periode med højt indbetalingsloft forlænges fra fem til syv år før folkepensionsalderen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da-DK" sz="14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Højt indbetalingsloft sænkes fra 55.300 kr. til 47.000 kr. </a:t>
            </a:r>
          </a:p>
        </p:txBody>
      </p:sp>
    </p:spTree>
    <p:extLst>
      <p:ext uri="{BB962C8B-B14F-4D97-AF65-F5344CB8AC3E}">
        <p14:creationId xmlns:p14="http://schemas.microsoft.com/office/powerpoint/2010/main" val="2476415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22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>
          <a:xfrm>
            <a:off x="698493" y="302075"/>
            <a:ext cx="8083999" cy="553279"/>
          </a:xfrm>
        </p:spPr>
        <p:txBody>
          <a:bodyPr/>
          <a:lstStyle/>
          <a:p>
            <a:r>
              <a:rPr lang="da-DK" dirty="0"/>
              <a:t>Anbefaling: </a:t>
            </a:r>
            <a:r>
              <a:rPr lang="da-DK" b="0" dirty="0"/>
              <a:t>Omlægning af boligydelsen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B9786281-A47E-4842-ED04-AAA3A3645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295" y="2036956"/>
            <a:ext cx="2926705" cy="4824279"/>
          </a:xfrm>
          <a:prstGeom prst="rect">
            <a:avLst/>
          </a:prstGeom>
        </p:spPr>
      </p:pic>
      <p:sp>
        <p:nvSpPr>
          <p:cNvPr id="16" name="Ellipse 15">
            <a:extLst>
              <a:ext uri="{FF2B5EF4-FFF2-40B4-BE49-F238E27FC236}">
                <a16:creationId xmlns:a16="http://schemas.microsoft.com/office/drawing/2014/main" id="{D8A9BBEA-9AB9-48E9-8848-D2DACC163047}"/>
              </a:ext>
            </a:extLst>
          </p:cNvPr>
          <p:cNvSpPr/>
          <p:nvPr/>
        </p:nvSpPr>
        <p:spPr>
          <a:xfrm>
            <a:off x="5877884" y="1078078"/>
            <a:ext cx="5040000" cy="50400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67016515-5AA2-E177-C926-8A0D16A398A2}"/>
              </a:ext>
            </a:extLst>
          </p:cNvPr>
          <p:cNvSpPr txBox="1"/>
          <p:nvPr/>
        </p:nvSpPr>
        <p:spPr>
          <a:xfrm>
            <a:off x="6338112" y="2040494"/>
            <a:ext cx="404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Månedlig boligydelse efter gældende regler samt ved den anbefalede omlægning (stiplede linjer)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17393567-58AB-FE56-5118-0E8132A3BC6C}"/>
              </a:ext>
            </a:extLst>
          </p:cNvPr>
          <p:cNvSpPr/>
          <p:nvPr/>
        </p:nvSpPr>
        <p:spPr>
          <a:xfrm>
            <a:off x="698493" y="1586578"/>
            <a:ext cx="5715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507C6567-DBE9-07F3-5378-272DA8C82495}"/>
              </a:ext>
            </a:extLst>
          </p:cNvPr>
          <p:cNvSpPr/>
          <p:nvPr/>
        </p:nvSpPr>
        <p:spPr>
          <a:xfrm>
            <a:off x="698575" y="2383658"/>
            <a:ext cx="5715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88FF08CE-74D4-820F-4F86-75748A40B09B}"/>
              </a:ext>
            </a:extLst>
          </p:cNvPr>
          <p:cNvSpPr txBox="1"/>
          <p:nvPr/>
        </p:nvSpPr>
        <p:spPr>
          <a:xfrm>
            <a:off x="1328599" y="1586578"/>
            <a:ext cx="4490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Procenten for indtægtsmodregning reduceres fra 22½ til 18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B358E8A9-3AB6-96BC-A129-1DAF0C801F63}"/>
              </a:ext>
            </a:extLst>
          </p:cNvPr>
          <p:cNvSpPr txBox="1"/>
          <p:nvPr/>
        </p:nvSpPr>
        <p:spPr>
          <a:xfrm>
            <a:off x="1328599" y="2383658"/>
            <a:ext cx="4601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cs typeface="Arial" panose="020B0604020202020204" pitchFamily="34" charset="0"/>
              </a:rPr>
              <a:t>Fradragsgrænsen for indtægtsmodregning nedsættes fra 173.500 kr. til 148.100 kr. (2022-niveau)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9F7D2C14-D158-2281-5059-5100A17D0B4D}"/>
              </a:ext>
            </a:extLst>
          </p:cNvPr>
          <p:cNvSpPr txBox="1"/>
          <p:nvPr/>
        </p:nvSpPr>
        <p:spPr>
          <a:xfrm>
            <a:off x="1328599" y="3252269"/>
            <a:ext cx="401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cs typeface="Arial" panose="020B0604020202020204" pitchFamily="34" charset="0"/>
              </a:rPr>
              <a:t>Kravet om 11 pct. egenbetaling fjernes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9F7D2C14-D158-2281-5059-5100A17D0B4D}"/>
              </a:ext>
            </a:extLst>
          </p:cNvPr>
          <p:cNvSpPr txBox="1"/>
          <p:nvPr/>
        </p:nvSpPr>
        <p:spPr>
          <a:xfrm>
            <a:off x="1329683" y="4851673"/>
            <a:ext cx="401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cs typeface="Arial" panose="020B0604020202020204" pitchFamily="34" charset="0"/>
              </a:rPr>
              <a:t>Huslejetillægget halveres</a:t>
            </a: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E8CB5C33-544B-F0FD-4002-A492CFA1A220}"/>
              </a:ext>
            </a:extLst>
          </p:cNvPr>
          <p:cNvSpPr/>
          <p:nvPr/>
        </p:nvSpPr>
        <p:spPr>
          <a:xfrm>
            <a:off x="698575" y="5546578"/>
            <a:ext cx="5715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8" name="Tekstfelt 67">
            <a:extLst>
              <a:ext uri="{FF2B5EF4-FFF2-40B4-BE49-F238E27FC236}">
                <a16:creationId xmlns:a16="http://schemas.microsoft.com/office/drawing/2014/main" id="{9F7D2C14-D158-2281-5059-5100A17D0B4D}"/>
              </a:ext>
            </a:extLst>
          </p:cNvPr>
          <p:cNvSpPr txBox="1"/>
          <p:nvPr/>
        </p:nvSpPr>
        <p:spPr>
          <a:xfrm>
            <a:off x="1328598" y="3803427"/>
            <a:ext cx="4601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cs typeface="Arial" panose="020B0604020202020204" pitchFamily="34" charset="0"/>
              </a:rPr>
              <a:t>Fradragsgrænserne for formuemodregning nedsættes fra 913.400 kr. og 1.827.000 kr. til hhv. 779.800 kr. og 1.559.700 kr. (2022-niveau).</a:t>
            </a:r>
          </a:p>
        </p:txBody>
      </p:sp>
      <p:sp>
        <p:nvSpPr>
          <p:cNvPr id="74" name="Tekstfelt 73">
            <a:extLst>
              <a:ext uri="{FF2B5EF4-FFF2-40B4-BE49-F238E27FC236}">
                <a16:creationId xmlns:a16="http://schemas.microsoft.com/office/drawing/2014/main" id="{9F7D2C14-D158-2281-5059-5100A17D0B4D}"/>
              </a:ext>
            </a:extLst>
          </p:cNvPr>
          <p:cNvSpPr txBox="1"/>
          <p:nvPr/>
        </p:nvSpPr>
        <p:spPr>
          <a:xfrm>
            <a:off x="1328599" y="5573495"/>
            <a:ext cx="4840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cs typeface="Arial" panose="020B0604020202020204" pitchFamily="34" charset="0"/>
              </a:rPr>
              <a:t>Den fremadrettede regulering af beløbsgrænser skal følge samme principper som gælder for boligsikring </a:t>
            </a:r>
          </a:p>
        </p:txBody>
      </p:sp>
      <p:grpSp>
        <p:nvGrpSpPr>
          <p:cNvPr id="75" name="Group 4">
            <a:extLst>
              <a:ext uri="{FF2B5EF4-FFF2-40B4-BE49-F238E27FC236}">
                <a16:creationId xmlns:a16="http://schemas.microsoft.com/office/drawing/2014/main" id="{F96BCC50-116B-4248-9F22-1886D62B03A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39927" y="5676531"/>
            <a:ext cx="324175" cy="327450"/>
            <a:chOff x="92" y="88"/>
            <a:chExt cx="396" cy="400"/>
          </a:xfrm>
          <a:solidFill>
            <a:schemeClr val="bg1"/>
          </a:solidFill>
        </p:grpSpPr>
        <p:sp>
          <p:nvSpPr>
            <p:cNvPr id="76" name="Rectangle 5">
              <a:extLst>
                <a:ext uri="{FF2B5EF4-FFF2-40B4-BE49-F238E27FC236}">
                  <a16:creationId xmlns:a16="http://schemas.microsoft.com/office/drawing/2014/main" id="{A7E1231B-DE28-42A0-A6FC-D43B6F435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" y="245"/>
              <a:ext cx="86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9AAC606C-04A7-4E4A-B691-1871F620C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" y="88"/>
              <a:ext cx="338" cy="400"/>
            </a:xfrm>
            <a:custGeom>
              <a:avLst/>
              <a:gdLst>
                <a:gd name="T0" fmla="*/ 338 w 338"/>
                <a:gd name="T1" fmla="*/ 400 h 400"/>
                <a:gd name="T2" fmla="*/ 0 w 338"/>
                <a:gd name="T3" fmla="*/ 400 h 400"/>
                <a:gd name="T4" fmla="*/ 0 w 338"/>
                <a:gd name="T5" fmla="*/ 0 h 400"/>
                <a:gd name="T6" fmla="*/ 338 w 338"/>
                <a:gd name="T7" fmla="*/ 0 h 400"/>
                <a:gd name="T8" fmla="*/ 338 w 338"/>
                <a:gd name="T9" fmla="*/ 128 h 400"/>
                <a:gd name="T10" fmla="*/ 320 w 338"/>
                <a:gd name="T11" fmla="*/ 128 h 400"/>
                <a:gd name="T12" fmla="*/ 320 w 338"/>
                <a:gd name="T13" fmla="*/ 18 h 400"/>
                <a:gd name="T14" fmla="*/ 18 w 338"/>
                <a:gd name="T15" fmla="*/ 18 h 400"/>
                <a:gd name="T16" fmla="*/ 18 w 338"/>
                <a:gd name="T17" fmla="*/ 382 h 400"/>
                <a:gd name="T18" fmla="*/ 320 w 338"/>
                <a:gd name="T19" fmla="*/ 382 h 400"/>
                <a:gd name="T20" fmla="*/ 320 w 338"/>
                <a:gd name="T21" fmla="*/ 296 h 400"/>
                <a:gd name="T22" fmla="*/ 338 w 338"/>
                <a:gd name="T23" fmla="*/ 296 h 400"/>
                <a:gd name="T24" fmla="*/ 338 w 338"/>
                <a:gd name="T25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8" h="400">
                  <a:moveTo>
                    <a:pt x="338" y="400"/>
                  </a:moveTo>
                  <a:lnTo>
                    <a:pt x="0" y="400"/>
                  </a:lnTo>
                  <a:lnTo>
                    <a:pt x="0" y="0"/>
                  </a:lnTo>
                  <a:lnTo>
                    <a:pt x="338" y="0"/>
                  </a:lnTo>
                  <a:lnTo>
                    <a:pt x="338" y="128"/>
                  </a:lnTo>
                  <a:lnTo>
                    <a:pt x="320" y="128"/>
                  </a:lnTo>
                  <a:lnTo>
                    <a:pt x="320" y="18"/>
                  </a:lnTo>
                  <a:lnTo>
                    <a:pt x="18" y="18"/>
                  </a:lnTo>
                  <a:lnTo>
                    <a:pt x="18" y="382"/>
                  </a:lnTo>
                  <a:lnTo>
                    <a:pt x="320" y="382"/>
                  </a:lnTo>
                  <a:lnTo>
                    <a:pt x="320" y="296"/>
                  </a:lnTo>
                  <a:lnTo>
                    <a:pt x="338" y="296"/>
                  </a:lnTo>
                  <a:lnTo>
                    <a:pt x="338" y="4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8" name="Rectangle 7">
              <a:extLst>
                <a:ext uri="{FF2B5EF4-FFF2-40B4-BE49-F238E27FC236}">
                  <a16:creationId xmlns:a16="http://schemas.microsoft.com/office/drawing/2014/main" id="{133532AB-DCFE-40CF-81BE-0248125CA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192"/>
              <a:ext cx="104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9" name="Rectangle 8">
              <a:extLst>
                <a:ext uri="{FF2B5EF4-FFF2-40B4-BE49-F238E27FC236}">
                  <a16:creationId xmlns:a16="http://schemas.microsoft.com/office/drawing/2014/main" id="{4BF83CEB-A07E-42D3-B52C-F21352F9E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279"/>
              <a:ext cx="93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" name="Rectangle 9">
              <a:extLst>
                <a:ext uri="{FF2B5EF4-FFF2-40B4-BE49-F238E27FC236}">
                  <a16:creationId xmlns:a16="http://schemas.microsoft.com/office/drawing/2014/main" id="{84CDF0AA-DB75-4DC9-A5D4-9FDB2E366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366"/>
              <a:ext cx="173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1D74E07A-6424-4EC3-8229-4D41D4BB2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" y="299"/>
              <a:ext cx="82" cy="82"/>
            </a:xfrm>
            <a:custGeom>
              <a:avLst/>
              <a:gdLst>
                <a:gd name="T0" fmla="*/ 69 w 82"/>
                <a:gd name="T1" fmla="*/ 82 h 82"/>
                <a:gd name="T2" fmla="*/ 0 w 82"/>
                <a:gd name="T3" fmla="*/ 13 h 82"/>
                <a:gd name="T4" fmla="*/ 13 w 82"/>
                <a:gd name="T5" fmla="*/ 0 h 82"/>
                <a:gd name="T6" fmla="*/ 82 w 82"/>
                <a:gd name="T7" fmla="*/ 69 h 82"/>
                <a:gd name="T8" fmla="*/ 69 w 82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69" y="82"/>
                  </a:moveTo>
                  <a:lnTo>
                    <a:pt x="0" y="13"/>
                  </a:lnTo>
                  <a:lnTo>
                    <a:pt x="13" y="0"/>
                  </a:lnTo>
                  <a:lnTo>
                    <a:pt x="82" y="69"/>
                  </a:lnTo>
                  <a:lnTo>
                    <a:pt x="69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1B0D3E19-E69A-4ABC-AF54-39C15C4828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8" y="158"/>
              <a:ext cx="190" cy="191"/>
            </a:xfrm>
            <a:custGeom>
              <a:avLst/>
              <a:gdLst>
                <a:gd name="T0" fmla="*/ 44 w 88"/>
                <a:gd name="T1" fmla="*/ 88 h 88"/>
                <a:gd name="T2" fmla="*/ 0 w 88"/>
                <a:gd name="T3" fmla="*/ 44 h 88"/>
                <a:gd name="T4" fmla="*/ 44 w 88"/>
                <a:gd name="T5" fmla="*/ 0 h 88"/>
                <a:gd name="T6" fmla="*/ 88 w 88"/>
                <a:gd name="T7" fmla="*/ 44 h 88"/>
                <a:gd name="T8" fmla="*/ 44 w 88"/>
                <a:gd name="T9" fmla="*/ 88 h 88"/>
                <a:gd name="T10" fmla="*/ 44 w 88"/>
                <a:gd name="T11" fmla="*/ 8 h 88"/>
                <a:gd name="T12" fmla="*/ 8 w 88"/>
                <a:gd name="T13" fmla="*/ 44 h 88"/>
                <a:gd name="T14" fmla="*/ 44 w 88"/>
                <a:gd name="T15" fmla="*/ 80 h 88"/>
                <a:gd name="T16" fmla="*/ 80 w 88"/>
                <a:gd name="T17" fmla="*/ 44 h 88"/>
                <a:gd name="T18" fmla="*/ 44 w 88"/>
                <a:gd name="T19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8">
                  <a:moveTo>
                    <a:pt x="44" y="88"/>
                  </a:moveTo>
                  <a:cubicBezTo>
                    <a:pt x="20" y="88"/>
                    <a:pt x="0" y="68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68" y="0"/>
                    <a:pt x="88" y="20"/>
                    <a:pt x="88" y="44"/>
                  </a:cubicBezTo>
                  <a:cubicBezTo>
                    <a:pt x="88" y="68"/>
                    <a:pt x="68" y="88"/>
                    <a:pt x="44" y="88"/>
                  </a:cubicBezTo>
                  <a:close/>
                  <a:moveTo>
                    <a:pt x="44" y="8"/>
                  </a:moveTo>
                  <a:cubicBezTo>
                    <a:pt x="24" y="8"/>
                    <a:pt x="8" y="24"/>
                    <a:pt x="8" y="44"/>
                  </a:cubicBezTo>
                  <a:cubicBezTo>
                    <a:pt x="8" y="64"/>
                    <a:pt x="24" y="80"/>
                    <a:pt x="44" y="80"/>
                  </a:cubicBezTo>
                  <a:cubicBezTo>
                    <a:pt x="64" y="80"/>
                    <a:pt x="80" y="64"/>
                    <a:pt x="80" y="44"/>
                  </a:cubicBezTo>
                  <a:cubicBezTo>
                    <a:pt x="80" y="24"/>
                    <a:pt x="64" y="8"/>
                    <a:pt x="4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84" name="Ellipse 83">
            <a:extLst>
              <a:ext uri="{FF2B5EF4-FFF2-40B4-BE49-F238E27FC236}">
                <a16:creationId xmlns:a16="http://schemas.microsoft.com/office/drawing/2014/main" id="{507C6567-DBE9-07F3-5378-272DA8C82495}"/>
              </a:ext>
            </a:extLst>
          </p:cNvPr>
          <p:cNvSpPr/>
          <p:nvPr/>
        </p:nvSpPr>
        <p:spPr>
          <a:xfrm>
            <a:off x="698493" y="3161024"/>
            <a:ext cx="5715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507C6567-DBE9-07F3-5378-272DA8C82495}"/>
              </a:ext>
            </a:extLst>
          </p:cNvPr>
          <p:cNvSpPr/>
          <p:nvPr/>
        </p:nvSpPr>
        <p:spPr>
          <a:xfrm>
            <a:off x="698493" y="3913988"/>
            <a:ext cx="5715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98" name="Group 4">
            <a:extLst>
              <a:ext uri="{FF2B5EF4-FFF2-40B4-BE49-F238E27FC236}">
                <a16:creationId xmlns:a16="http://schemas.microsoft.com/office/drawing/2014/main" id="{273ADCD6-6E4C-4858-8BA1-151C1B067336}"/>
              </a:ext>
            </a:extLst>
          </p:cNvPr>
          <p:cNvGrpSpPr>
            <a:grpSpLocks noChangeAspect="1"/>
          </p:cNvGrpSpPr>
          <p:nvPr/>
        </p:nvGrpSpPr>
        <p:grpSpPr bwMode="auto">
          <a:xfrm flipH="1" flipV="1">
            <a:off x="797909" y="1700245"/>
            <a:ext cx="372667" cy="375637"/>
            <a:chOff x="37" y="35"/>
            <a:chExt cx="502" cy="506"/>
          </a:xfrm>
          <a:solidFill>
            <a:schemeClr val="bg1"/>
          </a:solidFill>
        </p:grpSpPr>
        <p:sp>
          <p:nvSpPr>
            <p:cNvPr id="99" name="Freeform 5">
              <a:extLst>
                <a:ext uri="{FF2B5EF4-FFF2-40B4-BE49-F238E27FC236}">
                  <a16:creationId xmlns:a16="http://schemas.microsoft.com/office/drawing/2014/main" id="{D8A79FF0-B8E8-473D-897D-08AA2BB0B2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" y="282"/>
              <a:ext cx="104" cy="103"/>
            </a:xfrm>
            <a:custGeom>
              <a:avLst/>
              <a:gdLst>
                <a:gd name="T0" fmla="*/ 24 w 48"/>
                <a:gd name="T1" fmla="*/ 48 h 48"/>
                <a:gd name="T2" fmla="*/ 0 w 48"/>
                <a:gd name="T3" fmla="*/ 24 h 48"/>
                <a:gd name="T4" fmla="*/ 24 w 48"/>
                <a:gd name="T5" fmla="*/ 0 h 48"/>
                <a:gd name="T6" fmla="*/ 48 w 48"/>
                <a:gd name="T7" fmla="*/ 24 h 48"/>
                <a:gd name="T8" fmla="*/ 24 w 48"/>
                <a:gd name="T9" fmla="*/ 48 h 48"/>
                <a:gd name="T10" fmla="*/ 24 w 48"/>
                <a:gd name="T11" fmla="*/ 8 h 48"/>
                <a:gd name="T12" fmla="*/ 8 w 48"/>
                <a:gd name="T13" fmla="*/ 24 h 48"/>
                <a:gd name="T14" fmla="*/ 24 w 48"/>
                <a:gd name="T15" fmla="*/ 40 h 48"/>
                <a:gd name="T16" fmla="*/ 40 w 48"/>
                <a:gd name="T17" fmla="*/ 24 h 48"/>
                <a:gd name="T18" fmla="*/ 24 w 48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  <a:close/>
                  <a:moveTo>
                    <a:pt x="24" y="8"/>
                  </a:moveTo>
                  <a:cubicBezTo>
                    <a:pt x="15" y="8"/>
                    <a:pt x="8" y="15"/>
                    <a:pt x="8" y="24"/>
                  </a:cubicBezTo>
                  <a:cubicBezTo>
                    <a:pt x="8" y="33"/>
                    <a:pt x="15" y="40"/>
                    <a:pt x="24" y="40"/>
                  </a:cubicBezTo>
                  <a:cubicBezTo>
                    <a:pt x="33" y="40"/>
                    <a:pt x="40" y="33"/>
                    <a:pt x="40" y="24"/>
                  </a:cubicBezTo>
                  <a:cubicBezTo>
                    <a:pt x="40" y="15"/>
                    <a:pt x="33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0" name="Freeform 6">
              <a:extLst>
                <a:ext uri="{FF2B5EF4-FFF2-40B4-BE49-F238E27FC236}">
                  <a16:creationId xmlns:a16="http://schemas.microsoft.com/office/drawing/2014/main" id="{3A96603A-DDC1-4FFE-9571-577C725FE4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5" y="437"/>
              <a:ext cx="104" cy="104"/>
            </a:xfrm>
            <a:custGeom>
              <a:avLst/>
              <a:gdLst>
                <a:gd name="T0" fmla="*/ 24 w 48"/>
                <a:gd name="T1" fmla="*/ 48 h 48"/>
                <a:gd name="T2" fmla="*/ 0 w 48"/>
                <a:gd name="T3" fmla="*/ 24 h 48"/>
                <a:gd name="T4" fmla="*/ 24 w 48"/>
                <a:gd name="T5" fmla="*/ 0 h 48"/>
                <a:gd name="T6" fmla="*/ 48 w 48"/>
                <a:gd name="T7" fmla="*/ 24 h 48"/>
                <a:gd name="T8" fmla="*/ 24 w 48"/>
                <a:gd name="T9" fmla="*/ 48 h 48"/>
                <a:gd name="T10" fmla="*/ 24 w 48"/>
                <a:gd name="T11" fmla="*/ 8 h 48"/>
                <a:gd name="T12" fmla="*/ 8 w 48"/>
                <a:gd name="T13" fmla="*/ 24 h 48"/>
                <a:gd name="T14" fmla="*/ 24 w 48"/>
                <a:gd name="T15" fmla="*/ 40 h 48"/>
                <a:gd name="T16" fmla="*/ 40 w 48"/>
                <a:gd name="T17" fmla="*/ 24 h 48"/>
                <a:gd name="T18" fmla="*/ 24 w 48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  <a:close/>
                  <a:moveTo>
                    <a:pt x="24" y="8"/>
                  </a:moveTo>
                  <a:cubicBezTo>
                    <a:pt x="15" y="8"/>
                    <a:pt x="8" y="15"/>
                    <a:pt x="8" y="24"/>
                  </a:cubicBezTo>
                  <a:cubicBezTo>
                    <a:pt x="8" y="33"/>
                    <a:pt x="15" y="40"/>
                    <a:pt x="24" y="40"/>
                  </a:cubicBezTo>
                  <a:cubicBezTo>
                    <a:pt x="33" y="40"/>
                    <a:pt x="40" y="33"/>
                    <a:pt x="40" y="24"/>
                  </a:cubicBezTo>
                  <a:cubicBezTo>
                    <a:pt x="40" y="15"/>
                    <a:pt x="33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1" name="Freeform 7">
              <a:extLst>
                <a:ext uri="{FF2B5EF4-FFF2-40B4-BE49-F238E27FC236}">
                  <a16:creationId xmlns:a16="http://schemas.microsoft.com/office/drawing/2014/main" id="{073FBBEA-1E3D-4DF4-8FB2-3226A610B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" y="286"/>
              <a:ext cx="199" cy="251"/>
            </a:xfrm>
            <a:custGeom>
              <a:avLst/>
              <a:gdLst>
                <a:gd name="T0" fmla="*/ 15 w 199"/>
                <a:gd name="T1" fmla="*/ 251 h 251"/>
                <a:gd name="T2" fmla="*/ 0 w 199"/>
                <a:gd name="T3" fmla="*/ 240 h 251"/>
                <a:gd name="T4" fmla="*/ 183 w 199"/>
                <a:gd name="T5" fmla="*/ 0 h 251"/>
                <a:gd name="T6" fmla="*/ 199 w 199"/>
                <a:gd name="T7" fmla="*/ 11 h 251"/>
                <a:gd name="T8" fmla="*/ 15 w 199"/>
                <a:gd name="T9" fmla="*/ 25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251">
                  <a:moveTo>
                    <a:pt x="15" y="251"/>
                  </a:moveTo>
                  <a:lnTo>
                    <a:pt x="0" y="240"/>
                  </a:lnTo>
                  <a:lnTo>
                    <a:pt x="183" y="0"/>
                  </a:lnTo>
                  <a:lnTo>
                    <a:pt x="199" y="11"/>
                  </a:lnTo>
                  <a:lnTo>
                    <a:pt x="15" y="2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2" name="Freeform 8">
              <a:extLst>
                <a:ext uri="{FF2B5EF4-FFF2-40B4-BE49-F238E27FC236}">
                  <a16:creationId xmlns:a16="http://schemas.microsoft.com/office/drawing/2014/main" id="{A938D23F-F980-41D7-93E4-7243102597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" y="35"/>
              <a:ext cx="312" cy="506"/>
            </a:xfrm>
            <a:custGeom>
              <a:avLst/>
              <a:gdLst>
                <a:gd name="T0" fmla="*/ 208 w 312"/>
                <a:gd name="T1" fmla="*/ 506 h 506"/>
                <a:gd name="T2" fmla="*/ 104 w 312"/>
                <a:gd name="T3" fmla="*/ 506 h 506"/>
                <a:gd name="T4" fmla="*/ 104 w 312"/>
                <a:gd name="T5" fmla="*/ 195 h 506"/>
                <a:gd name="T6" fmla="*/ 0 w 312"/>
                <a:gd name="T7" fmla="*/ 195 h 506"/>
                <a:gd name="T8" fmla="*/ 156 w 312"/>
                <a:gd name="T9" fmla="*/ 0 h 506"/>
                <a:gd name="T10" fmla="*/ 312 w 312"/>
                <a:gd name="T11" fmla="*/ 195 h 506"/>
                <a:gd name="T12" fmla="*/ 208 w 312"/>
                <a:gd name="T13" fmla="*/ 195 h 506"/>
                <a:gd name="T14" fmla="*/ 208 w 312"/>
                <a:gd name="T15" fmla="*/ 506 h 506"/>
                <a:gd name="T16" fmla="*/ 121 w 312"/>
                <a:gd name="T17" fmla="*/ 489 h 506"/>
                <a:gd name="T18" fmla="*/ 190 w 312"/>
                <a:gd name="T19" fmla="*/ 489 h 506"/>
                <a:gd name="T20" fmla="*/ 190 w 312"/>
                <a:gd name="T21" fmla="*/ 177 h 506"/>
                <a:gd name="T22" fmla="*/ 277 w 312"/>
                <a:gd name="T23" fmla="*/ 177 h 506"/>
                <a:gd name="T24" fmla="*/ 156 w 312"/>
                <a:gd name="T25" fmla="*/ 26 h 506"/>
                <a:gd name="T26" fmla="*/ 35 w 312"/>
                <a:gd name="T27" fmla="*/ 177 h 506"/>
                <a:gd name="T28" fmla="*/ 121 w 312"/>
                <a:gd name="T29" fmla="*/ 177 h 506"/>
                <a:gd name="T30" fmla="*/ 121 w 312"/>
                <a:gd name="T31" fmla="*/ 489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2" h="506">
                  <a:moveTo>
                    <a:pt x="208" y="506"/>
                  </a:moveTo>
                  <a:lnTo>
                    <a:pt x="104" y="506"/>
                  </a:lnTo>
                  <a:lnTo>
                    <a:pt x="104" y="195"/>
                  </a:lnTo>
                  <a:lnTo>
                    <a:pt x="0" y="195"/>
                  </a:lnTo>
                  <a:lnTo>
                    <a:pt x="156" y="0"/>
                  </a:lnTo>
                  <a:lnTo>
                    <a:pt x="312" y="195"/>
                  </a:lnTo>
                  <a:lnTo>
                    <a:pt x="208" y="195"/>
                  </a:lnTo>
                  <a:lnTo>
                    <a:pt x="208" y="506"/>
                  </a:lnTo>
                  <a:close/>
                  <a:moveTo>
                    <a:pt x="121" y="489"/>
                  </a:moveTo>
                  <a:lnTo>
                    <a:pt x="190" y="489"/>
                  </a:lnTo>
                  <a:lnTo>
                    <a:pt x="190" y="177"/>
                  </a:lnTo>
                  <a:lnTo>
                    <a:pt x="277" y="177"/>
                  </a:lnTo>
                  <a:lnTo>
                    <a:pt x="156" y="26"/>
                  </a:lnTo>
                  <a:lnTo>
                    <a:pt x="35" y="177"/>
                  </a:lnTo>
                  <a:lnTo>
                    <a:pt x="121" y="177"/>
                  </a:lnTo>
                  <a:lnTo>
                    <a:pt x="121" y="4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103" name="Group 4">
            <a:extLst>
              <a:ext uri="{FF2B5EF4-FFF2-40B4-BE49-F238E27FC236}">
                <a16:creationId xmlns:a16="http://schemas.microsoft.com/office/drawing/2014/main" id="{3EF45342-41CD-4BC1-937F-9E9E76495AC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6908" y="3235781"/>
            <a:ext cx="412502" cy="412502"/>
            <a:chOff x="152" y="152"/>
            <a:chExt cx="272" cy="272"/>
          </a:xfrm>
          <a:solidFill>
            <a:schemeClr val="bg1"/>
          </a:solidFill>
        </p:grpSpPr>
        <p:sp>
          <p:nvSpPr>
            <p:cNvPr id="104" name="Freeform 5">
              <a:extLst>
                <a:ext uri="{FF2B5EF4-FFF2-40B4-BE49-F238E27FC236}">
                  <a16:creationId xmlns:a16="http://schemas.microsoft.com/office/drawing/2014/main" id="{BBB5814F-DB1C-4ADC-8B3C-C45F760B7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" y="152"/>
              <a:ext cx="272" cy="272"/>
            </a:xfrm>
            <a:custGeom>
              <a:avLst/>
              <a:gdLst>
                <a:gd name="T0" fmla="*/ 13 w 272"/>
                <a:gd name="T1" fmla="*/ 272 h 272"/>
                <a:gd name="T2" fmla="*/ 0 w 272"/>
                <a:gd name="T3" fmla="*/ 259 h 272"/>
                <a:gd name="T4" fmla="*/ 259 w 272"/>
                <a:gd name="T5" fmla="*/ 0 h 272"/>
                <a:gd name="T6" fmla="*/ 272 w 272"/>
                <a:gd name="T7" fmla="*/ 13 h 272"/>
                <a:gd name="T8" fmla="*/ 13 w 272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272">
                  <a:moveTo>
                    <a:pt x="13" y="272"/>
                  </a:moveTo>
                  <a:lnTo>
                    <a:pt x="0" y="259"/>
                  </a:lnTo>
                  <a:lnTo>
                    <a:pt x="259" y="0"/>
                  </a:lnTo>
                  <a:lnTo>
                    <a:pt x="272" y="13"/>
                  </a:lnTo>
                  <a:lnTo>
                    <a:pt x="13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id="{E7A19A65-1B7B-403F-9F4A-B59CCBDBF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" y="152"/>
              <a:ext cx="272" cy="272"/>
            </a:xfrm>
            <a:custGeom>
              <a:avLst/>
              <a:gdLst>
                <a:gd name="T0" fmla="*/ 259 w 272"/>
                <a:gd name="T1" fmla="*/ 272 h 272"/>
                <a:gd name="T2" fmla="*/ 0 w 272"/>
                <a:gd name="T3" fmla="*/ 13 h 272"/>
                <a:gd name="T4" fmla="*/ 13 w 272"/>
                <a:gd name="T5" fmla="*/ 0 h 272"/>
                <a:gd name="T6" fmla="*/ 272 w 272"/>
                <a:gd name="T7" fmla="*/ 259 h 272"/>
                <a:gd name="T8" fmla="*/ 259 w 272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272">
                  <a:moveTo>
                    <a:pt x="259" y="272"/>
                  </a:moveTo>
                  <a:lnTo>
                    <a:pt x="0" y="13"/>
                  </a:lnTo>
                  <a:lnTo>
                    <a:pt x="13" y="0"/>
                  </a:lnTo>
                  <a:lnTo>
                    <a:pt x="272" y="259"/>
                  </a:lnTo>
                  <a:lnTo>
                    <a:pt x="259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110" name="Group 4">
            <a:extLst>
              <a:ext uri="{FF2B5EF4-FFF2-40B4-BE49-F238E27FC236}">
                <a16:creationId xmlns:a16="http://schemas.microsoft.com/office/drawing/2014/main" id="{03C594C3-F98F-46A7-B8A6-347F97D5EE2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7480" y="3249041"/>
            <a:ext cx="357250" cy="392582"/>
            <a:chOff x="106" y="88"/>
            <a:chExt cx="364" cy="400"/>
          </a:xfrm>
          <a:solidFill>
            <a:schemeClr val="bg1"/>
          </a:solidFill>
        </p:grpSpPr>
        <p:sp>
          <p:nvSpPr>
            <p:cNvPr id="111" name="Freeform 5">
              <a:extLst>
                <a:ext uri="{FF2B5EF4-FFF2-40B4-BE49-F238E27FC236}">
                  <a16:creationId xmlns:a16="http://schemas.microsoft.com/office/drawing/2014/main" id="{4924DDC4-64BD-447F-AE1A-628B6A14E1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" y="88"/>
              <a:ext cx="208" cy="104"/>
            </a:xfrm>
            <a:custGeom>
              <a:avLst/>
              <a:gdLst>
                <a:gd name="T0" fmla="*/ 48 w 96"/>
                <a:gd name="T1" fmla="*/ 48 h 48"/>
                <a:gd name="T2" fmla="*/ 0 w 96"/>
                <a:gd name="T3" fmla="*/ 24 h 48"/>
                <a:gd name="T4" fmla="*/ 48 w 96"/>
                <a:gd name="T5" fmla="*/ 0 h 48"/>
                <a:gd name="T6" fmla="*/ 96 w 96"/>
                <a:gd name="T7" fmla="*/ 24 h 48"/>
                <a:gd name="T8" fmla="*/ 48 w 96"/>
                <a:gd name="T9" fmla="*/ 48 h 48"/>
                <a:gd name="T10" fmla="*/ 48 w 96"/>
                <a:gd name="T11" fmla="*/ 8 h 48"/>
                <a:gd name="T12" fmla="*/ 8 w 96"/>
                <a:gd name="T13" fmla="*/ 24 h 48"/>
                <a:gd name="T14" fmla="*/ 48 w 96"/>
                <a:gd name="T15" fmla="*/ 40 h 48"/>
                <a:gd name="T16" fmla="*/ 88 w 96"/>
                <a:gd name="T17" fmla="*/ 24 h 48"/>
                <a:gd name="T18" fmla="*/ 48 w 96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48">
                  <a:moveTo>
                    <a:pt x="48" y="48"/>
                  </a:moveTo>
                  <a:cubicBezTo>
                    <a:pt x="21" y="48"/>
                    <a:pt x="0" y="38"/>
                    <a:pt x="0" y="24"/>
                  </a:cubicBezTo>
                  <a:cubicBezTo>
                    <a:pt x="0" y="10"/>
                    <a:pt x="21" y="0"/>
                    <a:pt x="48" y="0"/>
                  </a:cubicBezTo>
                  <a:cubicBezTo>
                    <a:pt x="75" y="0"/>
                    <a:pt x="96" y="10"/>
                    <a:pt x="96" y="24"/>
                  </a:cubicBezTo>
                  <a:cubicBezTo>
                    <a:pt x="96" y="38"/>
                    <a:pt x="75" y="48"/>
                    <a:pt x="48" y="48"/>
                  </a:cubicBezTo>
                  <a:close/>
                  <a:moveTo>
                    <a:pt x="48" y="8"/>
                  </a:moveTo>
                  <a:cubicBezTo>
                    <a:pt x="25" y="8"/>
                    <a:pt x="8" y="16"/>
                    <a:pt x="8" y="24"/>
                  </a:cubicBezTo>
                  <a:cubicBezTo>
                    <a:pt x="8" y="32"/>
                    <a:pt x="25" y="40"/>
                    <a:pt x="48" y="40"/>
                  </a:cubicBezTo>
                  <a:cubicBezTo>
                    <a:pt x="71" y="40"/>
                    <a:pt x="88" y="32"/>
                    <a:pt x="88" y="24"/>
                  </a:cubicBezTo>
                  <a:cubicBezTo>
                    <a:pt x="88" y="16"/>
                    <a:pt x="71" y="8"/>
                    <a:pt x="4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2" name="Freeform 6">
              <a:extLst>
                <a:ext uri="{FF2B5EF4-FFF2-40B4-BE49-F238E27FC236}">
                  <a16:creationId xmlns:a16="http://schemas.microsoft.com/office/drawing/2014/main" id="{7FED95CA-F332-4BB6-8C49-2DB3479F7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" y="140"/>
              <a:ext cx="208" cy="113"/>
            </a:xfrm>
            <a:custGeom>
              <a:avLst/>
              <a:gdLst>
                <a:gd name="T0" fmla="*/ 48 w 96"/>
                <a:gd name="T1" fmla="*/ 52 h 52"/>
                <a:gd name="T2" fmla="*/ 0 w 96"/>
                <a:gd name="T3" fmla="*/ 28 h 52"/>
                <a:gd name="T4" fmla="*/ 0 w 96"/>
                <a:gd name="T5" fmla="*/ 0 h 52"/>
                <a:gd name="T6" fmla="*/ 8 w 96"/>
                <a:gd name="T7" fmla="*/ 0 h 52"/>
                <a:gd name="T8" fmla="*/ 8 w 96"/>
                <a:gd name="T9" fmla="*/ 28 h 52"/>
                <a:gd name="T10" fmla="*/ 48 w 96"/>
                <a:gd name="T11" fmla="*/ 44 h 52"/>
                <a:gd name="T12" fmla="*/ 88 w 96"/>
                <a:gd name="T13" fmla="*/ 28 h 52"/>
                <a:gd name="T14" fmla="*/ 88 w 96"/>
                <a:gd name="T15" fmla="*/ 0 h 52"/>
                <a:gd name="T16" fmla="*/ 96 w 96"/>
                <a:gd name="T17" fmla="*/ 0 h 52"/>
                <a:gd name="T18" fmla="*/ 96 w 96"/>
                <a:gd name="T19" fmla="*/ 28 h 52"/>
                <a:gd name="T20" fmla="*/ 48 w 96"/>
                <a:gd name="T21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52">
                  <a:moveTo>
                    <a:pt x="48" y="52"/>
                  </a:moveTo>
                  <a:cubicBezTo>
                    <a:pt x="21" y="52"/>
                    <a:pt x="0" y="42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36"/>
                    <a:pt x="25" y="44"/>
                    <a:pt x="48" y="44"/>
                  </a:cubicBezTo>
                  <a:cubicBezTo>
                    <a:pt x="71" y="44"/>
                    <a:pt x="88" y="36"/>
                    <a:pt x="88" y="2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42"/>
                    <a:pt x="75" y="52"/>
                    <a:pt x="48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3" name="Freeform 7">
              <a:extLst>
                <a:ext uri="{FF2B5EF4-FFF2-40B4-BE49-F238E27FC236}">
                  <a16:creationId xmlns:a16="http://schemas.microsoft.com/office/drawing/2014/main" id="{D2ACE402-E823-48AA-8924-CEE499ACF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" y="201"/>
              <a:ext cx="167" cy="113"/>
            </a:xfrm>
            <a:custGeom>
              <a:avLst/>
              <a:gdLst>
                <a:gd name="T0" fmla="*/ 48 w 77"/>
                <a:gd name="T1" fmla="*/ 52 h 52"/>
                <a:gd name="T2" fmla="*/ 0 w 77"/>
                <a:gd name="T3" fmla="*/ 28 h 52"/>
                <a:gd name="T4" fmla="*/ 0 w 77"/>
                <a:gd name="T5" fmla="*/ 0 h 52"/>
                <a:gd name="T6" fmla="*/ 8 w 77"/>
                <a:gd name="T7" fmla="*/ 0 h 52"/>
                <a:gd name="T8" fmla="*/ 8 w 77"/>
                <a:gd name="T9" fmla="*/ 28 h 52"/>
                <a:gd name="T10" fmla="*/ 48 w 77"/>
                <a:gd name="T11" fmla="*/ 44 h 52"/>
                <a:gd name="T12" fmla="*/ 75 w 77"/>
                <a:gd name="T13" fmla="*/ 40 h 52"/>
                <a:gd name="T14" fmla="*/ 77 w 77"/>
                <a:gd name="T15" fmla="*/ 47 h 52"/>
                <a:gd name="T16" fmla="*/ 48 w 77"/>
                <a:gd name="T1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52">
                  <a:moveTo>
                    <a:pt x="48" y="52"/>
                  </a:moveTo>
                  <a:cubicBezTo>
                    <a:pt x="21" y="52"/>
                    <a:pt x="0" y="42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36"/>
                    <a:pt x="25" y="44"/>
                    <a:pt x="48" y="44"/>
                  </a:cubicBezTo>
                  <a:cubicBezTo>
                    <a:pt x="58" y="44"/>
                    <a:pt x="67" y="42"/>
                    <a:pt x="75" y="40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69" y="50"/>
                    <a:pt x="59" y="52"/>
                    <a:pt x="48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4" name="Freeform 8">
              <a:extLst>
                <a:ext uri="{FF2B5EF4-FFF2-40B4-BE49-F238E27FC236}">
                  <a16:creationId xmlns:a16="http://schemas.microsoft.com/office/drawing/2014/main" id="{E4B4C613-FED4-4939-80EB-890D93878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" y="262"/>
              <a:ext cx="167" cy="113"/>
            </a:xfrm>
            <a:custGeom>
              <a:avLst/>
              <a:gdLst>
                <a:gd name="T0" fmla="*/ 48 w 77"/>
                <a:gd name="T1" fmla="*/ 52 h 52"/>
                <a:gd name="T2" fmla="*/ 0 w 77"/>
                <a:gd name="T3" fmla="*/ 28 h 52"/>
                <a:gd name="T4" fmla="*/ 0 w 77"/>
                <a:gd name="T5" fmla="*/ 0 h 52"/>
                <a:gd name="T6" fmla="*/ 8 w 77"/>
                <a:gd name="T7" fmla="*/ 0 h 52"/>
                <a:gd name="T8" fmla="*/ 8 w 77"/>
                <a:gd name="T9" fmla="*/ 28 h 52"/>
                <a:gd name="T10" fmla="*/ 48 w 77"/>
                <a:gd name="T11" fmla="*/ 44 h 52"/>
                <a:gd name="T12" fmla="*/ 75 w 77"/>
                <a:gd name="T13" fmla="*/ 40 h 52"/>
                <a:gd name="T14" fmla="*/ 77 w 77"/>
                <a:gd name="T15" fmla="*/ 47 h 52"/>
                <a:gd name="T16" fmla="*/ 48 w 77"/>
                <a:gd name="T1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52">
                  <a:moveTo>
                    <a:pt x="48" y="52"/>
                  </a:moveTo>
                  <a:cubicBezTo>
                    <a:pt x="21" y="52"/>
                    <a:pt x="0" y="42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36"/>
                    <a:pt x="25" y="44"/>
                    <a:pt x="48" y="44"/>
                  </a:cubicBezTo>
                  <a:cubicBezTo>
                    <a:pt x="58" y="44"/>
                    <a:pt x="67" y="42"/>
                    <a:pt x="75" y="40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69" y="50"/>
                    <a:pt x="59" y="52"/>
                    <a:pt x="48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5" name="Freeform 9">
              <a:extLst>
                <a:ext uri="{FF2B5EF4-FFF2-40B4-BE49-F238E27FC236}">
                  <a16:creationId xmlns:a16="http://schemas.microsoft.com/office/drawing/2014/main" id="{AAACD102-5EC8-4D14-8218-A2FB0FC5D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" y="323"/>
              <a:ext cx="167" cy="113"/>
            </a:xfrm>
            <a:custGeom>
              <a:avLst/>
              <a:gdLst>
                <a:gd name="T0" fmla="*/ 48 w 77"/>
                <a:gd name="T1" fmla="*/ 52 h 52"/>
                <a:gd name="T2" fmla="*/ 0 w 77"/>
                <a:gd name="T3" fmla="*/ 28 h 52"/>
                <a:gd name="T4" fmla="*/ 0 w 77"/>
                <a:gd name="T5" fmla="*/ 0 h 52"/>
                <a:gd name="T6" fmla="*/ 8 w 77"/>
                <a:gd name="T7" fmla="*/ 0 h 52"/>
                <a:gd name="T8" fmla="*/ 8 w 77"/>
                <a:gd name="T9" fmla="*/ 28 h 52"/>
                <a:gd name="T10" fmla="*/ 48 w 77"/>
                <a:gd name="T11" fmla="*/ 44 h 52"/>
                <a:gd name="T12" fmla="*/ 75 w 77"/>
                <a:gd name="T13" fmla="*/ 40 h 52"/>
                <a:gd name="T14" fmla="*/ 77 w 77"/>
                <a:gd name="T15" fmla="*/ 47 h 52"/>
                <a:gd name="T16" fmla="*/ 48 w 77"/>
                <a:gd name="T1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52">
                  <a:moveTo>
                    <a:pt x="48" y="52"/>
                  </a:moveTo>
                  <a:cubicBezTo>
                    <a:pt x="21" y="52"/>
                    <a:pt x="0" y="42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36"/>
                    <a:pt x="25" y="44"/>
                    <a:pt x="48" y="44"/>
                  </a:cubicBezTo>
                  <a:cubicBezTo>
                    <a:pt x="58" y="44"/>
                    <a:pt x="67" y="42"/>
                    <a:pt x="75" y="40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69" y="50"/>
                    <a:pt x="59" y="52"/>
                    <a:pt x="48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6" name="Freeform 10">
              <a:extLst>
                <a:ext uri="{FF2B5EF4-FFF2-40B4-BE49-F238E27FC236}">
                  <a16:creationId xmlns:a16="http://schemas.microsoft.com/office/drawing/2014/main" id="{942EFF3B-9EE5-451B-B1A2-F9FE85BD43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2" y="201"/>
              <a:ext cx="208" cy="104"/>
            </a:xfrm>
            <a:custGeom>
              <a:avLst/>
              <a:gdLst>
                <a:gd name="T0" fmla="*/ 48 w 96"/>
                <a:gd name="T1" fmla="*/ 48 h 48"/>
                <a:gd name="T2" fmla="*/ 0 w 96"/>
                <a:gd name="T3" fmla="*/ 24 h 48"/>
                <a:gd name="T4" fmla="*/ 48 w 96"/>
                <a:gd name="T5" fmla="*/ 0 h 48"/>
                <a:gd name="T6" fmla="*/ 96 w 96"/>
                <a:gd name="T7" fmla="*/ 24 h 48"/>
                <a:gd name="T8" fmla="*/ 48 w 96"/>
                <a:gd name="T9" fmla="*/ 48 h 48"/>
                <a:gd name="T10" fmla="*/ 48 w 96"/>
                <a:gd name="T11" fmla="*/ 8 h 48"/>
                <a:gd name="T12" fmla="*/ 8 w 96"/>
                <a:gd name="T13" fmla="*/ 24 h 48"/>
                <a:gd name="T14" fmla="*/ 48 w 96"/>
                <a:gd name="T15" fmla="*/ 40 h 48"/>
                <a:gd name="T16" fmla="*/ 88 w 96"/>
                <a:gd name="T17" fmla="*/ 24 h 48"/>
                <a:gd name="T18" fmla="*/ 48 w 96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48">
                  <a:moveTo>
                    <a:pt x="48" y="48"/>
                  </a:moveTo>
                  <a:cubicBezTo>
                    <a:pt x="21" y="48"/>
                    <a:pt x="0" y="38"/>
                    <a:pt x="0" y="24"/>
                  </a:cubicBezTo>
                  <a:cubicBezTo>
                    <a:pt x="0" y="10"/>
                    <a:pt x="21" y="0"/>
                    <a:pt x="48" y="0"/>
                  </a:cubicBezTo>
                  <a:cubicBezTo>
                    <a:pt x="75" y="0"/>
                    <a:pt x="96" y="10"/>
                    <a:pt x="96" y="24"/>
                  </a:cubicBezTo>
                  <a:cubicBezTo>
                    <a:pt x="96" y="38"/>
                    <a:pt x="75" y="48"/>
                    <a:pt x="48" y="48"/>
                  </a:cubicBezTo>
                  <a:close/>
                  <a:moveTo>
                    <a:pt x="48" y="8"/>
                  </a:moveTo>
                  <a:cubicBezTo>
                    <a:pt x="25" y="8"/>
                    <a:pt x="8" y="16"/>
                    <a:pt x="8" y="24"/>
                  </a:cubicBezTo>
                  <a:cubicBezTo>
                    <a:pt x="8" y="32"/>
                    <a:pt x="25" y="40"/>
                    <a:pt x="48" y="40"/>
                  </a:cubicBezTo>
                  <a:cubicBezTo>
                    <a:pt x="71" y="40"/>
                    <a:pt x="88" y="32"/>
                    <a:pt x="88" y="24"/>
                  </a:cubicBezTo>
                  <a:cubicBezTo>
                    <a:pt x="88" y="16"/>
                    <a:pt x="71" y="8"/>
                    <a:pt x="4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7" name="Freeform 11">
              <a:extLst>
                <a:ext uri="{FF2B5EF4-FFF2-40B4-BE49-F238E27FC236}">
                  <a16:creationId xmlns:a16="http://schemas.microsoft.com/office/drawing/2014/main" id="{0D99C6BC-F4A2-43ED-9D74-E910F488B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" y="253"/>
              <a:ext cx="208" cy="113"/>
            </a:xfrm>
            <a:custGeom>
              <a:avLst/>
              <a:gdLst>
                <a:gd name="T0" fmla="*/ 48 w 96"/>
                <a:gd name="T1" fmla="*/ 52 h 52"/>
                <a:gd name="T2" fmla="*/ 0 w 96"/>
                <a:gd name="T3" fmla="*/ 28 h 52"/>
                <a:gd name="T4" fmla="*/ 0 w 96"/>
                <a:gd name="T5" fmla="*/ 0 h 52"/>
                <a:gd name="T6" fmla="*/ 8 w 96"/>
                <a:gd name="T7" fmla="*/ 0 h 52"/>
                <a:gd name="T8" fmla="*/ 8 w 96"/>
                <a:gd name="T9" fmla="*/ 28 h 52"/>
                <a:gd name="T10" fmla="*/ 48 w 96"/>
                <a:gd name="T11" fmla="*/ 44 h 52"/>
                <a:gd name="T12" fmla="*/ 88 w 96"/>
                <a:gd name="T13" fmla="*/ 28 h 52"/>
                <a:gd name="T14" fmla="*/ 88 w 96"/>
                <a:gd name="T15" fmla="*/ 0 h 52"/>
                <a:gd name="T16" fmla="*/ 96 w 96"/>
                <a:gd name="T17" fmla="*/ 0 h 52"/>
                <a:gd name="T18" fmla="*/ 96 w 96"/>
                <a:gd name="T19" fmla="*/ 28 h 52"/>
                <a:gd name="T20" fmla="*/ 48 w 96"/>
                <a:gd name="T21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52">
                  <a:moveTo>
                    <a:pt x="48" y="52"/>
                  </a:moveTo>
                  <a:cubicBezTo>
                    <a:pt x="21" y="52"/>
                    <a:pt x="0" y="42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36"/>
                    <a:pt x="25" y="44"/>
                    <a:pt x="48" y="44"/>
                  </a:cubicBezTo>
                  <a:cubicBezTo>
                    <a:pt x="71" y="44"/>
                    <a:pt x="88" y="36"/>
                    <a:pt x="88" y="2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42"/>
                    <a:pt x="75" y="52"/>
                    <a:pt x="48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8" name="Freeform 12">
              <a:extLst>
                <a:ext uri="{FF2B5EF4-FFF2-40B4-BE49-F238E27FC236}">
                  <a16:creationId xmlns:a16="http://schemas.microsoft.com/office/drawing/2014/main" id="{D50F7338-DBD1-4F4C-B065-2C5C0D578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" y="314"/>
              <a:ext cx="208" cy="113"/>
            </a:xfrm>
            <a:custGeom>
              <a:avLst/>
              <a:gdLst>
                <a:gd name="T0" fmla="*/ 48 w 96"/>
                <a:gd name="T1" fmla="*/ 52 h 52"/>
                <a:gd name="T2" fmla="*/ 0 w 96"/>
                <a:gd name="T3" fmla="*/ 28 h 52"/>
                <a:gd name="T4" fmla="*/ 0 w 96"/>
                <a:gd name="T5" fmla="*/ 0 h 52"/>
                <a:gd name="T6" fmla="*/ 8 w 96"/>
                <a:gd name="T7" fmla="*/ 0 h 52"/>
                <a:gd name="T8" fmla="*/ 8 w 96"/>
                <a:gd name="T9" fmla="*/ 28 h 52"/>
                <a:gd name="T10" fmla="*/ 48 w 96"/>
                <a:gd name="T11" fmla="*/ 44 h 52"/>
                <a:gd name="T12" fmla="*/ 88 w 96"/>
                <a:gd name="T13" fmla="*/ 28 h 52"/>
                <a:gd name="T14" fmla="*/ 88 w 96"/>
                <a:gd name="T15" fmla="*/ 0 h 52"/>
                <a:gd name="T16" fmla="*/ 96 w 96"/>
                <a:gd name="T17" fmla="*/ 0 h 52"/>
                <a:gd name="T18" fmla="*/ 96 w 96"/>
                <a:gd name="T19" fmla="*/ 28 h 52"/>
                <a:gd name="T20" fmla="*/ 48 w 96"/>
                <a:gd name="T21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52">
                  <a:moveTo>
                    <a:pt x="48" y="52"/>
                  </a:moveTo>
                  <a:cubicBezTo>
                    <a:pt x="21" y="52"/>
                    <a:pt x="0" y="42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36"/>
                    <a:pt x="25" y="44"/>
                    <a:pt x="48" y="44"/>
                  </a:cubicBezTo>
                  <a:cubicBezTo>
                    <a:pt x="71" y="44"/>
                    <a:pt x="88" y="36"/>
                    <a:pt x="88" y="2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42"/>
                    <a:pt x="75" y="52"/>
                    <a:pt x="48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9" name="Freeform 13">
              <a:extLst>
                <a:ext uri="{FF2B5EF4-FFF2-40B4-BE49-F238E27FC236}">
                  <a16:creationId xmlns:a16="http://schemas.microsoft.com/office/drawing/2014/main" id="{2E3E9D68-6E59-4F4A-B8D7-7BEBF4046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" y="375"/>
              <a:ext cx="208" cy="113"/>
            </a:xfrm>
            <a:custGeom>
              <a:avLst/>
              <a:gdLst>
                <a:gd name="T0" fmla="*/ 48 w 96"/>
                <a:gd name="T1" fmla="*/ 52 h 52"/>
                <a:gd name="T2" fmla="*/ 0 w 96"/>
                <a:gd name="T3" fmla="*/ 28 h 52"/>
                <a:gd name="T4" fmla="*/ 0 w 96"/>
                <a:gd name="T5" fmla="*/ 0 h 52"/>
                <a:gd name="T6" fmla="*/ 8 w 96"/>
                <a:gd name="T7" fmla="*/ 0 h 52"/>
                <a:gd name="T8" fmla="*/ 8 w 96"/>
                <a:gd name="T9" fmla="*/ 28 h 52"/>
                <a:gd name="T10" fmla="*/ 48 w 96"/>
                <a:gd name="T11" fmla="*/ 44 h 52"/>
                <a:gd name="T12" fmla="*/ 88 w 96"/>
                <a:gd name="T13" fmla="*/ 28 h 52"/>
                <a:gd name="T14" fmla="*/ 88 w 96"/>
                <a:gd name="T15" fmla="*/ 0 h 52"/>
                <a:gd name="T16" fmla="*/ 96 w 96"/>
                <a:gd name="T17" fmla="*/ 0 h 52"/>
                <a:gd name="T18" fmla="*/ 96 w 96"/>
                <a:gd name="T19" fmla="*/ 28 h 52"/>
                <a:gd name="T20" fmla="*/ 48 w 96"/>
                <a:gd name="T21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52">
                  <a:moveTo>
                    <a:pt x="48" y="52"/>
                  </a:moveTo>
                  <a:cubicBezTo>
                    <a:pt x="21" y="52"/>
                    <a:pt x="0" y="42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36"/>
                    <a:pt x="25" y="44"/>
                    <a:pt x="48" y="44"/>
                  </a:cubicBezTo>
                  <a:cubicBezTo>
                    <a:pt x="71" y="44"/>
                    <a:pt x="88" y="36"/>
                    <a:pt x="88" y="2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42"/>
                    <a:pt x="75" y="52"/>
                    <a:pt x="48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131" name="Ellipse 130">
            <a:extLst>
              <a:ext uri="{FF2B5EF4-FFF2-40B4-BE49-F238E27FC236}">
                <a16:creationId xmlns:a16="http://schemas.microsoft.com/office/drawing/2014/main" id="{507C6567-DBE9-07F3-5378-272DA8C82495}"/>
              </a:ext>
            </a:extLst>
          </p:cNvPr>
          <p:cNvSpPr/>
          <p:nvPr/>
        </p:nvSpPr>
        <p:spPr>
          <a:xfrm>
            <a:off x="698493" y="4727870"/>
            <a:ext cx="571500" cy="571500"/>
          </a:xfrm>
          <a:prstGeom prst="ellipse">
            <a:avLst/>
          </a:prstGeom>
          <a:solidFill>
            <a:srgbClr val="FA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26" name="Gruppe 125"/>
          <p:cNvGrpSpPr>
            <a:grpSpLocks noChangeAspect="1"/>
          </p:cNvGrpSpPr>
          <p:nvPr/>
        </p:nvGrpSpPr>
        <p:grpSpPr>
          <a:xfrm>
            <a:off x="793405" y="4809617"/>
            <a:ext cx="359739" cy="343387"/>
            <a:chOff x="-2279700" y="917478"/>
            <a:chExt cx="673200" cy="642600"/>
          </a:xfrm>
        </p:grpSpPr>
        <p:sp>
          <p:nvSpPr>
            <p:cNvPr id="127" name="Freeform: Shape 3">
              <a:extLst>
                <a:ext uri="{FF2B5EF4-FFF2-40B4-BE49-F238E27FC236}">
                  <a16:creationId xmlns:a16="http://schemas.microsoft.com/office/drawing/2014/main" id="{713F51FE-D9C6-4454-9AF1-15C58BA2BD46}"/>
                </a:ext>
              </a:extLst>
            </p:cNvPr>
            <p:cNvSpPr/>
            <p:nvPr/>
          </p:nvSpPr>
          <p:spPr>
            <a:xfrm>
              <a:off x="-2279700" y="917478"/>
              <a:ext cx="673200" cy="275400"/>
            </a:xfrm>
            <a:custGeom>
              <a:avLst/>
              <a:gdLst>
                <a:gd name="connsiteX0" fmla="*/ 0 w 673200"/>
                <a:gd name="connsiteY0" fmla="*/ 275400 h 275400"/>
                <a:gd name="connsiteX1" fmla="*/ 336600 w 673200"/>
                <a:gd name="connsiteY1" fmla="*/ 0 h 275400"/>
                <a:gd name="connsiteX2" fmla="*/ 673200 w 673200"/>
                <a:gd name="connsiteY2" fmla="*/ 275400 h 27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3200" h="275400">
                  <a:moveTo>
                    <a:pt x="0" y="275400"/>
                  </a:moveTo>
                  <a:lnTo>
                    <a:pt x="336600" y="0"/>
                  </a:lnTo>
                  <a:lnTo>
                    <a:pt x="673200" y="275400"/>
                  </a:lnTo>
                </a:path>
              </a:pathLst>
            </a:custGeom>
            <a:noFill/>
            <a:ln w="3055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128" name="Freeform: Shape 4">
              <a:extLst>
                <a:ext uri="{FF2B5EF4-FFF2-40B4-BE49-F238E27FC236}">
                  <a16:creationId xmlns:a16="http://schemas.microsoft.com/office/drawing/2014/main" id="{B1B31C20-585B-4C32-AB53-A535DA2D71BA}"/>
                </a:ext>
              </a:extLst>
            </p:cNvPr>
            <p:cNvSpPr/>
            <p:nvPr/>
          </p:nvSpPr>
          <p:spPr>
            <a:xfrm>
              <a:off x="-2203200" y="1238778"/>
              <a:ext cx="520200" cy="321300"/>
            </a:xfrm>
            <a:custGeom>
              <a:avLst/>
              <a:gdLst>
                <a:gd name="connsiteX0" fmla="*/ 0 w 520200"/>
                <a:gd name="connsiteY0" fmla="*/ 0 h 321300"/>
                <a:gd name="connsiteX1" fmla="*/ 0 w 520200"/>
                <a:gd name="connsiteY1" fmla="*/ 321300 h 321300"/>
                <a:gd name="connsiteX2" fmla="*/ 520200 w 520200"/>
                <a:gd name="connsiteY2" fmla="*/ 321300 h 321300"/>
                <a:gd name="connsiteX3" fmla="*/ 520200 w 520200"/>
                <a:gd name="connsiteY3" fmla="*/ 0 h 32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200" h="321300">
                  <a:moveTo>
                    <a:pt x="0" y="0"/>
                  </a:moveTo>
                  <a:lnTo>
                    <a:pt x="0" y="321300"/>
                  </a:lnTo>
                  <a:lnTo>
                    <a:pt x="520200" y="321300"/>
                  </a:lnTo>
                  <a:lnTo>
                    <a:pt x="520200" y="0"/>
                  </a:lnTo>
                </a:path>
              </a:pathLst>
            </a:custGeom>
            <a:noFill/>
            <a:ln w="30559" cap="sq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129" name="Freeform: Shape 5">
              <a:extLst>
                <a:ext uri="{FF2B5EF4-FFF2-40B4-BE49-F238E27FC236}">
                  <a16:creationId xmlns:a16="http://schemas.microsoft.com/office/drawing/2014/main" id="{AB4ED8E4-2913-46B9-B77D-D1CD058E65BF}"/>
                </a:ext>
              </a:extLst>
            </p:cNvPr>
            <p:cNvSpPr/>
            <p:nvPr/>
          </p:nvSpPr>
          <p:spPr>
            <a:xfrm flipV="1">
              <a:off x="-2111400" y="1238778"/>
              <a:ext cx="321300" cy="198900"/>
            </a:xfrm>
            <a:custGeom>
              <a:avLst/>
              <a:gdLst>
                <a:gd name="connsiteX0" fmla="*/ 0 w 321300"/>
                <a:gd name="connsiteY0" fmla="*/ 198900 h 198900"/>
                <a:gd name="connsiteX1" fmla="*/ 107100 w 321300"/>
                <a:gd name="connsiteY1" fmla="*/ 91800 h 198900"/>
                <a:gd name="connsiteX2" fmla="*/ 168300 w 321300"/>
                <a:gd name="connsiteY2" fmla="*/ 153000 h 198900"/>
                <a:gd name="connsiteX3" fmla="*/ 321300 w 321300"/>
                <a:gd name="connsiteY3" fmla="*/ 0 h 19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300" h="198900">
                  <a:moveTo>
                    <a:pt x="0" y="198900"/>
                  </a:moveTo>
                  <a:lnTo>
                    <a:pt x="107100" y="91800"/>
                  </a:lnTo>
                  <a:lnTo>
                    <a:pt x="168300" y="153000"/>
                  </a:lnTo>
                  <a:lnTo>
                    <a:pt x="321300" y="0"/>
                  </a:lnTo>
                </a:path>
              </a:pathLst>
            </a:custGeom>
            <a:noFill/>
            <a:ln w="3055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130" name="Freeform: Shape 6">
              <a:extLst>
                <a:ext uri="{FF2B5EF4-FFF2-40B4-BE49-F238E27FC236}">
                  <a16:creationId xmlns:a16="http://schemas.microsoft.com/office/drawing/2014/main" id="{6B697397-6265-4FDA-AFA6-BD2FD170DFEA}"/>
                </a:ext>
              </a:extLst>
            </p:cNvPr>
            <p:cNvSpPr/>
            <p:nvPr/>
          </p:nvSpPr>
          <p:spPr>
            <a:xfrm flipV="1">
              <a:off x="-1897200" y="1331646"/>
              <a:ext cx="107100" cy="107100"/>
            </a:xfrm>
            <a:custGeom>
              <a:avLst/>
              <a:gdLst>
                <a:gd name="connsiteX0" fmla="*/ 0 w 107100"/>
                <a:gd name="connsiteY0" fmla="*/ 0 h 107100"/>
                <a:gd name="connsiteX1" fmla="*/ 107100 w 107100"/>
                <a:gd name="connsiteY1" fmla="*/ 0 h 107100"/>
                <a:gd name="connsiteX2" fmla="*/ 107100 w 107100"/>
                <a:gd name="connsiteY2" fmla="*/ 107100 h 107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100" h="107100">
                  <a:moveTo>
                    <a:pt x="0" y="0"/>
                  </a:moveTo>
                  <a:lnTo>
                    <a:pt x="107100" y="0"/>
                  </a:lnTo>
                  <a:lnTo>
                    <a:pt x="107100" y="107100"/>
                  </a:lnTo>
                </a:path>
              </a:pathLst>
            </a:custGeom>
            <a:noFill/>
            <a:ln w="30559" cap="sq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</p:grpSp>
      <p:sp>
        <p:nvSpPr>
          <p:cNvPr id="141" name="Freeform 5">
            <a:extLst>
              <a:ext uri="{FF2B5EF4-FFF2-40B4-BE49-F238E27FC236}">
                <a16:creationId xmlns:a16="http://schemas.microsoft.com/office/drawing/2014/main" id="{98607E83-3FD7-4C00-B12C-AE6E6827F5E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22741" y="2452325"/>
            <a:ext cx="303700" cy="447439"/>
          </a:xfrm>
          <a:custGeom>
            <a:avLst/>
            <a:gdLst>
              <a:gd name="T0" fmla="*/ 157 w 314"/>
              <a:gd name="T1" fmla="*/ 388 h 388"/>
              <a:gd name="T2" fmla="*/ 0 w 314"/>
              <a:gd name="T3" fmla="*/ 174 h 388"/>
              <a:gd name="T4" fmla="*/ 96 w 314"/>
              <a:gd name="T5" fmla="*/ 174 h 388"/>
              <a:gd name="T6" fmla="*/ 96 w 314"/>
              <a:gd name="T7" fmla="*/ 0 h 388"/>
              <a:gd name="T8" fmla="*/ 218 w 314"/>
              <a:gd name="T9" fmla="*/ 0 h 388"/>
              <a:gd name="T10" fmla="*/ 218 w 314"/>
              <a:gd name="T11" fmla="*/ 174 h 388"/>
              <a:gd name="T12" fmla="*/ 314 w 314"/>
              <a:gd name="T13" fmla="*/ 174 h 388"/>
              <a:gd name="T14" fmla="*/ 157 w 314"/>
              <a:gd name="T15" fmla="*/ 388 h 388"/>
              <a:gd name="T16" fmla="*/ 35 w 314"/>
              <a:gd name="T17" fmla="*/ 191 h 388"/>
              <a:gd name="T18" fmla="*/ 157 w 314"/>
              <a:gd name="T19" fmla="*/ 358 h 388"/>
              <a:gd name="T20" fmla="*/ 279 w 314"/>
              <a:gd name="T21" fmla="*/ 191 h 388"/>
              <a:gd name="T22" fmla="*/ 201 w 314"/>
              <a:gd name="T23" fmla="*/ 191 h 388"/>
              <a:gd name="T24" fmla="*/ 201 w 314"/>
              <a:gd name="T25" fmla="*/ 18 h 388"/>
              <a:gd name="T26" fmla="*/ 113 w 314"/>
              <a:gd name="T27" fmla="*/ 18 h 388"/>
              <a:gd name="T28" fmla="*/ 113 w 314"/>
              <a:gd name="T29" fmla="*/ 191 h 388"/>
              <a:gd name="T30" fmla="*/ 35 w 314"/>
              <a:gd name="T31" fmla="*/ 191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4" h="388">
                <a:moveTo>
                  <a:pt x="157" y="388"/>
                </a:moveTo>
                <a:lnTo>
                  <a:pt x="0" y="174"/>
                </a:lnTo>
                <a:lnTo>
                  <a:pt x="96" y="174"/>
                </a:lnTo>
                <a:lnTo>
                  <a:pt x="96" y="0"/>
                </a:lnTo>
                <a:lnTo>
                  <a:pt x="218" y="0"/>
                </a:lnTo>
                <a:lnTo>
                  <a:pt x="218" y="174"/>
                </a:lnTo>
                <a:lnTo>
                  <a:pt x="314" y="174"/>
                </a:lnTo>
                <a:lnTo>
                  <a:pt x="157" y="388"/>
                </a:lnTo>
                <a:close/>
                <a:moveTo>
                  <a:pt x="35" y="191"/>
                </a:moveTo>
                <a:lnTo>
                  <a:pt x="157" y="358"/>
                </a:lnTo>
                <a:lnTo>
                  <a:pt x="279" y="191"/>
                </a:lnTo>
                <a:lnTo>
                  <a:pt x="201" y="191"/>
                </a:lnTo>
                <a:lnTo>
                  <a:pt x="201" y="18"/>
                </a:lnTo>
                <a:lnTo>
                  <a:pt x="113" y="18"/>
                </a:lnTo>
                <a:lnTo>
                  <a:pt x="113" y="191"/>
                </a:lnTo>
                <a:lnTo>
                  <a:pt x="35" y="19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42" name="Freeform 5">
            <a:extLst>
              <a:ext uri="{FF2B5EF4-FFF2-40B4-BE49-F238E27FC236}">
                <a16:creationId xmlns:a16="http://schemas.microsoft.com/office/drawing/2014/main" id="{98607E83-3FD7-4C00-B12C-AE6E6827F5E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22741" y="3970034"/>
            <a:ext cx="303700" cy="447439"/>
          </a:xfrm>
          <a:custGeom>
            <a:avLst/>
            <a:gdLst>
              <a:gd name="T0" fmla="*/ 157 w 314"/>
              <a:gd name="T1" fmla="*/ 388 h 388"/>
              <a:gd name="T2" fmla="*/ 0 w 314"/>
              <a:gd name="T3" fmla="*/ 174 h 388"/>
              <a:gd name="T4" fmla="*/ 96 w 314"/>
              <a:gd name="T5" fmla="*/ 174 h 388"/>
              <a:gd name="T6" fmla="*/ 96 w 314"/>
              <a:gd name="T7" fmla="*/ 0 h 388"/>
              <a:gd name="T8" fmla="*/ 218 w 314"/>
              <a:gd name="T9" fmla="*/ 0 h 388"/>
              <a:gd name="T10" fmla="*/ 218 w 314"/>
              <a:gd name="T11" fmla="*/ 174 h 388"/>
              <a:gd name="T12" fmla="*/ 314 w 314"/>
              <a:gd name="T13" fmla="*/ 174 h 388"/>
              <a:gd name="T14" fmla="*/ 157 w 314"/>
              <a:gd name="T15" fmla="*/ 388 h 388"/>
              <a:gd name="T16" fmla="*/ 35 w 314"/>
              <a:gd name="T17" fmla="*/ 191 h 388"/>
              <a:gd name="T18" fmla="*/ 157 w 314"/>
              <a:gd name="T19" fmla="*/ 358 h 388"/>
              <a:gd name="T20" fmla="*/ 279 w 314"/>
              <a:gd name="T21" fmla="*/ 191 h 388"/>
              <a:gd name="T22" fmla="*/ 201 w 314"/>
              <a:gd name="T23" fmla="*/ 191 h 388"/>
              <a:gd name="T24" fmla="*/ 201 w 314"/>
              <a:gd name="T25" fmla="*/ 18 h 388"/>
              <a:gd name="T26" fmla="*/ 113 w 314"/>
              <a:gd name="T27" fmla="*/ 18 h 388"/>
              <a:gd name="T28" fmla="*/ 113 w 314"/>
              <a:gd name="T29" fmla="*/ 191 h 388"/>
              <a:gd name="T30" fmla="*/ 35 w 314"/>
              <a:gd name="T31" fmla="*/ 191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4" h="388">
                <a:moveTo>
                  <a:pt x="157" y="388"/>
                </a:moveTo>
                <a:lnTo>
                  <a:pt x="0" y="174"/>
                </a:lnTo>
                <a:lnTo>
                  <a:pt x="96" y="174"/>
                </a:lnTo>
                <a:lnTo>
                  <a:pt x="96" y="0"/>
                </a:lnTo>
                <a:lnTo>
                  <a:pt x="218" y="0"/>
                </a:lnTo>
                <a:lnTo>
                  <a:pt x="218" y="174"/>
                </a:lnTo>
                <a:lnTo>
                  <a:pt x="314" y="174"/>
                </a:lnTo>
                <a:lnTo>
                  <a:pt x="157" y="388"/>
                </a:lnTo>
                <a:close/>
                <a:moveTo>
                  <a:pt x="35" y="191"/>
                </a:moveTo>
                <a:lnTo>
                  <a:pt x="157" y="358"/>
                </a:lnTo>
                <a:lnTo>
                  <a:pt x="279" y="191"/>
                </a:lnTo>
                <a:lnTo>
                  <a:pt x="201" y="191"/>
                </a:lnTo>
                <a:lnTo>
                  <a:pt x="201" y="18"/>
                </a:lnTo>
                <a:lnTo>
                  <a:pt x="113" y="18"/>
                </a:lnTo>
                <a:lnTo>
                  <a:pt x="113" y="191"/>
                </a:lnTo>
                <a:lnTo>
                  <a:pt x="35" y="19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graphicFrame>
        <p:nvGraphicFramePr>
          <p:cNvPr id="143" name="Diagram 142" descr="&lt;?xml version=&quot;1.0&quot; encoding=&quot;utf-16&quot;?&gt;&#10;&lt;ChartInfo xmlns:xsi=&quot;http://www.w3.org/2001/XMLSchema-instance&quot; xmlns:xsd=&quot;http://www.w3.org/2001/XMLSchema&quot;&gt;&#10;  &lt;SubtitleFontSize&gt;5&lt;/SubtitleFontSize&gt;&#10;  &lt;FunctionHistory&gt;&#10;    &lt;Item&gt;&#10;      &lt;Key&gt;&#10;        &lt;int&gt;6&lt;/int&gt;&#10;      &lt;/Key&gt;&#10;      &lt;Value&gt;&#10;        &lt;Cmd case=&quot;addSecondAxis&quot; axis=&quot;y&quot; IsRe=&quot;1&quot; /&gt;&#10;      &lt;/Value&gt;&#10;    &lt;/Item&gt;&#10;    &lt;Item&gt;&#10;      &lt;Key&gt;&#10;        &lt;int&gt;99&lt;/int&gt;&#10;      &lt;/Key&gt;&#10;      &lt;Value&gt;&#10;        &lt;Cmd case=&quot;axis_y_title&quot; title=&quot;Mia. kr.&quot; font=&quot;Arial&quot; font-size=&quot;12&quot; margin=&quot;%2&quot; IsRe=&quot;1&quot; /&gt;&#10;      &lt;/Value&gt;&#10;    &lt;/Item&gt;&#10;  &lt;/FunctionHistory&gt;&#10;  &lt;TypeSet&gt;true&lt;/TypeSet&gt;&#10;  &lt;ChartType&gt;4&lt;/ChartType&gt;&#10;  &lt;UsedPath&gt;C:\Users\B011670\AppData\Local\OfficeExtensions\Content\CorporateCharts\Linje&lt;/UsedPath&gt;&#10;&lt;/ChartInfo&gt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823235"/>
              </p:ext>
            </p:extLst>
          </p:nvPr>
        </p:nvGraphicFramePr>
        <p:xfrm>
          <a:off x="6169433" y="2492292"/>
          <a:ext cx="4460468" cy="3495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993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Kombinationstegning 77"/>
          <p:cNvSpPr/>
          <p:nvPr/>
        </p:nvSpPr>
        <p:spPr bwMode="auto">
          <a:xfrm>
            <a:off x="0" y="2032000"/>
            <a:ext cx="8153400" cy="3450981"/>
          </a:xfrm>
          <a:custGeom>
            <a:avLst/>
            <a:gdLst>
              <a:gd name="connsiteX0" fmla="*/ 0 w 12206514"/>
              <a:gd name="connsiteY0" fmla="*/ 109316 h 4124047"/>
              <a:gd name="connsiteX1" fmla="*/ 10174514 w 12206514"/>
              <a:gd name="connsiteY1" fmla="*/ 138344 h 4124047"/>
              <a:gd name="connsiteX2" fmla="*/ 11611429 w 12206514"/>
              <a:gd name="connsiteY2" fmla="*/ 1473659 h 4124047"/>
              <a:gd name="connsiteX3" fmla="*/ 8360229 w 12206514"/>
              <a:gd name="connsiteY3" fmla="*/ 2068744 h 4124047"/>
              <a:gd name="connsiteX4" fmla="*/ 2075543 w 12206514"/>
              <a:gd name="connsiteY4" fmla="*/ 2300973 h 4124047"/>
              <a:gd name="connsiteX5" fmla="*/ 696686 w 12206514"/>
              <a:gd name="connsiteY5" fmla="*/ 3012173 h 4124047"/>
              <a:gd name="connsiteX6" fmla="*/ 1741714 w 12206514"/>
              <a:gd name="connsiteY6" fmla="*/ 4042687 h 4124047"/>
              <a:gd name="connsiteX7" fmla="*/ 6386286 w 12206514"/>
              <a:gd name="connsiteY7" fmla="*/ 4057202 h 4124047"/>
              <a:gd name="connsiteX8" fmla="*/ 12206514 w 12206514"/>
              <a:gd name="connsiteY8" fmla="*/ 4028173 h 412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6514" h="4124047">
                <a:moveTo>
                  <a:pt x="0" y="109316"/>
                </a:moveTo>
                <a:cubicBezTo>
                  <a:pt x="4119638" y="10135"/>
                  <a:pt x="8239276" y="-89046"/>
                  <a:pt x="10174514" y="138344"/>
                </a:cubicBezTo>
                <a:cubicBezTo>
                  <a:pt x="12109752" y="365734"/>
                  <a:pt x="11913810" y="1151926"/>
                  <a:pt x="11611429" y="1473659"/>
                </a:cubicBezTo>
                <a:cubicBezTo>
                  <a:pt x="11309048" y="1795392"/>
                  <a:pt x="9949543" y="1930858"/>
                  <a:pt x="8360229" y="2068744"/>
                </a:cubicBezTo>
                <a:cubicBezTo>
                  <a:pt x="6770915" y="2206630"/>
                  <a:pt x="3352800" y="2143735"/>
                  <a:pt x="2075543" y="2300973"/>
                </a:cubicBezTo>
                <a:cubicBezTo>
                  <a:pt x="798286" y="2458211"/>
                  <a:pt x="752324" y="2721887"/>
                  <a:pt x="696686" y="3012173"/>
                </a:cubicBezTo>
                <a:cubicBezTo>
                  <a:pt x="641048" y="3302459"/>
                  <a:pt x="793447" y="3868516"/>
                  <a:pt x="1741714" y="4042687"/>
                </a:cubicBezTo>
                <a:cubicBezTo>
                  <a:pt x="2689981" y="4216859"/>
                  <a:pt x="6386286" y="4057202"/>
                  <a:pt x="6386286" y="4057202"/>
                </a:cubicBezTo>
                <a:lnTo>
                  <a:pt x="12206514" y="4028173"/>
                </a:ln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 nuværende pensionssystem er et stærkt udgangspunkt</a:t>
            </a:r>
          </a:p>
        </p:txBody>
      </p:sp>
      <p:sp>
        <p:nvSpPr>
          <p:cNvPr id="2" name="Rektangel 1"/>
          <p:cNvSpPr/>
          <p:nvPr/>
        </p:nvSpPr>
        <p:spPr>
          <a:xfrm>
            <a:off x="1262112" y="2441629"/>
            <a:ext cx="1672051" cy="5355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600" dirty="0">
                <a:solidFill>
                  <a:schemeClr val="accent1"/>
                </a:solidFill>
                <a:cs typeface="Arial" panose="020B0604020202020204" pitchFamily="34" charset="0"/>
              </a:rPr>
              <a:t>Rimelig indkomst-grundlag for alle</a:t>
            </a:r>
          </a:p>
        </p:txBody>
      </p:sp>
      <p:sp>
        <p:nvSpPr>
          <p:cNvPr id="12" name="Ellipse 11"/>
          <p:cNvSpPr>
            <a:spLocks noChangeAspect="1"/>
          </p:cNvSpPr>
          <p:nvPr/>
        </p:nvSpPr>
        <p:spPr bwMode="auto">
          <a:xfrm>
            <a:off x="1733720" y="1646343"/>
            <a:ext cx="792687" cy="792687"/>
          </a:xfrm>
          <a:prstGeom prst="ellipse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4526589" y="2481745"/>
            <a:ext cx="2373644" cy="5355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600" dirty="0">
                <a:solidFill>
                  <a:schemeClr val="accent1"/>
                </a:solidFill>
                <a:cs typeface="Arial" panose="020B0604020202020204" pitchFamily="34" charset="0"/>
              </a:rPr>
              <a:t>Et tilbagetrækningssystem med mange indgange </a:t>
            </a:r>
          </a:p>
        </p:txBody>
      </p:sp>
      <p:sp>
        <p:nvSpPr>
          <p:cNvPr id="14" name="Ellipse 13"/>
          <p:cNvSpPr>
            <a:spLocks noChangeAspect="1"/>
          </p:cNvSpPr>
          <p:nvPr/>
        </p:nvSpPr>
        <p:spPr bwMode="auto">
          <a:xfrm>
            <a:off x="5276051" y="1655942"/>
            <a:ext cx="792687" cy="792687"/>
          </a:xfrm>
          <a:prstGeom prst="ellipse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6591624" y="3670422"/>
            <a:ext cx="2373644" cy="5355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600" dirty="0">
                <a:solidFill>
                  <a:schemeClr val="accent1"/>
                </a:solidFill>
                <a:cs typeface="Arial" panose="020B0604020202020204" pitchFamily="34" charset="0"/>
              </a:rPr>
              <a:t>Folkepensionsaldre, der følger levetidsudviklingen </a:t>
            </a:r>
          </a:p>
        </p:txBody>
      </p:sp>
      <p:sp>
        <p:nvSpPr>
          <p:cNvPr id="16" name="Ellipse 15"/>
          <p:cNvSpPr>
            <a:spLocks noChangeAspect="1"/>
          </p:cNvSpPr>
          <p:nvPr/>
        </p:nvSpPr>
        <p:spPr bwMode="auto">
          <a:xfrm>
            <a:off x="7301658" y="2855541"/>
            <a:ext cx="792687" cy="792687"/>
          </a:xfrm>
          <a:prstGeom prst="ellipse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3202694" y="4261640"/>
            <a:ext cx="2549571" cy="5355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600" dirty="0">
                <a:solidFill>
                  <a:schemeClr val="accent1"/>
                </a:solidFill>
                <a:cs typeface="Arial" panose="020B0604020202020204" pitchFamily="34" charset="0"/>
              </a:rPr>
              <a:t>Betydelig pensionsopsparing for den brede befolkning</a:t>
            </a:r>
          </a:p>
        </p:txBody>
      </p:sp>
      <p:sp>
        <p:nvSpPr>
          <p:cNvPr id="18" name="Ellipse 17"/>
          <p:cNvSpPr>
            <a:spLocks noChangeAspect="1"/>
          </p:cNvSpPr>
          <p:nvPr/>
        </p:nvSpPr>
        <p:spPr bwMode="auto">
          <a:xfrm>
            <a:off x="4014562" y="3467021"/>
            <a:ext cx="792687" cy="792687"/>
          </a:xfrm>
          <a:prstGeom prst="ellipse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1571263" y="5827894"/>
            <a:ext cx="2045984" cy="5355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600" dirty="0">
                <a:solidFill>
                  <a:schemeClr val="accent1"/>
                </a:solidFill>
                <a:cs typeface="Arial" panose="020B0604020202020204" pitchFamily="34" charset="0"/>
              </a:rPr>
              <a:t>Social kontrakt på </a:t>
            </a:r>
            <a:br>
              <a:rPr lang="da-DK" sz="1600" dirty="0">
                <a:solidFill>
                  <a:schemeClr val="accent1"/>
                </a:solidFill>
                <a:cs typeface="Arial" panose="020B0604020202020204" pitchFamily="34" charset="0"/>
              </a:rPr>
            </a:br>
            <a:r>
              <a:rPr lang="da-DK" sz="1600" dirty="0">
                <a:solidFill>
                  <a:schemeClr val="accent1"/>
                </a:solidFill>
                <a:cs typeface="Arial" panose="020B0604020202020204" pitchFamily="34" charset="0"/>
              </a:rPr>
              <a:t>tværs af generationer</a:t>
            </a:r>
          </a:p>
        </p:txBody>
      </p:sp>
      <p:sp>
        <p:nvSpPr>
          <p:cNvPr id="20" name="Ellipse 19"/>
          <p:cNvSpPr>
            <a:spLocks noChangeAspect="1"/>
          </p:cNvSpPr>
          <p:nvPr/>
        </p:nvSpPr>
        <p:spPr bwMode="auto">
          <a:xfrm>
            <a:off x="2213316" y="5023133"/>
            <a:ext cx="794526" cy="794526"/>
          </a:xfrm>
          <a:prstGeom prst="ellipse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5253907" y="5827894"/>
            <a:ext cx="2954022" cy="5355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1600" dirty="0">
                <a:solidFill>
                  <a:schemeClr val="accent1"/>
                </a:solidFill>
                <a:cs typeface="Arial" panose="020B0604020202020204" pitchFamily="34" charset="0"/>
              </a:rPr>
              <a:t>Gode beskæftigelsesincitamenter </a:t>
            </a:r>
            <a:br>
              <a:rPr lang="da-DK" sz="1600" dirty="0">
                <a:solidFill>
                  <a:schemeClr val="accent1"/>
                </a:solidFill>
                <a:cs typeface="Arial" panose="020B0604020202020204" pitchFamily="34" charset="0"/>
              </a:rPr>
            </a:br>
            <a:r>
              <a:rPr lang="da-DK" sz="1600" dirty="0">
                <a:solidFill>
                  <a:schemeClr val="accent1"/>
                </a:solidFill>
                <a:cs typeface="Arial" panose="020B0604020202020204" pitchFamily="34" charset="0"/>
              </a:rPr>
              <a:t>for folkepensionister</a:t>
            </a:r>
          </a:p>
        </p:txBody>
      </p:sp>
      <p:sp>
        <p:nvSpPr>
          <p:cNvPr id="22" name="Ellipse 21"/>
          <p:cNvSpPr>
            <a:spLocks noChangeAspect="1"/>
          </p:cNvSpPr>
          <p:nvPr/>
        </p:nvSpPr>
        <p:spPr bwMode="auto">
          <a:xfrm>
            <a:off x="6334918" y="5032832"/>
            <a:ext cx="792000" cy="792000"/>
          </a:xfrm>
          <a:prstGeom prst="ellipse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Kombinationstegning 5"/>
          <p:cNvSpPr/>
          <p:nvPr/>
        </p:nvSpPr>
        <p:spPr bwMode="auto">
          <a:xfrm>
            <a:off x="8058150" y="5400675"/>
            <a:ext cx="1581150" cy="1457325"/>
          </a:xfrm>
          <a:custGeom>
            <a:avLst/>
            <a:gdLst>
              <a:gd name="connsiteX0" fmla="*/ 0 w 1762125"/>
              <a:gd name="connsiteY0" fmla="*/ 0 h 742950"/>
              <a:gd name="connsiteX1" fmla="*/ 733425 w 1762125"/>
              <a:gd name="connsiteY1" fmla="*/ 9525 h 742950"/>
              <a:gd name="connsiteX2" fmla="*/ 1276350 w 1762125"/>
              <a:gd name="connsiteY2" fmla="*/ 95250 h 742950"/>
              <a:gd name="connsiteX3" fmla="*/ 1619250 w 1762125"/>
              <a:gd name="connsiteY3" fmla="*/ 352425 h 742950"/>
              <a:gd name="connsiteX4" fmla="*/ 1762125 w 1762125"/>
              <a:gd name="connsiteY4" fmla="*/ 74295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125" h="742950">
                <a:moveTo>
                  <a:pt x="0" y="0"/>
                </a:moveTo>
                <a:lnTo>
                  <a:pt x="733425" y="9525"/>
                </a:lnTo>
                <a:cubicBezTo>
                  <a:pt x="946150" y="25400"/>
                  <a:pt x="1128713" y="38100"/>
                  <a:pt x="1276350" y="95250"/>
                </a:cubicBezTo>
                <a:cubicBezTo>
                  <a:pt x="1423987" y="152400"/>
                  <a:pt x="1538288" y="244475"/>
                  <a:pt x="1619250" y="352425"/>
                </a:cubicBezTo>
                <a:cubicBezTo>
                  <a:pt x="1700212" y="460375"/>
                  <a:pt x="1752600" y="622300"/>
                  <a:pt x="1762125" y="742950"/>
                </a:cubicBez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5" name="Group 4">
            <a:extLst>
              <a:ext uri="{FF2B5EF4-FFF2-40B4-BE49-F238E27FC236}">
                <a16:creationId xmlns:a16="http://schemas.microsoft.com/office/drawing/2014/main" id="{15ED6954-F0BA-4AA5-B48D-39E153CF7CD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428349" y="2977806"/>
            <a:ext cx="550843" cy="568399"/>
            <a:chOff x="38" y="31"/>
            <a:chExt cx="502" cy="518"/>
          </a:xfrm>
          <a:solidFill>
            <a:schemeClr val="bg1"/>
          </a:solidFill>
        </p:grpSpPr>
        <p:sp>
          <p:nvSpPr>
            <p:cNvPr id="26" name="Rectangle 5">
              <a:extLst>
                <a:ext uri="{FF2B5EF4-FFF2-40B4-BE49-F238E27FC236}">
                  <a16:creationId xmlns:a16="http://schemas.microsoft.com/office/drawing/2014/main" id="{502D9A7A-9CA5-4139-9C75-98E85D606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" y="204"/>
              <a:ext cx="485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AA9EF17A-D570-4FDA-A683-CB3DCBA98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" y="83"/>
              <a:ext cx="502" cy="423"/>
            </a:xfrm>
            <a:custGeom>
              <a:avLst/>
              <a:gdLst>
                <a:gd name="T0" fmla="*/ 108 w 232"/>
                <a:gd name="T1" fmla="*/ 196 h 196"/>
                <a:gd name="T2" fmla="*/ 24 w 232"/>
                <a:gd name="T3" fmla="*/ 196 h 196"/>
                <a:gd name="T4" fmla="*/ 0 w 232"/>
                <a:gd name="T5" fmla="*/ 172 h 196"/>
                <a:gd name="T6" fmla="*/ 0 w 232"/>
                <a:gd name="T7" fmla="*/ 24 h 196"/>
                <a:gd name="T8" fmla="*/ 24 w 232"/>
                <a:gd name="T9" fmla="*/ 0 h 196"/>
                <a:gd name="T10" fmla="*/ 208 w 232"/>
                <a:gd name="T11" fmla="*/ 0 h 196"/>
                <a:gd name="T12" fmla="*/ 232 w 232"/>
                <a:gd name="T13" fmla="*/ 24 h 196"/>
                <a:gd name="T14" fmla="*/ 232 w 232"/>
                <a:gd name="T15" fmla="*/ 108 h 196"/>
                <a:gd name="T16" fmla="*/ 224 w 232"/>
                <a:gd name="T17" fmla="*/ 108 h 196"/>
                <a:gd name="T18" fmla="*/ 224 w 232"/>
                <a:gd name="T19" fmla="*/ 24 h 196"/>
                <a:gd name="T20" fmla="*/ 208 w 232"/>
                <a:gd name="T21" fmla="*/ 8 h 196"/>
                <a:gd name="T22" fmla="*/ 24 w 232"/>
                <a:gd name="T23" fmla="*/ 8 h 196"/>
                <a:gd name="T24" fmla="*/ 8 w 232"/>
                <a:gd name="T25" fmla="*/ 24 h 196"/>
                <a:gd name="T26" fmla="*/ 8 w 232"/>
                <a:gd name="T27" fmla="*/ 172 h 196"/>
                <a:gd name="T28" fmla="*/ 24 w 232"/>
                <a:gd name="T29" fmla="*/ 188 h 196"/>
                <a:gd name="T30" fmla="*/ 108 w 232"/>
                <a:gd name="T31" fmla="*/ 188 h 196"/>
                <a:gd name="T32" fmla="*/ 108 w 232"/>
                <a:gd name="T33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2" h="196">
                  <a:moveTo>
                    <a:pt x="108" y="196"/>
                  </a:moveTo>
                  <a:cubicBezTo>
                    <a:pt x="24" y="196"/>
                    <a:pt x="24" y="196"/>
                    <a:pt x="24" y="196"/>
                  </a:cubicBezTo>
                  <a:cubicBezTo>
                    <a:pt x="11" y="196"/>
                    <a:pt x="0" y="185"/>
                    <a:pt x="0" y="17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21" y="0"/>
                    <a:pt x="232" y="11"/>
                    <a:pt x="232" y="24"/>
                  </a:cubicBezTo>
                  <a:cubicBezTo>
                    <a:pt x="232" y="108"/>
                    <a:pt x="232" y="108"/>
                    <a:pt x="232" y="108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4" y="24"/>
                    <a:pt x="224" y="24"/>
                    <a:pt x="224" y="24"/>
                  </a:cubicBezTo>
                  <a:cubicBezTo>
                    <a:pt x="224" y="15"/>
                    <a:pt x="217" y="8"/>
                    <a:pt x="208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5" y="8"/>
                    <a:pt x="8" y="15"/>
                    <a:pt x="8" y="24"/>
                  </a:cubicBezTo>
                  <a:cubicBezTo>
                    <a:pt x="8" y="172"/>
                    <a:pt x="8" y="172"/>
                    <a:pt x="8" y="172"/>
                  </a:cubicBezTo>
                  <a:cubicBezTo>
                    <a:pt x="8" y="181"/>
                    <a:pt x="15" y="188"/>
                    <a:pt x="24" y="188"/>
                  </a:cubicBezTo>
                  <a:cubicBezTo>
                    <a:pt x="108" y="188"/>
                    <a:pt x="108" y="188"/>
                    <a:pt x="108" y="188"/>
                  </a:cubicBezTo>
                  <a:lnTo>
                    <a:pt x="108" y="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" name="Rectangle 7">
              <a:extLst>
                <a:ext uri="{FF2B5EF4-FFF2-40B4-BE49-F238E27FC236}">
                  <a16:creationId xmlns:a16="http://schemas.microsoft.com/office/drawing/2014/main" id="{85F7D41E-D841-46ED-AEF7-E6BE03337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" y="31"/>
              <a:ext cx="17" cy="1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" name="Rectangle 8">
              <a:extLst>
                <a:ext uri="{FF2B5EF4-FFF2-40B4-BE49-F238E27FC236}">
                  <a16:creationId xmlns:a16="http://schemas.microsoft.com/office/drawing/2014/main" id="{166A00EC-1C7D-44C3-91B5-51907B854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31"/>
              <a:ext cx="18" cy="1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220E3D7D-CE4F-4605-932A-A49A5E3189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6" y="325"/>
              <a:ext cx="226" cy="224"/>
            </a:xfrm>
            <a:custGeom>
              <a:avLst/>
              <a:gdLst>
                <a:gd name="T0" fmla="*/ 52 w 104"/>
                <a:gd name="T1" fmla="*/ 104 h 104"/>
                <a:gd name="T2" fmla="*/ 0 w 104"/>
                <a:gd name="T3" fmla="*/ 52 h 104"/>
                <a:gd name="T4" fmla="*/ 52 w 104"/>
                <a:gd name="T5" fmla="*/ 0 h 104"/>
                <a:gd name="T6" fmla="*/ 104 w 104"/>
                <a:gd name="T7" fmla="*/ 52 h 104"/>
                <a:gd name="T8" fmla="*/ 52 w 104"/>
                <a:gd name="T9" fmla="*/ 104 h 104"/>
                <a:gd name="T10" fmla="*/ 52 w 104"/>
                <a:gd name="T11" fmla="*/ 8 h 104"/>
                <a:gd name="T12" fmla="*/ 8 w 104"/>
                <a:gd name="T13" fmla="*/ 52 h 104"/>
                <a:gd name="T14" fmla="*/ 52 w 104"/>
                <a:gd name="T15" fmla="*/ 96 h 104"/>
                <a:gd name="T16" fmla="*/ 96 w 104"/>
                <a:gd name="T17" fmla="*/ 52 h 104"/>
                <a:gd name="T18" fmla="*/ 52 w 104"/>
                <a:gd name="T19" fmla="*/ 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04">
                  <a:moveTo>
                    <a:pt x="52" y="104"/>
                  </a:moveTo>
                  <a:cubicBezTo>
                    <a:pt x="23" y="104"/>
                    <a:pt x="0" y="81"/>
                    <a:pt x="0" y="52"/>
                  </a:cubicBezTo>
                  <a:cubicBezTo>
                    <a:pt x="0" y="23"/>
                    <a:pt x="23" y="0"/>
                    <a:pt x="52" y="0"/>
                  </a:cubicBezTo>
                  <a:cubicBezTo>
                    <a:pt x="81" y="0"/>
                    <a:pt x="104" y="23"/>
                    <a:pt x="104" y="52"/>
                  </a:cubicBezTo>
                  <a:cubicBezTo>
                    <a:pt x="104" y="81"/>
                    <a:pt x="81" y="104"/>
                    <a:pt x="52" y="104"/>
                  </a:cubicBezTo>
                  <a:close/>
                  <a:moveTo>
                    <a:pt x="52" y="8"/>
                  </a:moveTo>
                  <a:cubicBezTo>
                    <a:pt x="28" y="8"/>
                    <a:pt x="8" y="28"/>
                    <a:pt x="8" y="52"/>
                  </a:cubicBezTo>
                  <a:cubicBezTo>
                    <a:pt x="8" y="76"/>
                    <a:pt x="28" y="96"/>
                    <a:pt x="52" y="96"/>
                  </a:cubicBezTo>
                  <a:cubicBezTo>
                    <a:pt x="76" y="96"/>
                    <a:pt x="96" y="76"/>
                    <a:pt x="96" y="52"/>
                  </a:cubicBezTo>
                  <a:cubicBezTo>
                    <a:pt x="96" y="28"/>
                    <a:pt x="76" y="8"/>
                    <a:pt x="5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67CE8AFD-C447-4DBF-849C-A70BF1608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" y="385"/>
              <a:ext cx="61" cy="61"/>
            </a:xfrm>
            <a:custGeom>
              <a:avLst/>
              <a:gdLst>
                <a:gd name="T0" fmla="*/ 61 w 61"/>
                <a:gd name="T1" fmla="*/ 61 h 61"/>
                <a:gd name="T2" fmla="*/ 0 w 61"/>
                <a:gd name="T3" fmla="*/ 61 h 61"/>
                <a:gd name="T4" fmla="*/ 0 w 61"/>
                <a:gd name="T5" fmla="*/ 0 h 61"/>
                <a:gd name="T6" fmla="*/ 18 w 61"/>
                <a:gd name="T7" fmla="*/ 0 h 61"/>
                <a:gd name="T8" fmla="*/ 18 w 61"/>
                <a:gd name="T9" fmla="*/ 43 h 61"/>
                <a:gd name="T10" fmla="*/ 61 w 61"/>
                <a:gd name="T11" fmla="*/ 43 h 61"/>
                <a:gd name="T12" fmla="*/ 61 w 61"/>
                <a:gd name="T1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1">
                  <a:moveTo>
                    <a:pt x="61" y="61"/>
                  </a:moveTo>
                  <a:lnTo>
                    <a:pt x="0" y="61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3"/>
                  </a:lnTo>
                  <a:lnTo>
                    <a:pt x="61" y="43"/>
                  </a:lnTo>
                  <a:lnTo>
                    <a:pt x="61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32" name="Graphic 1">
            <a:extLst>
              <a:ext uri="{FF2B5EF4-FFF2-40B4-BE49-F238E27FC236}">
                <a16:creationId xmlns:a16="http://schemas.microsoft.com/office/drawing/2014/main" id="{36084FB4-7006-43AF-9D1D-022E4E116314}"/>
              </a:ext>
            </a:extLst>
          </p:cNvPr>
          <p:cNvGrpSpPr>
            <a:grpSpLocks noChangeAspect="1"/>
          </p:cNvGrpSpPr>
          <p:nvPr/>
        </p:nvGrpSpPr>
        <p:grpSpPr>
          <a:xfrm>
            <a:off x="5430224" y="1808200"/>
            <a:ext cx="497819" cy="497819"/>
            <a:chOff x="135900" y="135900"/>
            <a:chExt cx="642600" cy="642600"/>
          </a:xfrm>
          <a:noFill/>
        </p:grpSpPr>
        <p:sp>
          <p:nvSpPr>
            <p:cNvPr id="33" name="Freeform: Shape 3">
              <a:extLst>
                <a:ext uri="{FF2B5EF4-FFF2-40B4-BE49-F238E27FC236}">
                  <a16:creationId xmlns:a16="http://schemas.microsoft.com/office/drawing/2014/main" id="{572BFA50-EECB-4087-A31E-BBDF683721A5}"/>
                </a:ext>
              </a:extLst>
            </p:cNvPr>
            <p:cNvSpPr/>
            <p:nvPr/>
          </p:nvSpPr>
          <p:spPr>
            <a:xfrm>
              <a:off x="135900" y="135900"/>
              <a:ext cx="183600" cy="183600"/>
            </a:xfrm>
            <a:custGeom>
              <a:avLst/>
              <a:gdLst>
                <a:gd name="connsiteX0" fmla="*/ 183600 w 183600"/>
                <a:gd name="connsiteY0" fmla="*/ 183600 h 183600"/>
                <a:gd name="connsiteX1" fmla="*/ 0 w 183600"/>
                <a:gd name="connsiteY1" fmla="*/ 0 h 18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3600" h="183600">
                  <a:moveTo>
                    <a:pt x="183600" y="183600"/>
                  </a:moveTo>
                  <a:lnTo>
                    <a:pt x="0" y="0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34" name="Freeform: Shape 4">
              <a:extLst>
                <a:ext uri="{FF2B5EF4-FFF2-40B4-BE49-F238E27FC236}">
                  <a16:creationId xmlns:a16="http://schemas.microsoft.com/office/drawing/2014/main" id="{CCBC3DE1-9DB3-4092-9055-1107C7FA6921}"/>
                </a:ext>
              </a:extLst>
            </p:cNvPr>
            <p:cNvSpPr/>
            <p:nvPr/>
          </p:nvSpPr>
          <p:spPr>
            <a:xfrm>
              <a:off x="135900" y="135900"/>
              <a:ext cx="183600" cy="183600"/>
            </a:xfrm>
            <a:custGeom>
              <a:avLst/>
              <a:gdLst>
                <a:gd name="connsiteX0" fmla="*/ 0 w 183600"/>
                <a:gd name="connsiteY0" fmla="*/ 183600 h 183600"/>
                <a:gd name="connsiteX1" fmla="*/ 183600 w 183600"/>
                <a:gd name="connsiteY1" fmla="*/ 183600 h 183600"/>
                <a:gd name="connsiteX2" fmla="*/ 183600 w 183600"/>
                <a:gd name="connsiteY2" fmla="*/ 0 h 18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600" h="183600">
                  <a:moveTo>
                    <a:pt x="0" y="183600"/>
                  </a:moveTo>
                  <a:lnTo>
                    <a:pt x="183600" y="183600"/>
                  </a:lnTo>
                  <a:lnTo>
                    <a:pt x="183600" y="0"/>
                  </a:lnTo>
                </a:path>
              </a:pathLst>
            </a:custGeom>
            <a:noFill/>
            <a:ln w="12700" cap="sq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35" name="Freeform: Shape 5">
              <a:extLst>
                <a:ext uri="{FF2B5EF4-FFF2-40B4-BE49-F238E27FC236}">
                  <a16:creationId xmlns:a16="http://schemas.microsoft.com/office/drawing/2014/main" id="{E0A3C9EF-7F68-4B1F-8692-DCAA71DF64AB}"/>
                </a:ext>
              </a:extLst>
            </p:cNvPr>
            <p:cNvSpPr/>
            <p:nvPr/>
          </p:nvSpPr>
          <p:spPr>
            <a:xfrm>
              <a:off x="594900" y="135900"/>
              <a:ext cx="183600" cy="183600"/>
            </a:xfrm>
            <a:custGeom>
              <a:avLst/>
              <a:gdLst>
                <a:gd name="connsiteX0" fmla="*/ 0 w 183600"/>
                <a:gd name="connsiteY0" fmla="*/ 183600 h 183600"/>
                <a:gd name="connsiteX1" fmla="*/ 183600 w 183600"/>
                <a:gd name="connsiteY1" fmla="*/ 0 h 18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3600" h="183600">
                  <a:moveTo>
                    <a:pt x="0" y="183600"/>
                  </a:moveTo>
                  <a:lnTo>
                    <a:pt x="183600" y="0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36" name="Freeform: Shape 6">
              <a:extLst>
                <a:ext uri="{FF2B5EF4-FFF2-40B4-BE49-F238E27FC236}">
                  <a16:creationId xmlns:a16="http://schemas.microsoft.com/office/drawing/2014/main" id="{00BF7E03-C1D2-42A6-B9E3-4EA581444934}"/>
                </a:ext>
              </a:extLst>
            </p:cNvPr>
            <p:cNvSpPr/>
            <p:nvPr/>
          </p:nvSpPr>
          <p:spPr>
            <a:xfrm>
              <a:off x="594900" y="135900"/>
              <a:ext cx="183600" cy="183600"/>
            </a:xfrm>
            <a:custGeom>
              <a:avLst/>
              <a:gdLst>
                <a:gd name="connsiteX0" fmla="*/ 183600 w 183600"/>
                <a:gd name="connsiteY0" fmla="*/ 183600 h 183600"/>
                <a:gd name="connsiteX1" fmla="*/ 0 w 183600"/>
                <a:gd name="connsiteY1" fmla="*/ 183600 h 183600"/>
                <a:gd name="connsiteX2" fmla="*/ 0 w 183600"/>
                <a:gd name="connsiteY2" fmla="*/ 0 h 18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600" h="183600">
                  <a:moveTo>
                    <a:pt x="183600" y="183600"/>
                  </a:moveTo>
                  <a:lnTo>
                    <a:pt x="0" y="183600"/>
                  </a:lnTo>
                  <a:lnTo>
                    <a:pt x="0" y="0"/>
                  </a:lnTo>
                </a:path>
              </a:pathLst>
            </a:custGeom>
            <a:noFill/>
            <a:ln w="12700" cap="sq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37" name="Freeform: Shape 7">
              <a:extLst>
                <a:ext uri="{FF2B5EF4-FFF2-40B4-BE49-F238E27FC236}">
                  <a16:creationId xmlns:a16="http://schemas.microsoft.com/office/drawing/2014/main" id="{8A3527FA-E317-43B8-B366-17E3BB2A7E52}"/>
                </a:ext>
              </a:extLst>
            </p:cNvPr>
            <p:cNvSpPr/>
            <p:nvPr/>
          </p:nvSpPr>
          <p:spPr>
            <a:xfrm>
              <a:off x="135900" y="594900"/>
              <a:ext cx="183600" cy="183600"/>
            </a:xfrm>
            <a:custGeom>
              <a:avLst/>
              <a:gdLst>
                <a:gd name="connsiteX0" fmla="*/ 183600 w 183600"/>
                <a:gd name="connsiteY0" fmla="*/ 0 h 183600"/>
                <a:gd name="connsiteX1" fmla="*/ 0 w 183600"/>
                <a:gd name="connsiteY1" fmla="*/ 183600 h 18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3600" h="183600">
                  <a:moveTo>
                    <a:pt x="183600" y="0"/>
                  </a:moveTo>
                  <a:lnTo>
                    <a:pt x="0" y="183600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38" name="Freeform: Shape 8">
              <a:extLst>
                <a:ext uri="{FF2B5EF4-FFF2-40B4-BE49-F238E27FC236}">
                  <a16:creationId xmlns:a16="http://schemas.microsoft.com/office/drawing/2014/main" id="{FC94A9BD-7D75-404D-81AB-FFC5966C8FE1}"/>
                </a:ext>
              </a:extLst>
            </p:cNvPr>
            <p:cNvSpPr/>
            <p:nvPr/>
          </p:nvSpPr>
          <p:spPr>
            <a:xfrm>
              <a:off x="135900" y="594900"/>
              <a:ext cx="183600" cy="183600"/>
            </a:xfrm>
            <a:custGeom>
              <a:avLst/>
              <a:gdLst>
                <a:gd name="connsiteX0" fmla="*/ 0 w 183600"/>
                <a:gd name="connsiteY0" fmla="*/ 0 h 183600"/>
                <a:gd name="connsiteX1" fmla="*/ 183600 w 183600"/>
                <a:gd name="connsiteY1" fmla="*/ 0 h 183600"/>
                <a:gd name="connsiteX2" fmla="*/ 183600 w 183600"/>
                <a:gd name="connsiteY2" fmla="*/ 183600 h 18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600" h="183600">
                  <a:moveTo>
                    <a:pt x="0" y="0"/>
                  </a:moveTo>
                  <a:lnTo>
                    <a:pt x="183600" y="0"/>
                  </a:lnTo>
                  <a:lnTo>
                    <a:pt x="183600" y="183600"/>
                  </a:lnTo>
                </a:path>
              </a:pathLst>
            </a:custGeom>
            <a:noFill/>
            <a:ln w="12700" cap="sq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39" name="Freeform: Shape 9">
              <a:extLst>
                <a:ext uri="{FF2B5EF4-FFF2-40B4-BE49-F238E27FC236}">
                  <a16:creationId xmlns:a16="http://schemas.microsoft.com/office/drawing/2014/main" id="{2E4157F0-EAE7-4A16-9D5C-C1E74CE96AE1}"/>
                </a:ext>
              </a:extLst>
            </p:cNvPr>
            <p:cNvSpPr/>
            <p:nvPr/>
          </p:nvSpPr>
          <p:spPr>
            <a:xfrm>
              <a:off x="594900" y="594900"/>
              <a:ext cx="183600" cy="183600"/>
            </a:xfrm>
            <a:custGeom>
              <a:avLst/>
              <a:gdLst>
                <a:gd name="connsiteX0" fmla="*/ 0 w 183600"/>
                <a:gd name="connsiteY0" fmla="*/ 0 h 183600"/>
                <a:gd name="connsiteX1" fmla="*/ 183600 w 183600"/>
                <a:gd name="connsiteY1" fmla="*/ 183600 h 18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3600" h="183600">
                  <a:moveTo>
                    <a:pt x="0" y="0"/>
                  </a:moveTo>
                  <a:lnTo>
                    <a:pt x="183600" y="183600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40" name="Freeform: Shape 10">
              <a:extLst>
                <a:ext uri="{FF2B5EF4-FFF2-40B4-BE49-F238E27FC236}">
                  <a16:creationId xmlns:a16="http://schemas.microsoft.com/office/drawing/2014/main" id="{FCB8D57E-2D70-4A3F-B1CC-5E18EBEBE46C}"/>
                </a:ext>
              </a:extLst>
            </p:cNvPr>
            <p:cNvSpPr/>
            <p:nvPr/>
          </p:nvSpPr>
          <p:spPr>
            <a:xfrm>
              <a:off x="594900" y="594900"/>
              <a:ext cx="183600" cy="183600"/>
            </a:xfrm>
            <a:custGeom>
              <a:avLst/>
              <a:gdLst>
                <a:gd name="connsiteX0" fmla="*/ 183600 w 183600"/>
                <a:gd name="connsiteY0" fmla="*/ 0 h 183600"/>
                <a:gd name="connsiteX1" fmla="*/ 0 w 183600"/>
                <a:gd name="connsiteY1" fmla="*/ 0 h 183600"/>
                <a:gd name="connsiteX2" fmla="*/ 0 w 183600"/>
                <a:gd name="connsiteY2" fmla="*/ 183600 h 18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600" h="183600">
                  <a:moveTo>
                    <a:pt x="183600" y="0"/>
                  </a:moveTo>
                  <a:lnTo>
                    <a:pt x="0" y="0"/>
                  </a:lnTo>
                  <a:lnTo>
                    <a:pt x="0" y="183600"/>
                  </a:lnTo>
                </a:path>
              </a:pathLst>
            </a:custGeom>
            <a:noFill/>
            <a:ln w="12700" cap="sq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41" name="Freeform: Shape 11">
              <a:extLst>
                <a:ext uri="{FF2B5EF4-FFF2-40B4-BE49-F238E27FC236}">
                  <a16:creationId xmlns:a16="http://schemas.microsoft.com/office/drawing/2014/main" id="{6A9F476B-4052-430F-B89B-E5C30B10F2C2}"/>
                </a:ext>
              </a:extLst>
            </p:cNvPr>
            <p:cNvSpPr/>
            <p:nvPr/>
          </p:nvSpPr>
          <p:spPr>
            <a:xfrm>
              <a:off x="365400" y="365400"/>
              <a:ext cx="183600" cy="183600"/>
            </a:xfrm>
            <a:custGeom>
              <a:avLst/>
              <a:gdLst>
                <a:gd name="connsiteX0" fmla="*/ 183600 w 183600"/>
                <a:gd name="connsiteY0" fmla="*/ 91800 h 183600"/>
                <a:gd name="connsiteX1" fmla="*/ 91800 w 183600"/>
                <a:gd name="connsiteY1" fmla="*/ 183600 h 183600"/>
                <a:gd name="connsiteX2" fmla="*/ 0 w 183600"/>
                <a:gd name="connsiteY2" fmla="*/ 91800 h 183600"/>
                <a:gd name="connsiteX3" fmla="*/ 91800 w 183600"/>
                <a:gd name="connsiteY3" fmla="*/ 0 h 183600"/>
                <a:gd name="connsiteX4" fmla="*/ 183600 w 183600"/>
                <a:gd name="connsiteY4" fmla="*/ 91800 h 18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600" h="183600">
                  <a:moveTo>
                    <a:pt x="183600" y="91800"/>
                  </a:moveTo>
                  <a:cubicBezTo>
                    <a:pt x="183600" y="142500"/>
                    <a:pt x="142500" y="183600"/>
                    <a:pt x="91800" y="183600"/>
                  </a:cubicBezTo>
                  <a:cubicBezTo>
                    <a:pt x="41100" y="183600"/>
                    <a:pt x="0" y="142500"/>
                    <a:pt x="0" y="91800"/>
                  </a:cubicBezTo>
                  <a:cubicBezTo>
                    <a:pt x="0" y="41100"/>
                    <a:pt x="41100" y="0"/>
                    <a:pt x="91800" y="0"/>
                  </a:cubicBezTo>
                  <a:cubicBezTo>
                    <a:pt x="142500" y="0"/>
                    <a:pt x="183600" y="41100"/>
                    <a:pt x="183600" y="91800"/>
                  </a:cubicBezTo>
                  <a:close/>
                </a:path>
              </a:pathLst>
            </a:custGeom>
            <a:noFill/>
            <a:ln w="12700" cap="sq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</p:grpSp>
      <p:grpSp>
        <p:nvGrpSpPr>
          <p:cNvPr id="50" name="Group 4">
            <a:extLst>
              <a:ext uri="{FF2B5EF4-FFF2-40B4-BE49-F238E27FC236}">
                <a16:creationId xmlns:a16="http://schemas.microsoft.com/office/drawing/2014/main" id="{F478D1AA-4276-44B9-B42C-82B78C3FA1E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06965" y="3564090"/>
            <a:ext cx="579659" cy="579659"/>
            <a:chOff x="88" y="88"/>
            <a:chExt cx="400" cy="400"/>
          </a:xfrm>
          <a:solidFill>
            <a:schemeClr val="bg1"/>
          </a:solidFill>
        </p:grpSpPr>
        <p:sp>
          <p:nvSpPr>
            <p:cNvPr id="51" name="Rectangle 5">
              <a:extLst>
                <a:ext uri="{FF2B5EF4-FFF2-40B4-BE49-F238E27FC236}">
                  <a16:creationId xmlns:a16="http://schemas.microsoft.com/office/drawing/2014/main" id="{42615CAE-0530-41D0-9EA5-4CCDC8C1E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262"/>
              <a:ext cx="87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90BF4D95-D965-4B0E-A577-ECFA43A051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" y="88"/>
              <a:ext cx="87" cy="87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3" name="Oval 7">
              <a:extLst>
                <a:ext uri="{FF2B5EF4-FFF2-40B4-BE49-F238E27FC236}">
                  <a16:creationId xmlns:a16="http://schemas.microsoft.com/office/drawing/2014/main" id="{6F763430-F33C-46FB-92F4-C6962CF78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79"/>
              <a:ext cx="35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F70F5D0B-D8B7-4D4F-BEB2-0FDC6A3620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169"/>
              <a:ext cx="400" cy="319"/>
            </a:xfrm>
            <a:custGeom>
              <a:avLst/>
              <a:gdLst>
                <a:gd name="T0" fmla="*/ 148 w 184"/>
                <a:gd name="T1" fmla="*/ 147 h 147"/>
                <a:gd name="T2" fmla="*/ 112 w 184"/>
                <a:gd name="T3" fmla="*/ 147 h 147"/>
                <a:gd name="T4" fmla="*/ 112 w 184"/>
                <a:gd name="T5" fmla="*/ 127 h 147"/>
                <a:gd name="T6" fmla="*/ 92 w 184"/>
                <a:gd name="T7" fmla="*/ 127 h 147"/>
                <a:gd name="T8" fmla="*/ 92 w 184"/>
                <a:gd name="T9" fmla="*/ 147 h 147"/>
                <a:gd name="T10" fmla="*/ 56 w 184"/>
                <a:gd name="T11" fmla="*/ 147 h 147"/>
                <a:gd name="T12" fmla="*/ 56 w 184"/>
                <a:gd name="T13" fmla="*/ 124 h 147"/>
                <a:gd name="T14" fmla="*/ 27 w 184"/>
                <a:gd name="T15" fmla="*/ 99 h 147"/>
                <a:gd name="T16" fmla="*/ 0 w 184"/>
                <a:gd name="T17" fmla="*/ 99 h 147"/>
                <a:gd name="T18" fmla="*/ 0 w 184"/>
                <a:gd name="T19" fmla="*/ 51 h 147"/>
                <a:gd name="T20" fmla="*/ 25 w 184"/>
                <a:gd name="T21" fmla="*/ 51 h 147"/>
                <a:gd name="T22" fmla="*/ 42 w 184"/>
                <a:gd name="T23" fmla="*/ 29 h 147"/>
                <a:gd name="T24" fmla="*/ 35 w 184"/>
                <a:gd name="T25" fmla="*/ 4 h 147"/>
                <a:gd name="T26" fmla="*/ 39 w 184"/>
                <a:gd name="T27" fmla="*/ 3 h 147"/>
                <a:gd name="T28" fmla="*/ 75 w 184"/>
                <a:gd name="T29" fmla="*/ 19 h 147"/>
                <a:gd name="T30" fmla="*/ 130 w 184"/>
                <a:gd name="T31" fmla="*/ 19 h 147"/>
                <a:gd name="T32" fmla="*/ 184 w 184"/>
                <a:gd name="T33" fmla="*/ 73 h 147"/>
                <a:gd name="T34" fmla="*/ 148 w 184"/>
                <a:gd name="T35" fmla="*/ 124 h 147"/>
                <a:gd name="T36" fmla="*/ 148 w 184"/>
                <a:gd name="T37" fmla="*/ 147 h 147"/>
                <a:gd name="T38" fmla="*/ 120 w 184"/>
                <a:gd name="T39" fmla="*/ 139 h 147"/>
                <a:gd name="T40" fmla="*/ 140 w 184"/>
                <a:gd name="T41" fmla="*/ 139 h 147"/>
                <a:gd name="T42" fmla="*/ 140 w 184"/>
                <a:gd name="T43" fmla="*/ 118 h 147"/>
                <a:gd name="T44" fmla="*/ 143 w 184"/>
                <a:gd name="T45" fmla="*/ 117 h 147"/>
                <a:gd name="T46" fmla="*/ 176 w 184"/>
                <a:gd name="T47" fmla="*/ 73 h 147"/>
                <a:gd name="T48" fmla="*/ 130 w 184"/>
                <a:gd name="T49" fmla="*/ 27 h 147"/>
                <a:gd name="T50" fmla="*/ 69 w 184"/>
                <a:gd name="T51" fmla="*/ 27 h 147"/>
                <a:gd name="T52" fmla="*/ 68 w 184"/>
                <a:gd name="T53" fmla="*/ 25 h 147"/>
                <a:gd name="T54" fmla="*/ 45 w 184"/>
                <a:gd name="T55" fmla="*/ 10 h 147"/>
                <a:gd name="T56" fmla="*/ 52 w 184"/>
                <a:gd name="T57" fmla="*/ 33 h 147"/>
                <a:gd name="T58" fmla="*/ 49 w 184"/>
                <a:gd name="T59" fmla="*/ 34 h 147"/>
                <a:gd name="T60" fmla="*/ 31 w 184"/>
                <a:gd name="T61" fmla="*/ 56 h 147"/>
                <a:gd name="T62" fmla="*/ 30 w 184"/>
                <a:gd name="T63" fmla="*/ 59 h 147"/>
                <a:gd name="T64" fmla="*/ 8 w 184"/>
                <a:gd name="T65" fmla="*/ 59 h 147"/>
                <a:gd name="T66" fmla="*/ 8 w 184"/>
                <a:gd name="T67" fmla="*/ 91 h 147"/>
                <a:gd name="T68" fmla="*/ 32 w 184"/>
                <a:gd name="T69" fmla="*/ 91 h 147"/>
                <a:gd name="T70" fmla="*/ 33 w 184"/>
                <a:gd name="T71" fmla="*/ 93 h 147"/>
                <a:gd name="T72" fmla="*/ 61 w 184"/>
                <a:gd name="T73" fmla="*/ 117 h 147"/>
                <a:gd name="T74" fmla="*/ 64 w 184"/>
                <a:gd name="T75" fmla="*/ 118 h 147"/>
                <a:gd name="T76" fmla="*/ 64 w 184"/>
                <a:gd name="T77" fmla="*/ 139 h 147"/>
                <a:gd name="T78" fmla="*/ 84 w 184"/>
                <a:gd name="T79" fmla="*/ 139 h 147"/>
                <a:gd name="T80" fmla="*/ 84 w 184"/>
                <a:gd name="T81" fmla="*/ 119 h 147"/>
                <a:gd name="T82" fmla="*/ 120 w 184"/>
                <a:gd name="T83" fmla="*/ 119 h 147"/>
                <a:gd name="T84" fmla="*/ 120 w 184"/>
                <a:gd name="T85" fmla="*/ 13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4" h="147">
                  <a:moveTo>
                    <a:pt x="148" y="147"/>
                  </a:moveTo>
                  <a:cubicBezTo>
                    <a:pt x="112" y="147"/>
                    <a:pt x="112" y="147"/>
                    <a:pt x="112" y="147"/>
                  </a:cubicBezTo>
                  <a:cubicBezTo>
                    <a:pt x="112" y="127"/>
                    <a:pt x="112" y="127"/>
                    <a:pt x="112" y="127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2" y="147"/>
                    <a:pt x="92" y="147"/>
                    <a:pt x="92" y="147"/>
                  </a:cubicBezTo>
                  <a:cubicBezTo>
                    <a:pt x="56" y="147"/>
                    <a:pt x="56" y="147"/>
                    <a:pt x="56" y="147"/>
                  </a:cubicBezTo>
                  <a:cubicBezTo>
                    <a:pt x="56" y="124"/>
                    <a:pt x="56" y="124"/>
                    <a:pt x="56" y="124"/>
                  </a:cubicBezTo>
                  <a:cubicBezTo>
                    <a:pt x="44" y="119"/>
                    <a:pt x="33" y="111"/>
                    <a:pt x="27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9" y="42"/>
                    <a:pt x="35" y="35"/>
                    <a:pt x="42" y="29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7" y="0"/>
                    <a:pt x="65" y="0"/>
                    <a:pt x="75" y="19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160" y="19"/>
                    <a:pt x="184" y="43"/>
                    <a:pt x="184" y="73"/>
                  </a:cubicBezTo>
                  <a:cubicBezTo>
                    <a:pt x="184" y="96"/>
                    <a:pt x="169" y="116"/>
                    <a:pt x="148" y="124"/>
                  </a:cubicBezTo>
                  <a:lnTo>
                    <a:pt x="148" y="147"/>
                  </a:lnTo>
                  <a:close/>
                  <a:moveTo>
                    <a:pt x="120" y="139"/>
                  </a:moveTo>
                  <a:cubicBezTo>
                    <a:pt x="140" y="139"/>
                    <a:pt x="140" y="139"/>
                    <a:pt x="140" y="139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62" y="111"/>
                    <a:pt x="176" y="93"/>
                    <a:pt x="176" y="73"/>
                  </a:cubicBezTo>
                  <a:cubicBezTo>
                    <a:pt x="176" y="48"/>
                    <a:pt x="155" y="27"/>
                    <a:pt x="13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62" y="10"/>
                    <a:pt x="51" y="9"/>
                    <a:pt x="45" y="10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1" y="40"/>
                    <a:pt x="35" y="47"/>
                    <a:pt x="31" y="56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8" y="105"/>
                    <a:pt x="49" y="114"/>
                    <a:pt x="61" y="117"/>
                  </a:cubicBezTo>
                  <a:cubicBezTo>
                    <a:pt x="64" y="118"/>
                    <a:pt x="64" y="118"/>
                    <a:pt x="64" y="118"/>
                  </a:cubicBezTo>
                  <a:cubicBezTo>
                    <a:pt x="64" y="139"/>
                    <a:pt x="64" y="139"/>
                    <a:pt x="64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120" y="119"/>
                    <a:pt x="120" y="119"/>
                    <a:pt x="120" y="119"/>
                  </a:cubicBezTo>
                  <a:lnTo>
                    <a:pt x="120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55" name="Group 4">
            <a:extLst>
              <a:ext uri="{FF2B5EF4-FFF2-40B4-BE49-F238E27FC236}">
                <a16:creationId xmlns:a16="http://schemas.microsoft.com/office/drawing/2014/main" id="{980403E8-ED7B-4DCB-A0E2-A49E4950972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85950" y="1768458"/>
            <a:ext cx="546870" cy="507808"/>
            <a:chOff x="92" y="106"/>
            <a:chExt cx="392" cy="364"/>
          </a:xfrm>
          <a:solidFill>
            <a:schemeClr val="bg1"/>
          </a:solidFill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B5AB040D-7894-45E7-B155-233F05D52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" y="297"/>
              <a:ext cx="207" cy="104"/>
            </a:xfrm>
            <a:custGeom>
              <a:avLst/>
              <a:gdLst>
                <a:gd name="T0" fmla="*/ 96 w 96"/>
                <a:gd name="T1" fmla="*/ 48 h 48"/>
                <a:gd name="T2" fmla="*/ 36 w 96"/>
                <a:gd name="T3" fmla="*/ 48 h 48"/>
                <a:gd name="T4" fmla="*/ 36 w 96"/>
                <a:gd name="T5" fmla="*/ 40 h 48"/>
                <a:gd name="T6" fmla="*/ 87 w 96"/>
                <a:gd name="T7" fmla="*/ 40 h 48"/>
                <a:gd name="T8" fmla="*/ 68 w 96"/>
                <a:gd name="T9" fmla="*/ 24 h 48"/>
                <a:gd name="T10" fmla="*/ 42 w 96"/>
                <a:gd name="T11" fmla="*/ 24 h 48"/>
                <a:gd name="T12" fmla="*/ 41 w 96"/>
                <a:gd name="T13" fmla="*/ 22 h 48"/>
                <a:gd name="T14" fmla="*/ 12 w 96"/>
                <a:gd name="T15" fmla="*/ 8 h 48"/>
                <a:gd name="T16" fmla="*/ 0 w 96"/>
                <a:gd name="T17" fmla="*/ 8 h 48"/>
                <a:gd name="T18" fmla="*/ 0 w 96"/>
                <a:gd name="T19" fmla="*/ 0 h 48"/>
                <a:gd name="T20" fmla="*/ 12 w 96"/>
                <a:gd name="T21" fmla="*/ 0 h 48"/>
                <a:gd name="T22" fmla="*/ 46 w 96"/>
                <a:gd name="T23" fmla="*/ 16 h 48"/>
                <a:gd name="T24" fmla="*/ 68 w 96"/>
                <a:gd name="T25" fmla="*/ 16 h 48"/>
                <a:gd name="T26" fmla="*/ 96 w 96"/>
                <a:gd name="T27" fmla="*/ 44 h 48"/>
                <a:gd name="T28" fmla="*/ 96 w 96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8">
                  <a:moveTo>
                    <a:pt x="96" y="48"/>
                  </a:moveTo>
                  <a:cubicBezTo>
                    <a:pt x="36" y="48"/>
                    <a:pt x="36" y="48"/>
                    <a:pt x="36" y="48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87" y="40"/>
                    <a:pt x="87" y="40"/>
                    <a:pt x="87" y="40"/>
                  </a:cubicBezTo>
                  <a:cubicBezTo>
                    <a:pt x="85" y="32"/>
                    <a:pt x="76" y="24"/>
                    <a:pt x="68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35" y="13"/>
                    <a:pt x="24" y="8"/>
                    <a:pt x="12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6" y="0"/>
                    <a:pt x="38" y="6"/>
                    <a:pt x="46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82" y="16"/>
                    <a:pt x="96" y="30"/>
                    <a:pt x="96" y="44"/>
                  </a:cubicBezTo>
                  <a:lnTo>
                    <a:pt x="96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BFAE62C6-FD6E-4576-A59C-E491EFF4C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" y="349"/>
              <a:ext cx="336" cy="121"/>
            </a:xfrm>
            <a:custGeom>
              <a:avLst/>
              <a:gdLst>
                <a:gd name="T0" fmla="*/ 57 w 155"/>
                <a:gd name="T1" fmla="*/ 56 h 56"/>
                <a:gd name="T2" fmla="*/ 44 w 155"/>
                <a:gd name="T3" fmla="*/ 54 h 56"/>
                <a:gd name="T4" fmla="*/ 0 w 155"/>
                <a:gd name="T5" fmla="*/ 36 h 56"/>
                <a:gd name="T6" fmla="*/ 4 w 155"/>
                <a:gd name="T7" fmla="*/ 28 h 56"/>
                <a:gd name="T8" fmla="*/ 47 w 155"/>
                <a:gd name="T9" fmla="*/ 47 h 56"/>
                <a:gd name="T10" fmla="*/ 64 w 155"/>
                <a:gd name="T11" fmla="*/ 47 h 56"/>
                <a:gd name="T12" fmla="*/ 145 w 155"/>
                <a:gd name="T13" fmla="*/ 18 h 56"/>
                <a:gd name="T14" fmla="*/ 126 w 155"/>
                <a:gd name="T15" fmla="*/ 8 h 56"/>
                <a:gd name="T16" fmla="*/ 87 w 155"/>
                <a:gd name="T17" fmla="*/ 8 h 56"/>
                <a:gd name="T18" fmla="*/ 87 w 155"/>
                <a:gd name="T19" fmla="*/ 0 h 56"/>
                <a:gd name="T20" fmla="*/ 126 w 155"/>
                <a:gd name="T21" fmla="*/ 0 h 56"/>
                <a:gd name="T22" fmla="*/ 154 w 155"/>
                <a:gd name="T23" fmla="*/ 19 h 56"/>
                <a:gd name="T24" fmla="*/ 155 w 155"/>
                <a:gd name="T25" fmla="*/ 22 h 56"/>
                <a:gd name="T26" fmla="*/ 66 w 155"/>
                <a:gd name="T27" fmla="*/ 55 h 56"/>
                <a:gd name="T28" fmla="*/ 57 w 155"/>
                <a:gd name="T2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5" h="56">
                  <a:moveTo>
                    <a:pt x="57" y="56"/>
                  </a:moveTo>
                  <a:cubicBezTo>
                    <a:pt x="52" y="56"/>
                    <a:pt x="48" y="55"/>
                    <a:pt x="44" y="5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52" y="48"/>
                    <a:pt x="58" y="48"/>
                    <a:pt x="64" y="47"/>
                  </a:cubicBezTo>
                  <a:cubicBezTo>
                    <a:pt x="145" y="18"/>
                    <a:pt x="145" y="18"/>
                    <a:pt x="145" y="18"/>
                  </a:cubicBezTo>
                  <a:cubicBezTo>
                    <a:pt x="142" y="14"/>
                    <a:pt x="137" y="8"/>
                    <a:pt x="126" y="8"/>
                  </a:cubicBezTo>
                  <a:cubicBezTo>
                    <a:pt x="87" y="8"/>
                    <a:pt x="87" y="8"/>
                    <a:pt x="87" y="8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44" y="0"/>
                    <a:pt x="152" y="12"/>
                    <a:pt x="154" y="19"/>
                  </a:cubicBezTo>
                  <a:cubicBezTo>
                    <a:pt x="155" y="22"/>
                    <a:pt x="155" y="22"/>
                    <a:pt x="155" y="22"/>
                  </a:cubicBezTo>
                  <a:cubicBezTo>
                    <a:pt x="66" y="55"/>
                    <a:pt x="66" y="55"/>
                    <a:pt x="66" y="55"/>
                  </a:cubicBezTo>
                  <a:cubicBezTo>
                    <a:pt x="63" y="56"/>
                    <a:pt x="60" y="56"/>
                    <a:pt x="57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BF0C138E-13B4-4B63-A4D3-1C07FB1B60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7" y="193"/>
              <a:ext cx="104" cy="104"/>
            </a:xfrm>
            <a:custGeom>
              <a:avLst/>
              <a:gdLst>
                <a:gd name="T0" fmla="*/ 24 w 48"/>
                <a:gd name="T1" fmla="*/ 48 h 48"/>
                <a:gd name="T2" fmla="*/ 0 w 48"/>
                <a:gd name="T3" fmla="*/ 24 h 48"/>
                <a:gd name="T4" fmla="*/ 24 w 48"/>
                <a:gd name="T5" fmla="*/ 0 h 48"/>
                <a:gd name="T6" fmla="*/ 48 w 48"/>
                <a:gd name="T7" fmla="*/ 24 h 48"/>
                <a:gd name="T8" fmla="*/ 24 w 48"/>
                <a:gd name="T9" fmla="*/ 48 h 48"/>
                <a:gd name="T10" fmla="*/ 24 w 48"/>
                <a:gd name="T11" fmla="*/ 8 h 48"/>
                <a:gd name="T12" fmla="*/ 8 w 48"/>
                <a:gd name="T13" fmla="*/ 24 h 48"/>
                <a:gd name="T14" fmla="*/ 24 w 48"/>
                <a:gd name="T15" fmla="*/ 40 h 48"/>
                <a:gd name="T16" fmla="*/ 40 w 48"/>
                <a:gd name="T17" fmla="*/ 24 h 48"/>
                <a:gd name="T18" fmla="*/ 24 w 48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  <a:close/>
                  <a:moveTo>
                    <a:pt x="24" y="8"/>
                  </a:moveTo>
                  <a:cubicBezTo>
                    <a:pt x="15" y="8"/>
                    <a:pt x="8" y="15"/>
                    <a:pt x="8" y="24"/>
                  </a:cubicBezTo>
                  <a:cubicBezTo>
                    <a:pt x="8" y="33"/>
                    <a:pt x="15" y="40"/>
                    <a:pt x="24" y="40"/>
                  </a:cubicBezTo>
                  <a:cubicBezTo>
                    <a:pt x="33" y="40"/>
                    <a:pt x="40" y="33"/>
                    <a:pt x="40" y="24"/>
                  </a:cubicBezTo>
                  <a:cubicBezTo>
                    <a:pt x="40" y="15"/>
                    <a:pt x="33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1C83904C-0217-410B-9915-E1F72458F8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6" y="106"/>
              <a:ext cx="104" cy="104"/>
            </a:xfrm>
            <a:custGeom>
              <a:avLst/>
              <a:gdLst>
                <a:gd name="T0" fmla="*/ 24 w 48"/>
                <a:gd name="T1" fmla="*/ 48 h 48"/>
                <a:gd name="T2" fmla="*/ 0 w 48"/>
                <a:gd name="T3" fmla="*/ 24 h 48"/>
                <a:gd name="T4" fmla="*/ 24 w 48"/>
                <a:gd name="T5" fmla="*/ 0 h 48"/>
                <a:gd name="T6" fmla="*/ 48 w 48"/>
                <a:gd name="T7" fmla="*/ 24 h 48"/>
                <a:gd name="T8" fmla="*/ 24 w 48"/>
                <a:gd name="T9" fmla="*/ 48 h 48"/>
                <a:gd name="T10" fmla="*/ 24 w 48"/>
                <a:gd name="T11" fmla="*/ 8 h 48"/>
                <a:gd name="T12" fmla="*/ 8 w 48"/>
                <a:gd name="T13" fmla="*/ 24 h 48"/>
                <a:gd name="T14" fmla="*/ 24 w 48"/>
                <a:gd name="T15" fmla="*/ 40 h 48"/>
                <a:gd name="T16" fmla="*/ 40 w 48"/>
                <a:gd name="T17" fmla="*/ 24 h 48"/>
                <a:gd name="T18" fmla="*/ 24 w 48"/>
                <a:gd name="T1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  <a:close/>
                  <a:moveTo>
                    <a:pt x="24" y="8"/>
                  </a:moveTo>
                  <a:cubicBezTo>
                    <a:pt x="15" y="8"/>
                    <a:pt x="8" y="15"/>
                    <a:pt x="8" y="24"/>
                  </a:cubicBezTo>
                  <a:cubicBezTo>
                    <a:pt x="8" y="33"/>
                    <a:pt x="15" y="40"/>
                    <a:pt x="24" y="40"/>
                  </a:cubicBezTo>
                  <a:cubicBezTo>
                    <a:pt x="33" y="40"/>
                    <a:pt x="40" y="33"/>
                    <a:pt x="40" y="24"/>
                  </a:cubicBezTo>
                  <a:cubicBezTo>
                    <a:pt x="40" y="15"/>
                    <a:pt x="33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id="{0B88332E-C6D6-4C14-BF00-0F756192B6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" y="279"/>
              <a:ext cx="69" cy="156"/>
            </a:xfrm>
            <a:custGeom>
              <a:avLst/>
              <a:gdLst>
                <a:gd name="T0" fmla="*/ 69 w 69"/>
                <a:gd name="T1" fmla="*/ 156 h 156"/>
                <a:gd name="T2" fmla="*/ 0 w 69"/>
                <a:gd name="T3" fmla="*/ 156 h 156"/>
                <a:gd name="T4" fmla="*/ 0 w 69"/>
                <a:gd name="T5" fmla="*/ 0 h 156"/>
                <a:gd name="T6" fmla="*/ 69 w 69"/>
                <a:gd name="T7" fmla="*/ 0 h 156"/>
                <a:gd name="T8" fmla="*/ 69 w 69"/>
                <a:gd name="T9" fmla="*/ 156 h 156"/>
                <a:gd name="T10" fmla="*/ 18 w 69"/>
                <a:gd name="T11" fmla="*/ 139 h 156"/>
                <a:gd name="T12" fmla="*/ 52 w 69"/>
                <a:gd name="T13" fmla="*/ 139 h 156"/>
                <a:gd name="T14" fmla="*/ 52 w 69"/>
                <a:gd name="T15" fmla="*/ 18 h 156"/>
                <a:gd name="T16" fmla="*/ 18 w 69"/>
                <a:gd name="T17" fmla="*/ 18 h 156"/>
                <a:gd name="T18" fmla="*/ 18 w 69"/>
                <a:gd name="T19" fmla="*/ 13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156">
                  <a:moveTo>
                    <a:pt x="69" y="156"/>
                  </a:moveTo>
                  <a:lnTo>
                    <a:pt x="0" y="156"/>
                  </a:lnTo>
                  <a:lnTo>
                    <a:pt x="0" y="0"/>
                  </a:lnTo>
                  <a:lnTo>
                    <a:pt x="69" y="0"/>
                  </a:lnTo>
                  <a:lnTo>
                    <a:pt x="69" y="156"/>
                  </a:lnTo>
                  <a:close/>
                  <a:moveTo>
                    <a:pt x="18" y="139"/>
                  </a:moveTo>
                  <a:lnTo>
                    <a:pt x="52" y="139"/>
                  </a:lnTo>
                  <a:lnTo>
                    <a:pt x="52" y="18"/>
                  </a:lnTo>
                  <a:lnTo>
                    <a:pt x="18" y="18"/>
                  </a:lnTo>
                  <a:lnTo>
                    <a:pt x="18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61" name="Graphic 1">
            <a:extLst>
              <a:ext uri="{FF2B5EF4-FFF2-40B4-BE49-F238E27FC236}">
                <a16:creationId xmlns:a16="http://schemas.microsoft.com/office/drawing/2014/main" id="{9FEABA3C-C2CC-4D2D-AAF4-AF24C29CB019}"/>
              </a:ext>
            </a:extLst>
          </p:cNvPr>
          <p:cNvGrpSpPr>
            <a:grpSpLocks noChangeAspect="1"/>
          </p:cNvGrpSpPr>
          <p:nvPr/>
        </p:nvGrpSpPr>
        <p:grpSpPr>
          <a:xfrm>
            <a:off x="6503547" y="5150567"/>
            <a:ext cx="454742" cy="500216"/>
            <a:chOff x="151200" y="120600"/>
            <a:chExt cx="612000" cy="673200"/>
          </a:xfrm>
          <a:noFill/>
        </p:grpSpPr>
        <p:sp>
          <p:nvSpPr>
            <p:cNvPr id="62" name="Freeform: Shape 3">
              <a:extLst>
                <a:ext uri="{FF2B5EF4-FFF2-40B4-BE49-F238E27FC236}">
                  <a16:creationId xmlns:a16="http://schemas.microsoft.com/office/drawing/2014/main" id="{B378627B-35E3-44E5-B972-800612B6807D}"/>
                </a:ext>
              </a:extLst>
            </p:cNvPr>
            <p:cNvSpPr/>
            <p:nvPr/>
          </p:nvSpPr>
          <p:spPr>
            <a:xfrm>
              <a:off x="518400" y="671400"/>
              <a:ext cx="91800" cy="15300"/>
            </a:xfrm>
            <a:custGeom>
              <a:avLst/>
              <a:gdLst>
                <a:gd name="connsiteX0" fmla="*/ 0 w 91800"/>
                <a:gd name="connsiteY0" fmla="*/ 0 h 15300"/>
                <a:gd name="connsiteX1" fmla="*/ 91800 w 91800"/>
                <a:gd name="connsiteY1" fmla="*/ 0 h 1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1800" h="15300">
                  <a:moveTo>
                    <a:pt x="0" y="0"/>
                  </a:moveTo>
                  <a:lnTo>
                    <a:pt x="91800" y="0"/>
                  </a:lnTo>
                </a:path>
              </a:pathLst>
            </a:custGeom>
            <a:ln w="12700" cap="sq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64" name="Freeform: Shape 4">
              <a:extLst>
                <a:ext uri="{FF2B5EF4-FFF2-40B4-BE49-F238E27FC236}">
                  <a16:creationId xmlns:a16="http://schemas.microsoft.com/office/drawing/2014/main" id="{913F772B-9F40-4391-AE75-760D9681FDD2}"/>
                </a:ext>
              </a:extLst>
            </p:cNvPr>
            <p:cNvSpPr/>
            <p:nvPr/>
          </p:nvSpPr>
          <p:spPr>
            <a:xfrm>
              <a:off x="288915" y="243000"/>
              <a:ext cx="336584" cy="64428"/>
            </a:xfrm>
            <a:custGeom>
              <a:avLst/>
              <a:gdLst>
                <a:gd name="connsiteX0" fmla="*/ 0 w 336584"/>
                <a:gd name="connsiteY0" fmla="*/ 58997 h 64428"/>
                <a:gd name="connsiteX1" fmla="*/ 45441 w 336584"/>
                <a:gd name="connsiteY1" fmla="*/ 64428 h 64428"/>
                <a:gd name="connsiteX2" fmla="*/ 198441 w 336584"/>
                <a:gd name="connsiteY2" fmla="*/ 0 h 64428"/>
                <a:gd name="connsiteX3" fmla="*/ 336585 w 336584"/>
                <a:gd name="connsiteY3" fmla="*/ 63786 h 64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584" h="64428">
                  <a:moveTo>
                    <a:pt x="0" y="58997"/>
                  </a:moveTo>
                  <a:cubicBezTo>
                    <a:pt x="14657" y="62393"/>
                    <a:pt x="29789" y="64428"/>
                    <a:pt x="45441" y="64428"/>
                  </a:cubicBezTo>
                  <a:cubicBezTo>
                    <a:pt x="105417" y="64428"/>
                    <a:pt x="159564" y="39719"/>
                    <a:pt x="198441" y="0"/>
                  </a:cubicBezTo>
                  <a:cubicBezTo>
                    <a:pt x="233998" y="36307"/>
                    <a:pt x="282668" y="59976"/>
                    <a:pt x="336585" y="63786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66" name="Freeform: Shape 5">
              <a:extLst>
                <a:ext uri="{FF2B5EF4-FFF2-40B4-BE49-F238E27FC236}">
                  <a16:creationId xmlns:a16="http://schemas.microsoft.com/office/drawing/2014/main" id="{1AFF3771-9673-46F3-8D1B-41C30C9E1A69}"/>
                </a:ext>
              </a:extLst>
            </p:cNvPr>
            <p:cNvSpPr/>
            <p:nvPr/>
          </p:nvSpPr>
          <p:spPr>
            <a:xfrm>
              <a:off x="288900" y="120600"/>
              <a:ext cx="336600" cy="397800"/>
            </a:xfrm>
            <a:custGeom>
              <a:avLst/>
              <a:gdLst>
                <a:gd name="connsiteX0" fmla="*/ 0 w 336600"/>
                <a:gd name="connsiteY0" fmla="*/ 183600 h 397800"/>
                <a:gd name="connsiteX1" fmla="*/ 168300 w 336600"/>
                <a:gd name="connsiteY1" fmla="*/ 0 h 397800"/>
                <a:gd name="connsiteX2" fmla="*/ 336600 w 336600"/>
                <a:gd name="connsiteY2" fmla="*/ 183600 h 397800"/>
                <a:gd name="connsiteX3" fmla="*/ 168300 w 336600"/>
                <a:gd name="connsiteY3" fmla="*/ 397800 h 397800"/>
                <a:gd name="connsiteX4" fmla="*/ 0 w 336600"/>
                <a:gd name="connsiteY4" fmla="*/ 183600 h 39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600" h="397800">
                  <a:moveTo>
                    <a:pt x="0" y="183600"/>
                  </a:moveTo>
                  <a:cubicBezTo>
                    <a:pt x="0" y="91800"/>
                    <a:pt x="66907" y="0"/>
                    <a:pt x="168300" y="0"/>
                  </a:cubicBezTo>
                  <a:cubicBezTo>
                    <a:pt x="269693" y="0"/>
                    <a:pt x="336600" y="91800"/>
                    <a:pt x="336600" y="183600"/>
                  </a:cubicBezTo>
                  <a:cubicBezTo>
                    <a:pt x="336600" y="321300"/>
                    <a:pt x="244800" y="397800"/>
                    <a:pt x="168300" y="397800"/>
                  </a:cubicBezTo>
                  <a:cubicBezTo>
                    <a:pt x="91800" y="397800"/>
                    <a:pt x="0" y="321300"/>
                    <a:pt x="0" y="183600"/>
                  </a:cubicBezTo>
                  <a:close/>
                </a:path>
              </a:pathLst>
            </a:custGeom>
            <a:noFill/>
            <a:ln w="12700" cap="sq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68" name="Freeform: Shape 6">
              <a:extLst>
                <a:ext uri="{FF2B5EF4-FFF2-40B4-BE49-F238E27FC236}">
                  <a16:creationId xmlns:a16="http://schemas.microsoft.com/office/drawing/2014/main" id="{95BC7EB6-1F36-4DFE-B66A-45719907847D}"/>
                </a:ext>
              </a:extLst>
            </p:cNvPr>
            <p:cNvSpPr/>
            <p:nvPr/>
          </p:nvSpPr>
          <p:spPr>
            <a:xfrm>
              <a:off x="151200" y="498693"/>
              <a:ext cx="612000" cy="295106"/>
            </a:xfrm>
            <a:custGeom>
              <a:avLst/>
              <a:gdLst>
                <a:gd name="connsiteX0" fmla="*/ 236844 w 612000"/>
                <a:gd name="connsiteY0" fmla="*/ 0 h 295106"/>
                <a:gd name="connsiteX1" fmla="*/ 29713 w 612000"/>
                <a:gd name="connsiteY1" fmla="*/ 124282 h 295106"/>
                <a:gd name="connsiteX2" fmla="*/ 0 w 612000"/>
                <a:gd name="connsiteY2" fmla="*/ 176761 h 295106"/>
                <a:gd name="connsiteX3" fmla="*/ 0 w 612000"/>
                <a:gd name="connsiteY3" fmla="*/ 295106 h 295106"/>
                <a:gd name="connsiteX4" fmla="*/ 612000 w 612000"/>
                <a:gd name="connsiteY4" fmla="*/ 295106 h 295106"/>
                <a:gd name="connsiteX5" fmla="*/ 612000 w 612000"/>
                <a:gd name="connsiteY5" fmla="*/ 176761 h 295106"/>
                <a:gd name="connsiteX6" fmla="*/ 582287 w 612000"/>
                <a:gd name="connsiteY6" fmla="*/ 124282 h 295106"/>
                <a:gd name="connsiteX7" fmla="*/ 375156 w 612000"/>
                <a:gd name="connsiteY7" fmla="*/ 0 h 295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000" h="295106">
                  <a:moveTo>
                    <a:pt x="236844" y="0"/>
                  </a:moveTo>
                  <a:lnTo>
                    <a:pt x="29713" y="124282"/>
                  </a:lnTo>
                  <a:cubicBezTo>
                    <a:pt x="11276" y="135344"/>
                    <a:pt x="0" y="155264"/>
                    <a:pt x="0" y="176761"/>
                  </a:cubicBezTo>
                  <a:lnTo>
                    <a:pt x="0" y="295106"/>
                  </a:lnTo>
                  <a:lnTo>
                    <a:pt x="612000" y="295106"/>
                  </a:lnTo>
                  <a:lnTo>
                    <a:pt x="612000" y="176761"/>
                  </a:lnTo>
                  <a:cubicBezTo>
                    <a:pt x="612000" y="155264"/>
                    <a:pt x="600724" y="135344"/>
                    <a:pt x="582287" y="124282"/>
                  </a:cubicBezTo>
                  <a:lnTo>
                    <a:pt x="375156" y="0"/>
                  </a:ln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</p:grpSp>
      <p:grpSp>
        <p:nvGrpSpPr>
          <p:cNvPr id="70" name="Group 4">
            <a:extLst>
              <a:ext uri="{FF2B5EF4-FFF2-40B4-BE49-F238E27FC236}">
                <a16:creationId xmlns:a16="http://schemas.microsoft.com/office/drawing/2014/main" id="{10051E4C-FC3E-4613-AA43-ADADAB741A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28159" y="5188496"/>
            <a:ext cx="562017" cy="512300"/>
            <a:chOff x="29" y="53"/>
            <a:chExt cx="520" cy="474"/>
          </a:xfrm>
          <a:solidFill>
            <a:schemeClr val="bg1"/>
          </a:solidFill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897FD7F9-C9EE-4C84-AE66-2191DBEBC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" y="337"/>
              <a:ext cx="115" cy="111"/>
            </a:xfrm>
            <a:custGeom>
              <a:avLst/>
              <a:gdLst>
                <a:gd name="T0" fmla="*/ 32 w 54"/>
                <a:gd name="T1" fmla="*/ 52 h 52"/>
                <a:gd name="T2" fmla="*/ 18 w 54"/>
                <a:gd name="T3" fmla="*/ 46 h 52"/>
                <a:gd name="T4" fmla="*/ 0 w 54"/>
                <a:gd name="T5" fmla="*/ 28 h 52"/>
                <a:gd name="T6" fmla="*/ 6 w 54"/>
                <a:gd name="T7" fmla="*/ 22 h 52"/>
                <a:gd name="T8" fmla="*/ 24 w 54"/>
                <a:gd name="T9" fmla="*/ 40 h 52"/>
                <a:gd name="T10" fmla="*/ 41 w 54"/>
                <a:gd name="T11" fmla="*/ 40 h 52"/>
                <a:gd name="T12" fmla="*/ 41 w 54"/>
                <a:gd name="T13" fmla="*/ 24 h 52"/>
                <a:gd name="T14" fmla="*/ 23 w 54"/>
                <a:gd name="T15" fmla="*/ 6 h 52"/>
                <a:gd name="T16" fmla="*/ 28 w 54"/>
                <a:gd name="T17" fmla="*/ 0 h 52"/>
                <a:gd name="T18" fmla="*/ 46 w 54"/>
                <a:gd name="T19" fmla="*/ 18 h 52"/>
                <a:gd name="T20" fmla="*/ 46 w 54"/>
                <a:gd name="T21" fmla="*/ 46 h 52"/>
                <a:gd name="T22" fmla="*/ 32 w 54"/>
                <a:gd name="T2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" h="52">
                  <a:moveTo>
                    <a:pt x="32" y="52"/>
                  </a:moveTo>
                  <a:cubicBezTo>
                    <a:pt x="27" y="52"/>
                    <a:pt x="22" y="50"/>
                    <a:pt x="18" y="4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8" y="45"/>
                    <a:pt x="36" y="45"/>
                    <a:pt x="41" y="40"/>
                  </a:cubicBezTo>
                  <a:cubicBezTo>
                    <a:pt x="45" y="36"/>
                    <a:pt x="45" y="28"/>
                    <a:pt x="41" y="24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54" y="26"/>
                    <a:pt x="54" y="38"/>
                    <a:pt x="46" y="46"/>
                  </a:cubicBezTo>
                  <a:cubicBezTo>
                    <a:pt x="43" y="50"/>
                    <a:pt x="38" y="52"/>
                    <a:pt x="32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90A02A44-D4D5-42C4-AA2D-58A865128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" y="431"/>
              <a:ext cx="51" cy="94"/>
            </a:xfrm>
            <a:custGeom>
              <a:avLst/>
              <a:gdLst>
                <a:gd name="T0" fmla="*/ 4 w 24"/>
                <a:gd name="T1" fmla="*/ 44 h 44"/>
                <a:gd name="T2" fmla="*/ 4 w 24"/>
                <a:gd name="T3" fmla="*/ 44 h 44"/>
                <a:gd name="T4" fmla="*/ 0 w 24"/>
                <a:gd name="T5" fmla="*/ 44 h 44"/>
                <a:gd name="T6" fmla="*/ 0 w 24"/>
                <a:gd name="T7" fmla="*/ 36 h 44"/>
                <a:gd name="T8" fmla="*/ 4 w 24"/>
                <a:gd name="T9" fmla="*/ 36 h 44"/>
                <a:gd name="T10" fmla="*/ 4 w 24"/>
                <a:gd name="T11" fmla="*/ 36 h 44"/>
                <a:gd name="T12" fmla="*/ 12 w 24"/>
                <a:gd name="T13" fmla="*/ 32 h 44"/>
                <a:gd name="T14" fmla="*/ 16 w 24"/>
                <a:gd name="T15" fmla="*/ 24 h 44"/>
                <a:gd name="T16" fmla="*/ 12 w 24"/>
                <a:gd name="T17" fmla="*/ 16 h 44"/>
                <a:gd name="T18" fmla="*/ 2 w 24"/>
                <a:gd name="T19" fmla="*/ 6 h 44"/>
                <a:gd name="T20" fmla="*/ 8 w 24"/>
                <a:gd name="T21" fmla="*/ 0 h 44"/>
                <a:gd name="T22" fmla="*/ 18 w 24"/>
                <a:gd name="T23" fmla="*/ 10 h 44"/>
                <a:gd name="T24" fmla="*/ 24 w 24"/>
                <a:gd name="T25" fmla="*/ 24 h 44"/>
                <a:gd name="T26" fmla="*/ 18 w 24"/>
                <a:gd name="T27" fmla="*/ 38 h 44"/>
                <a:gd name="T28" fmla="*/ 4 w 24"/>
                <a:gd name="T2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44">
                  <a:moveTo>
                    <a:pt x="4" y="44"/>
                  </a:moveTo>
                  <a:cubicBezTo>
                    <a:pt x="4" y="44"/>
                    <a:pt x="4" y="44"/>
                    <a:pt x="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7" y="36"/>
                    <a:pt x="10" y="35"/>
                    <a:pt x="12" y="32"/>
                  </a:cubicBezTo>
                  <a:cubicBezTo>
                    <a:pt x="14" y="30"/>
                    <a:pt x="16" y="27"/>
                    <a:pt x="16" y="24"/>
                  </a:cubicBezTo>
                  <a:cubicBezTo>
                    <a:pt x="16" y="21"/>
                    <a:pt x="14" y="18"/>
                    <a:pt x="12" y="1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22" y="14"/>
                    <a:pt x="24" y="19"/>
                    <a:pt x="24" y="24"/>
                  </a:cubicBezTo>
                  <a:cubicBezTo>
                    <a:pt x="24" y="29"/>
                    <a:pt x="22" y="34"/>
                    <a:pt x="18" y="38"/>
                  </a:cubicBezTo>
                  <a:cubicBezTo>
                    <a:pt x="14" y="42"/>
                    <a:pt x="9" y="44"/>
                    <a:pt x="4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BA6E07E4-4D7A-405F-97A5-873196566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" y="53"/>
              <a:ext cx="209" cy="226"/>
            </a:xfrm>
            <a:custGeom>
              <a:avLst/>
              <a:gdLst>
                <a:gd name="T0" fmla="*/ 55 w 209"/>
                <a:gd name="T1" fmla="*/ 226 h 226"/>
                <a:gd name="T2" fmla="*/ 38 w 209"/>
                <a:gd name="T3" fmla="*/ 226 h 226"/>
                <a:gd name="T4" fmla="*/ 38 w 209"/>
                <a:gd name="T5" fmla="*/ 171 h 226"/>
                <a:gd name="T6" fmla="*/ 0 w 209"/>
                <a:gd name="T7" fmla="*/ 133 h 226"/>
                <a:gd name="T8" fmla="*/ 132 w 209"/>
                <a:gd name="T9" fmla="*/ 0 h 226"/>
                <a:gd name="T10" fmla="*/ 162 w 209"/>
                <a:gd name="T11" fmla="*/ 30 h 226"/>
                <a:gd name="T12" fmla="*/ 209 w 209"/>
                <a:gd name="T13" fmla="*/ 30 h 226"/>
                <a:gd name="T14" fmla="*/ 209 w 209"/>
                <a:gd name="T15" fmla="*/ 47 h 226"/>
                <a:gd name="T16" fmla="*/ 153 w 209"/>
                <a:gd name="T17" fmla="*/ 47 h 226"/>
                <a:gd name="T18" fmla="*/ 132 w 209"/>
                <a:gd name="T19" fmla="*/ 26 h 226"/>
                <a:gd name="T20" fmla="*/ 25 w 209"/>
                <a:gd name="T21" fmla="*/ 133 h 226"/>
                <a:gd name="T22" fmla="*/ 55 w 209"/>
                <a:gd name="T23" fmla="*/ 162 h 226"/>
                <a:gd name="T24" fmla="*/ 55 w 209"/>
                <a:gd name="T25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" h="226">
                  <a:moveTo>
                    <a:pt x="55" y="226"/>
                  </a:moveTo>
                  <a:lnTo>
                    <a:pt x="38" y="226"/>
                  </a:lnTo>
                  <a:lnTo>
                    <a:pt x="38" y="171"/>
                  </a:lnTo>
                  <a:lnTo>
                    <a:pt x="0" y="133"/>
                  </a:lnTo>
                  <a:lnTo>
                    <a:pt x="132" y="0"/>
                  </a:lnTo>
                  <a:lnTo>
                    <a:pt x="162" y="30"/>
                  </a:lnTo>
                  <a:lnTo>
                    <a:pt x="209" y="30"/>
                  </a:lnTo>
                  <a:lnTo>
                    <a:pt x="209" y="47"/>
                  </a:lnTo>
                  <a:lnTo>
                    <a:pt x="153" y="47"/>
                  </a:lnTo>
                  <a:lnTo>
                    <a:pt x="132" y="26"/>
                  </a:lnTo>
                  <a:lnTo>
                    <a:pt x="25" y="133"/>
                  </a:lnTo>
                  <a:lnTo>
                    <a:pt x="55" y="162"/>
                  </a:lnTo>
                  <a:lnTo>
                    <a:pt x="55" y="2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CAD8DA52-69F6-40CF-8EEB-F6699979DE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" y="350"/>
              <a:ext cx="92" cy="92"/>
            </a:xfrm>
            <a:custGeom>
              <a:avLst/>
              <a:gdLst>
                <a:gd name="T0" fmla="*/ 20 w 43"/>
                <a:gd name="T1" fmla="*/ 43 h 43"/>
                <a:gd name="T2" fmla="*/ 6 w 43"/>
                <a:gd name="T3" fmla="*/ 38 h 43"/>
                <a:gd name="T4" fmla="*/ 0 w 43"/>
                <a:gd name="T5" fmla="*/ 24 h 43"/>
                <a:gd name="T6" fmla="*/ 6 w 43"/>
                <a:gd name="T7" fmla="*/ 10 h 43"/>
                <a:gd name="T8" fmla="*/ 10 w 43"/>
                <a:gd name="T9" fmla="*/ 6 h 43"/>
                <a:gd name="T10" fmla="*/ 24 w 43"/>
                <a:gd name="T11" fmla="*/ 0 h 43"/>
                <a:gd name="T12" fmla="*/ 38 w 43"/>
                <a:gd name="T13" fmla="*/ 6 h 43"/>
                <a:gd name="T14" fmla="*/ 43 w 43"/>
                <a:gd name="T15" fmla="*/ 20 h 43"/>
                <a:gd name="T16" fmla="*/ 38 w 43"/>
                <a:gd name="T17" fmla="*/ 34 h 43"/>
                <a:gd name="T18" fmla="*/ 34 w 43"/>
                <a:gd name="T19" fmla="*/ 38 h 43"/>
                <a:gd name="T20" fmla="*/ 20 w 43"/>
                <a:gd name="T21" fmla="*/ 43 h 43"/>
                <a:gd name="T22" fmla="*/ 11 w 43"/>
                <a:gd name="T23" fmla="*/ 15 h 43"/>
                <a:gd name="T24" fmla="*/ 8 w 43"/>
                <a:gd name="T25" fmla="*/ 24 h 43"/>
                <a:gd name="T26" fmla="*/ 11 w 43"/>
                <a:gd name="T27" fmla="*/ 32 h 43"/>
                <a:gd name="T28" fmla="*/ 28 w 43"/>
                <a:gd name="T29" fmla="*/ 32 h 43"/>
                <a:gd name="T30" fmla="*/ 32 w 43"/>
                <a:gd name="T31" fmla="*/ 28 h 43"/>
                <a:gd name="T32" fmla="*/ 35 w 43"/>
                <a:gd name="T33" fmla="*/ 20 h 43"/>
                <a:gd name="T34" fmla="*/ 32 w 43"/>
                <a:gd name="T35" fmla="*/ 11 h 43"/>
                <a:gd name="T36" fmla="*/ 15 w 43"/>
                <a:gd name="T37" fmla="*/ 11 h 43"/>
                <a:gd name="T38" fmla="*/ 11 w 43"/>
                <a:gd name="T39" fmla="*/ 1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43">
                  <a:moveTo>
                    <a:pt x="20" y="43"/>
                  </a:moveTo>
                  <a:cubicBezTo>
                    <a:pt x="14" y="43"/>
                    <a:pt x="9" y="41"/>
                    <a:pt x="6" y="38"/>
                  </a:cubicBezTo>
                  <a:cubicBezTo>
                    <a:pt x="2" y="34"/>
                    <a:pt x="0" y="29"/>
                    <a:pt x="0" y="24"/>
                  </a:cubicBezTo>
                  <a:cubicBezTo>
                    <a:pt x="0" y="18"/>
                    <a:pt x="2" y="13"/>
                    <a:pt x="6" y="10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3" y="2"/>
                    <a:pt x="18" y="0"/>
                    <a:pt x="24" y="0"/>
                  </a:cubicBezTo>
                  <a:cubicBezTo>
                    <a:pt x="29" y="0"/>
                    <a:pt x="34" y="2"/>
                    <a:pt x="38" y="6"/>
                  </a:cubicBezTo>
                  <a:cubicBezTo>
                    <a:pt x="41" y="9"/>
                    <a:pt x="43" y="14"/>
                    <a:pt x="43" y="20"/>
                  </a:cubicBezTo>
                  <a:cubicBezTo>
                    <a:pt x="43" y="25"/>
                    <a:pt x="41" y="30"/>
                    <a:pt x="38" y="34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0" y="41"/>
                    <a:pt x="25" y="43"/>
                    <a:pt x="20" y="43"/>
                  </a:cubicBezTo>
                  <a:close/>
                  <a:moveTo>
                    <a:pt x="11" y="15"/>
                  </a:moveTo>
                  <a:cubicBezTo>
                    <a:pt x="9" y="18"/>
                    <a:pt x="8" y="21"/>
                    <a:pt x="8" y="24"/>
                  </a:cubicBezTo>
                  <a:cubicBezTo>
                    <a:pt x="8" y="27"/>
                    <a:pt x="9" y="30"/>
                    <a:pt x="11" y="32"/>
                  </a:cubicBezTo>
                  <a:cubicBezTo>
                    <a:pt x="16" y="36"/>
                    <a:pt x="23" y="36"/>
                    <a:pt x="28" y="32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4" y="26"/>
                    <a:pt x="35" y="23"/>
                    <a:pt x="35" y="20"/>
                  </a:cubicBezTo>
                  <a:cubicBezTo>
                    <a:pt x="35" y="16"/>
                    <a:pt x="34" y="14"/>
                    <a:pt x="32" y="11"/>
                  </a:cubicBezTo>
                  <a:cubicBezTo>
                    <a:pt x="28" y="7"/>
                    <a:pt x="20" y="7"/>
                    <a:pt x="15" y="11"/>
                  </a:cubicBezTo>
                  <a:lnTo>
                    <a:pt x="11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id="{CD4A1429-0D34-442F-8E86-7FA89FDB71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" y="440"/>
              <a:ext cx="87" cy="87"/>
            </a:xfrm>
            <a:custGeom>
              <a:avLst/>
              <a:gdLst>
                <a:gd name="T0" fmla="*/ 19 w 41"/>
                <a:gd name="T1" fmla="*/ 41 h 41"/>
                <a:gd name="T2" fmla="*/ 5 w 41"/>
                <a:gd name="T3" fmla="*/ 35 h 41"/>
                <a:gd name="T4" fmla="*/ 0 w 41"/>
                <a:gd name="T5" fmla="*/ 21 h 41"/>
                <a:gd name="T6" fmla="*/ 5 w 41"/>
                <a:gd name="T7" fmla="*/ 8 h 41"/>
                <a:gd name="T8" fmla="*/ 5 w 41"/>
                <a:gd name="T9" fmla="*/ 8 h 41"/>
                <a:gd name="T10" fmla="*/ 8 w 41"/>
                <a:gd name="T11" fmla="*/ 5 h 41"/>
                <a:gd name="T12" fmla="*/ 21 w 41"/>
                <a:gd name="T13" fmla="*/ 0 h 41"/>
                <a:gd name="T14" fmla="*/ 35 w 41"/>
                <a:gd name="T15" fmla="*/ 5 h 41"/>
                <a:gd name="T16" fmla="*/ 41 w 41"/>
                <a:gd name="T17" fmla="*/ 19 h 41"/>
                <a:gd name="T18" fmla="*/ 35 w 41"/>
                <a:gd name="T19" fmla="*/ 33 h 41"/>
                <a:gd name="T20" fmla="*/ 33 w 41"/>
                <a:gd name="T21" fmla="*/ 35 h 41"/>
                <a:gd name="T22" fmla="*/ 19 w 41"/>
                <a:gd name="T23" fmla="*/ 41 h 41"/>
                <a:gd name="T24" fmla="*/ 11 w 41"/>
                <a:gd name="T25" fmla="*/ 13 h 41"/>
                <a:gd name="T26" fmla="*/ 8 w 41"/>
                <a:gd name="T27" fmla="*/ 21 h 41"/>
                <a:gd name="T28" fmla="*/ 11 w 41"/>
                <a:gd name="T29" fmla="*/ 30 h 41"/>
                <a:gd name="T30" fmla="*/ 28 w 41"/>
                <a:gd name="T31" fmla="*/ 30 h 41"/>
                <a:gd name="T32" fmla="*/ 30 w 41"/>
                <a:gd name="T33" fmla="*/ 27 h 41"/>
                <a:gd name="T34" fmla="*/ 33 w 41"/>
                <a:gd name="T35" fmla="*/ 19 h 41"/>
                <a:gd name="T36" fmla="*/ 30 w 41"/>
                <a:gd name="T37" fmla="*/ 11 h 41"/>
                <a:gd name="T38" fmla="*/ 13 w 41"/>
                <a:gd name="T39" fmla="*/ 11 h 41"/>
                <a:gd name="T40" fmla="*/ 11 w 41"/>
                <a:gd name="T41" fmla="*/ 1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" h="41">
                  <a:moveTo>
                    <a:pt x="19" y="41"/>
                  </a:moveTo>
                  <a:cubicBezTo>
                    <a:pt x="14" y="41"/>
                    <a:pt x="9" y="39"/>
                    <a:pt x="5" y="35"/>
                  </a:cubicBezTo>
                  <a:cubicBezTo>
                    <a:pt x="2" y="32"/>
                    <a:pt x="0" y="27"/>
                    <a:pt x="0" y="21"/>
                  </a:cubicBezTo>
                  <a:cubicBezTo>
                    <a:pt x="0" y="16"/>
                    <a:pt x="2" y="11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1" y="2"/>
                    <a:pt x="16" y="0"/>
                    <a:pt x="21" y="0"/>
                  </a:cubicBezTo>
                  <a:cubicBezTo>
                    <a:pt x="27" y="0"/>
                    <a:pt x="32" y="2"/>
                    <a:pt x="35" y="5"/>
                  </a:cubicBezTo>
                  <a:cubicBezTo>
                    <a:pt x="39" y="9"/>
                    <a:pt x="41" y="14"/>
                    <a:pt x="41" y="19"/>
                  </a:cubicBezTo>
                  <a:cubicBezTo>
                    <a:pt x="41" y="25"/>
                    <a:pt x="39" y="29"/>
                    <a:pt x="35" y="33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29" y="39"/>
                    <a:pt x="25" y="41"/>
                    <a:pt x="19" y="41"/>
                  </a:cubicBezTo>
                  <a:close/>
                  <a:moveTo>
                    <a:pt x="11" y="13"/>
                  </a:moveTo>
                  <a:cubicBezTo>
                    <a:pt x="9" y="15"/>
                    <a:pt x="8" y="18"/>
                    <a:pt x="8" y="21"/>
                  </a:cubicBezTo>
                  <a:cubicBezTo>
                    <a:pt x="8" y="24"/>
                    <a:pt x="9" y="27"/>
                    <a:pt x="11" y="30"/>
                  </a:cubicBezTo>
                  <a:cubicBezTo>
                    <a:pt x="15" y="34"/>
                    <a:pt x="23" y="34"/>
                    <a:pt x="28" y="30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5"/>
                    <a:pt x="33" y="22"/>
                    <a:pt x="33" y="19"/>
                  </a:cubicBezTo>
                  <a:cubicBezTo>
                    <a:pt x="33" y="16"/>
                    <a:pt x="32" y="13"/>
                    <a:pt x="30" y="11"/>
                  </a:cubicBezTo>
                  <a:cubicBezTo>
                    <a:pt x="25" y="7"/>
                    <a:pt x="18" y="7"/>
                    <a:pt x="13" y="11"/>
                  </a:cubicBezTo>
                  <a:lnTo>
                    <a:pt x="11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174CBAE6-A55D-4394-B406-456C9B27BB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" y="301"/>
              <a:ext cx="92" cy="90"/>
            </a:xfrm>
            <a:custGeom>
              <a:avLst/>
              <a:gdLst>
                <a:gd name="T0" fmla="*/ 21 w 43"/>
                <a:gd name="T1" fmla="*/ 42 h 42"/>
                <a:gd name="T2" fmla="*/ 8 w 43"/>
                <a:gd name="T3" fmla="*/ 37 h 42"/>
                <a:gd name="T4" fmla="*/ 7 w 43"/>
                <a:gd name="T5" fmla="*/ 36 h 42"/>
                <a:gd name="T6" fmla="*/ 8 w 43"/>
                <a:gd name="T7" fmla="*/ 10 h 42"/>
                <a:gd name="T8" fmla="*/ 10 w 43"/>
                <a:gd name="T9" fmla="*/ 7 h 42"/>
                <a:gd name="T10" fmla="*/ 37 w 43"/>
                <a:gd name="T11" fmla="*/ 7 h 42"/>
                <a:gd name="T12" fmla="*/ 43 w 43"/>
                <a:gd name="T13" fmla="*/ 20 h 42"/>
                <a:gd name="T14" fmla="*/ 38 w 43"/>
                <a:gd name="T15" fmla="*/ 34 h 42"/>
                <a:gd name="T16" fmla="*/ 35 w 43"/>
                <a:gd name="T17" fmla="*/ 37 h 42"/>
                <a:gd name="T18" fmla="*/ 21 w 43"/>
                <a:gd name="T19" fmla="*/ 42 h 42"/>
                <a:gd name="T20" fmla="*/ 24 w 43"/>
                <a:gd name="T21" fmla="*/ 10 h 42"/>
                <a:gd name="T22" fmla="*/ 16 w 43"/>
                <a:gd name="T23" fmla="*/ 13 h 42"/>
                <a:gd name="T24" fmla="*/ 13 w 43"/>
                <a:gd name="T25" fmla="*/ 15 h 42"/>
                <a:gd name="T26" fmla="*/ 13 w 43"/>
                <a:gd name="T27" fmla="*/ 31 h 42"/>
                <a:gd name="T28" fmla="*/ 14 w 43"/>
                <a:gd name="T29" fmla="*/ 31 h 42"/>
                <a:gd name="T30" fmla="*/ 29 w 43"/>
                <a:gd name="T31" fmla="*/ 31 h 42"/>
                <a:gd name="T32" fmla="*/ 32 w 43"/>
                <a:gd name="T33" fmla="*/ 29 h 42"/>
                <a:gd name="T34" fmla="*/ 35 w 43"/>
                <a:gd name="T35" fmla="*/ 32 h 42"/>
                <a:gd name="T36" fmla="*/ 32 w 43"/>
                <a:gd name="T37" fmla="*/ 29 h 42"/>
                <a:gd name="T38" fmla="*/ 35 w 43"/>
                <a:gd name="T39" fmla="*/ 21 h 42"/>
                <a:gd name="T40" fmla="*/ 32 w 43"/>
                <a:gd name="T41" fmla="*/ 13 h 42"/>
                <a:gd name="T42" fmla="*/ 24 w 43"/>
                <a:gd name="T43" fmla="*/ 1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2">
                  <a:moveTo>
                    <a:pt x="21" y="42"/>
                  </a:moveTo>
                  <a:cubicBezTo>
                    <a:pt x="17" y="42"/>
                    <a:pt x="12" y="40"/>
                    <a:pt x="8" y="3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9"/>
                    <a:pt x="1" y="17"/>
                    <a:pt x="8" y="10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7" y="0"/>
                    <a:pt x="29" y="0"/>
                    <a:pt x="37" y="7"/>
                  </a:cubicBezTo>
                  <a:cubicBezTo>
                    <a:pt x="41" y="10"/>
                    <a:pt x="43" y="15"/>
                    <a:pt x="43" y="20"/>
                  </a:cubicBezTo>
                  <a:cubicBezTo>
                    <a:pt x="43" y="25"/>
                    <a:pt x="41" y="30"/>
                    <a:pt x="38" y="34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1" y="40"/>
                    <a:pt x="26" y="42"/>
                    <a:pt x="21" y="42"/>
                  </a:cubicBezTo>
                  <a:close/>
                  <a:moveTo>
                    <a:pt x="24" y="10"/>
                  </a:moveTo>
                  <a:cubicBezTo>
                    <a:pt x="21" y="10"/>
                    <a:pt x="18" y="11"/>
                    <a:pt x="16" y="13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9" y="20"/>
                    <a:pt x="9" y="26"/>
                    <a:pt x="13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8" y="35"/>
                    <a:pt x="25" y="35"/>
                    <a:pt x="29" y="31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4" y="26"/>
                    <a:pt x="35" y="24"/>
                    <a:pt x="35" y="21"/>
                  </a:cubicBezTo>
                  <a:cubicBezTo>
                    <a:pt x="35" y="18"/>
                    <a:pt x="34" y="15"/>
                    <a:pt x="32" y="13"/>
                  </a:cubicBezTo>
                  <a:cubicBezTo>
                    <a:pt x="29" y="11"/>
                    <a:pt x="27" y="10"/>
                    <a:pt x="2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F69092AE-11BF-46DA-ADBB-A436AF4072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0" y="393"/>
              <a:ext cx="88" cy="89"/>
            </a:xfrm>
            <a:custGeom>
              <a:avLst/>
              <a:gdLst>
                <a:gd name="T0" fmla="*/ 20 w 41"/>
                <a:gd name="T1" fmla="*/ 42 h 42"/>
                <a:gd name="T2" fmla="*/ 6 w 41"/>
                <a:gd name="T3" fmla="*/ 37 h 42"/>
                <a:gd name="T4" fmla="*/ 0 w 41"/>
                <a:gd name="T5" fmla="*/ 23 h 42"/>
                <a:gd name="T6" fmla="*/ 6 w 41"/>
                <a:gd name="T7" fmla="*/ 9 h 42"/>
                <a:gd name="T8" fmla="*/ 7 w 41"/>
                <a:gd name="T9" fmla="*/ 8 h 42"/>
                <a:gd name="T10" fmla="*/ 35 w 41"/>
                <a:gd name="T11" fmla="*/ 8 h 42"/>
                <a:gd name="T12" fmla="*/ 41 w 41"/>
                <a:gd name="T13" fmla="*/ 22 h 42"/>
                <a:gd name="T14" fmla="*/ 35 w 41"/>
                <a:gd name="T15" fmla="*/ 35 h 42"/>
                <a:gd name="T16" fmla="*/ 34 w 41"/>
                <a:gd name="T17" fmla="*/ 37 h 42"/>
                <a:gd name="T18" fmla="*/ 20 w 41"/>
                <a:gd name="T19" fmla="*/ 42 h 42"/>
                <a:gd name="T20" fmla="*/ 21 w 41"/>
                <a:gd name="T21" fmla="*/ 10 h 42"/>
                <a:gd name="T22" fmla="*/ 13 w 41"/>
                <a:gd name="T23" fmla="*/ 13 h 42"/>
                <a:gd name="T24" fmla="*/ 12 w 41"/>
                <a:gd name="T25" fmla="*/ 15 h 42"/>
                <a:gd name="T26" fmla="*/ 8 w 41"/>
                <a:gd name="T27" fmla="*/ 23 h 42"/>
                <a:gd name="T28" fmla="*/ 12 w 41"/>
                <a:gd name="T29" fmla="*/ 31 h 42"/>
                <a:gd name="T30" fmla="*/ 28 w 41"/>
                <a:gd name="T31" fmla="*/ 31 h 42"/>
                <a:gd name="T32" fmla="*/ 29 w 41"/>
                <a:gd name="T33" fmla="*/ 30 h 42"/>
                <a:gd name="T34" fmla="*/ 33 w 41"/>
                <a:gd name="T35" fmla="*/ 22 h 42"/>
                <a:gd name="T36" fmla="*/ 29 w 41"/>
                <a:gd name="T37" fmla="*/ 13 h 42"/>
                <a:gd name="T38" fmla="*/ 21 w 41"/>
                <a:gd name="T39" fmla="*/ 10 h 42"/>
                <a:gd name="T40" fmla="*/ 9 w 41"/>
                <a:gd name="T41" fmla="*/ 12 h 42"/>
                <a:gd name="T42" fmla="*/ 9 w 41"/>
                <a:gd name="T43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" h="42">
                  <a:moveTo>
                    <a:pt x="20" y="42"/>
                  </a:moveTo>
                  <a:cubicBezTo>
                    <a:pt x="15" y="42"/>
                    <a:pt x="10" y="40"/>
                    <a:pt x="6" y="37"/>
                  </a:cubicBezTo>
                  <a:cubicBezTo>
                    <a:pt x="2" y="33"/>
                    <a:pt x="0" y="28"/>
                    <a:pt x="0" y="23"/>
                  </a:cubicBezTo>
                  <a:cubicBezTo>
                    <a:pt x="0" y="18"/>
                    <a:pt x="2" y="13"/>
                    <a:pt x="6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5" y="0"/>
                    <a:pt x="27" y="0"/>
                    <a:pt x="35" y="8"/>
                  </a:cubicBezTo>
                  <a:cubicBezTo>
                    <a:pt x="38" y="11"/>
                    <a:pt x="41" y="16"/>
                    <a:pt x="41" y="22"/>
                  </a:cubicBezTo>
                  <a:cubicBezTo>
                    <a:pt x="41" y="27"/>
                    <a:pt x="38" y="32"/>
                    <a:pt x="35" y="35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0" y="40"/>
                    <a:pt x="25" y="42"/>
                    <a:pt x="20" y="42"/>
                  </a:cubicBezTo>
                  <a:close/>
                  <a:moveTo>
                    <a:pt x="21" y="10"/>
                  </a:moveTo>
                  <a:cubicBezTo>
                    <a:pt x="18" y="10"/>
                    <a:pt x="15" y="11"/>
                    <a:pt x="13" y="13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9" y="17"/>
                    <a:pt x="8" y="20"/>
                    <a:pt x="8" y="23"/>
                  </a:cubicBezTo>
                  <a:cubicBezTo>
                    <a:pt x="8" y="26"/>
                    <a:pt x="9" y="29"/>
                    <a:pt x="12" y="31"/>
                  </a:cubicBezTo>
                  <a:cubicBezTo>
                    <a:pt x="16" y="35"/>
                    <a:pt x="24" y="35"/>
                    <a:pt x="28" y="31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31" y="28"/>
                    <a:pt x="33" y="25"/>
                    <a:pt x="33" y="22"/>
                  </a:cubicBezTo>
                  <a:cubicBezTo>
                    <a:pt x="33" y="19"/>
                    <a:pt x="31" y="16"/>
                    <a:pt x="29" y="13"/>
                  </a:cubicBezTo>
                  <a:cubicBezTo>
                    <a:pt x="27" y="11"/>
                    <a:pt x="24" y="10"/>
                    <a:pt x="21" y="10"/>
                  </a:cubicBezTo>
                  <a:close/>
                  <a:moveTo>
                    <a:pt x="9" y="12"/>
                  </a:moveTo>
                  <a:cubicBezTo>
                    <a:pt x="9" y="12"/>
                    <a:pt x="9" y="12"/>
                    <a:pt x="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CE551DE8-22E6-49EC-823B-A6B8BA3C4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" y="410"/>
              <a:ext cx="89" cy="79"/>
            </a:xfrm>
            <a:custGeom>
              <a:avLst/>
              <a:gdLst>
                <a:gd name="T0" fmla="*/ 22 w 42"/>
                <a:gd name="T1" fmla="*/ 37 h 37"/>
                <a:gd name="T2" fmla="*/ 8 w 42"/>
                <a:gd name="T3" fmla="*/ 31 h 37"/>
                <a:gd name="T4" fmla="*/ 0 w 42"/>
                <a:gd name="T5" fmla="*/ 23 h 37"/>
                <a:gd name="T6" fmla="*/ 6 w 42"/>
                <a:gd name="T7" fmla="*/ 17 h 37"/>
                <a:gd name="T8" fmla="*/ 14 w 42"/>
                <a:gd name="T9" fmla="*/ 25 h 37"/>
                <a:gd name="T10" fmla="*/ 30 w 42"/>
                <a:gd name="T11" fmla="*/ 25 h 37"/>
                <a:gd name="T12" fmla="*/ 34 w 42"/>
                <a:gd name="T13" fmla="*/ 17 h 37"/>
                <a:gd name="T14" fmla="*/ 30 w 42"/>
                <a:gd name="T15" fmla="*/ 9 h 37"/>
                <a:gd name="T16" fmla="*/ 27 w 42"/>
                <a:gd name="T17" fmla="*/ 6 h 37"/>
                <a:gd name="T18" fmla="*/ 33 w 42"/>
                <a:gd name="T19" fmla="*/ 0 h 37"/>
                <a:gd name="T20" fmla="*/ 36 w 42"/>
                <a:gd name="T21" fmla="*/ 3 h 37"/>
                <a:gd name="T22" fmla="*/ 42 w 42"/>
                <a:gd name="T23" fmla="*/ 17 h 37"/>
                <a:gd name="T24" fmla="*/ 36 w 42"/>
                <a:gd name="T25" fmla="*/ 31 h 37"/>
                <a:gd name="T26" fmla="*/ 22 w 42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37">
                  <a:moveTo>
                    <a:pt x="22" y="37"/>
                  </a:moveTo>
                  <a:cubicBezTo>
                    <a:pt x="17" y="37"/>
                    <a:pt x="12" y="35"/>
                    <a:pt x="8" y="3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8" y="30"/>
                    <a:pt x="26" y="30"/>
                    <a:pt x="30" y="25"/>
                  </a:cubicBezTo>
                  <a:cubicBezTo>
                    <a:pt x="33" y="23"/>
                    <a:pt x="34" y="20"/>
                    <a:pt x="34" y="17"/>
                  </a:cubicBezTo>
                  <a:cubicBezTo>
                    <a:pt x="34" y="14"/>
                    <a:pt x="33" y="11"/>
                    <a:pt x="30" y="9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40" y="7"/>
                    <a:pt x="42" y="12"/>
                    <a:pt x="42" y="17"/>
                  </a:cubicBezTo>
                  <a:cubicBezTo>
                    <a:pt x="42" y="22"/>
                    <a:pt x="40" y="27"/>
                    <a:pt x="36" y="31"/>
                  </a:cubicBezTo>
                  <a:cubicBezTo>
                    <a:pt x="32" y="35"/>
                    <a:pt x="27" y="37"/>
                    <a:pt x="22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713EA6CD-346A-454F-A20C-61A0561B4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" y="209"/>
              <a:ext cx="136" cy="182"/>
            </a:xfrm>
            <a:custGeom>
              <a:avLst/>
              <a:gdLst>
                <a:gd name="T0" fmla="*/ 43 w 64"/>
                <a:gd name="T1" fmla="*/ 85 h 85"/>
                <a:gd name="T2" fmla="*/ 29 w 64"/>
                <a:gd name="T3" fmla="*/ 79 h 85"/>
                <a:gd name="T4" fmla="*/ 35 w 64"/>
                <a:gd name="T5" fmla="*/ 74 h 85"/>
                <a:gd name="T6" fmla="*/ 51 w 64"/>
                <a:gd name="T7" fmla="*/ 74 h 85"/>
                <a:gd name="T8" fmla="*/ 51 w 64"/>
                <a:gd name="T9" fmla="*/ 73 h 85"/>
                <a:gd name="T10" fmla="*/ 51 w 64"/>
                <a:gd name="T11" fmla="*/ 58 h 85"/>
                <a:gd name="T12" fmla="*/ 0 w 64"/>
                <a:gd name="T13" fmla="*/ 6 h 85"/>
                <a:gd name="T14" fmla="*/ 6 w 64"/>
                <a:gd name="T15" fmla="*/ 0 h 85"/>
                <a:gd name="T16" fmla="*/ 57 w 64"/>
                <a:gd name="T17" fmla="*/ 52 h 85"/>
                <a:gd name="T18" fmla="*/ 57 w 64"/>
                <a:gd name="T19" fmla="*/ 79 h 85"/>
                <a:gd name="T20" fmla="*/ 56 w 64"/>
                <a:gd name="T21" fmla="*/ 79 h 85"/>
                <a:gd name="T22" fmla="*/ 43 w 64"/>
                <a:gd name="T2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85">
                  <a:moveTo>
                    <a:pt x="43" y="85"/>
                  </a:moveTo>
                  <a:cubicBezTo>
                    <a:pt x="38" y="85"/>
                    <a:pt x="33" y="83"/>
                    <a:pt x="29" y="79"/>
                  </a:cubicBezTo>
                  <a:cubicBezTo>
                    <a:pt x="35" y="74"/>
                    <a:pt x="35" y="74"/>
                    <a:pt x="35" y="74"/>
                  </a:cubicBezTo>
                  <a:cubicBezTo>
                    <a:pt x="39" y="78"/>
                    <a:pt x="46" y="78"/>
                    <a:pt x="51" y="74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5" y="69"/>
                    <a:pt x="55" y="62"/>
                    <a:pt x="51" y="5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64" y="60"/>
                    <a:pt x="64" y="71"/>
                    <a:pt x="57" y="79"/>
                  </a:cubicBezTo>
                  <a:cubicBezTo>
                    <a:pt x="57" y="79"/>
                    <a:pt x="57" y="79"/>
                    <a:pt x="56" y="79"/>
                  </a:cubicBezTo>
                  <a:cubicBezTo>
                    <a:pt x="53" y="83"/>
                    <a:pt x="48" y="85"/>
                    <a:pt x="43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D57DA249-A18C-43E7-BD05-4AE0B5927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" y="53"/>
              <a:ext cx="386" cy="226"/>
            </a:xfrm>
            <a:custGeom>
              <a:avLst/>
              <a:gdLst>
                <a:gd name="T0" fmla="*/ 163 w 181"/>
                <a:gd name="T1" fmla="*/ 106 h 106"/>
                <a:gd name="T2" fmla="*/ 155 w 181"/>
                <a:gd name="T3" fmla="*/ 106 h 106"/>
                <a:gd name="T4" fmla="*/ 155 w 181"/>
                <a:gd name="T5" fmla="*/ 76 h 106"/>
                <a:gd name="T6" fmla="*/ 169 w 181"/>
                <a:gd name="T7" fmla="*/ 62 h 106"/>
                <a:gd name="T8" fmla="*/ 119 w 181"/>
                <a:gd name="T9" fmla="*/ 12 h 106"/>
                <a:gd name="T10" fmla="*/ 109 w 181"/>
                <a:gd name="T11" fmla="*/ 22 h 106"/>
                <a:gd name="T12" fmla="*/ 81 w 181"/>
                <a:gd name="T13" fmla="*/ 22 h 106"/>
                <a:gd name="T14" fmla="*/ 49 w 181"/>
                <a:gd name="T15" fmla="*/ 35 h 106"/>
                <a:gd name="T16" fmla="*/ 13 w 181"/>
                <a:gd name="T17" fmla="*/ 73 h 106"/>
                <a:gd name="T18" fmla="*/ 10 w 181"/>
                <a:gd name="T19" fmla="*/ 80 h 106"/>
                <a:gd name="T20" fmla="*/ 13 w 181"/>
                <a:gd name="T21" fmla="*/ 87 h 106"/>
                <a:gd name="T22" fmla="*/ 25 w 181"/>
                <a:gd name="T23" fmla="*/ 88 h 106"/>
                <a:gd name="T24" fmla="*/ 67 w 181"/>
                <a:gd name="T25" fmla="*/ 61 h 106"/>
                <a:gd name="T26" fmla="*/ 69 w 181"/>
                <a:gd name="T27" fmla="*/ 63 h 106"/>
                <a:gd name="T28" fmla="*/ 114 w 181"/>
                <a:gd name="T29" fmla="*/ 66 h 106"/>
                <a:gd name="T30" fmla="*/ 117 w 181"/>
                <a:gd name="T31" fmla="*/ 63 h 106"/>
                <a:gd name="T32" fmla="*/ 120 w 181"/>
                <a:gd name="T33" fmla="*/ 60 h 106"/>
                <a:gd name="T34" fmla="*/ 126 w 181"/>
                <a:gd name="T35" fmla="*/ 65 h 106"/>
                <a:gd name="T36" fmla="*/ 123 w 181"/>
                <a:gd name="T37" fmla="*/ 68 h 106"/>
                <a:gd name="T38" fmla="*/ 119 w 181"/>
                <a:gd name="T39" fmla="*/ 72 h 106"/>
                <a:gd name="T40" fmla="*/ 66 w 181"/>
                <a:gd name="T41" fmla="*/ 71 h 106"/>
                <a:gd name="T42" fmla="*/ 29 w 181"/>
                <a:gd name="T43" fmla="*/ 95 h 106"/>
                <a:gd name="T44" fmla="*/ 7 w 181"/>
                <a:gd name="T45" fmla="*/ 93 h 106"/>
                <a:gd name="T46" fmla="*/ 7 w 181"/>
                <a:gd name="T47" fmla="*/ 68 h 106"/>
                <a:gd name="T48" fmla="*/ 44 w 181"/>
                <a:gd name="T49" fmla="*/ 29 h 106"/>
                <a:gd name="T50" fmla="*/ 81 w 181"/>
                <a:gd name="T51" fmla="*/ 14 h 106"/>
                <a:gd name="T52" fmla="*/ 105 w 181"/>
                <a:gd name="T53" fmla="*/ 14 h 106"/>
                <a:gd name="T54" fmla="*/ 119 w 181"/>
                <a:gd name="T55" fmla="*/ 0 h 106"/>
                <a:gd name="T56" fmla="*/ 181 w 181"/>
                <a:gd name="T57" fmla="*/ 62 h 106"/>
                <a:gd name="T58" fmla="*/ 163 w 181"/>
                <a:gd name="T59" fmla="*/ 80 h 106"/>
                <a:gd name="T60" fmla="*/ 163 w 181"/>
                <a:gd name="T6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1" h="106">
                  <a:moveTo>
                    <a:pt x="163" y="106"/>
                  </a:moveTo>
                  <a:cubicBezTo>
                    <a:pt x="155" y="106"/>
                    <a:pt x="155" y="106"/>
                    <a:pt x="155" y="106"/>
                  </a:cubicBezTo>
                  <a:cubicBezTo>
                    <a:pt x="155" y="76"/>
                    <a:pt x="155" y="76"/>
                    <a:pt x="155" y="76"/>
                  </a:cubicBezTo>
                  <a:cubicBezTo>
                    <a:pt x="169" y="62"/>
                    <a:pt x="169" y="62"/>
                    <a:pt x="169" y="62"/>
                  </a:cubicBezTo>
                  <a:cubicBezTo>
                    <a:pt x="119" y="12"/>
                    <a:pt x="119" y="12"/>
                    <a:pt x="119" y="12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69" y="22"/>
                    <a:pt x="58" y="27"/>
                    <a:pt x="49" y="35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1" y="75"/>
                    <a:pt x="10" y="77"/>
                    <a:pt x="10" y="80"/>
                  </a:cubicBezTo>
                  <a:cubicBezTo>
                    <a:pt x="10" y="83"/>
                    <a:pt x="11" y="85"/>
                    <a:pt x="13" y="87"/>
                  </a:cubicBezTo>
                  <a:cubicBezTo>
                    <a:pt x="16" y="90"/>
                    <a:pt x="21" y="90"/>
                    <a:pt x="25" y="88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81" y="76"/>
                    <a:pt x="101" y="78"/>
                    <a:pt x="114" y="66"/>
                  </a:cubicBezTo>
                  <a:cubicBezTo>
                    <a:pt x="115" y="65"/>
                    <a:pt x="116" y="64"/>
                    <a:pt x="117" y="63"/>
                  </a:cubicBezTo>
                  <a:cubicBezTo>
                    <a:pt x="120" y="60"/>
                    <a:pt x="120" y="60"/>
                    <a:pt x="120" y="60"/>
                  </a:cubicBezTo>
                  <a:cubicBezTo>
                    <a:pt x="126" y="65"/>
                    <a:pt x="126" y="65"/>
                    <a:pt x="126" y="65"/>
                  </a:cubicBezTo>
                  <a:cubicBezTo>
                    <a:pt x="123" y="68"/>
                    <a:pt x="123" y="68"/>
                    <a:pt x="123" y="68"/>
                  </a:cubicBezTo>
                  <a:cubicBezTo>
                    <a:pt x="122" y="69"/>
                    <a:pt x="121" y="71"/>
                    <a:pt x="119" y="72"/>
                  </a:cubicBezTo>
                  <a:cubicBezTo>
                    <a:pt x="104" y="86"/>
                    <a:pt x="81" y="85"/>
                    <a:pt x="66" y="71"/>
                  </a:cubicBezTo>
                  <a:cubicBezTo>
                    <a:pt x="29" y="95"/>
                    <a:pt x="29" y="95"/>
                    <a:pt x="29" y="95"/>
                  </a:cubicBezTo>
                  <a:cubicBezTo>
                    <a:pt x="23" y="99"/>
                    <a:pt x="13" y="98"/>
                    <a:pt x="7" y="93"/>
                  </a:cubicBezTo>
                  <a:cubicBezTo>
                    <a:pt x="0" y="86"/>
                    <a:pt x="0" y="75"/>
                    <a:pt x="7" y="6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4" y="19"/>
                    <a:pt x="67" y="14"/>
                    <a:pt x="81" y="14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81" y="62"/>
                    <a:pt x="181" y="62"/>
                    <a:pt x="181" y="62"/>
                  </a:cubicBezTo>
                  <a:cubicBezTo>
                    <a:pt x="163" y="80"/>
                    <a:pt x="163" y="80"/>
                    <a:pt x="163" y="80"/>
                  </a:cubicBezTo>
                  <a:lnTo>
                    <a:pt x="163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405143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Kombinationstegning 20"/>
          <p:cNvSpPr/>
          <p:nvPr/>
        </p:nvSpPr>
        <p:spPr bwMode="auto">
          <a:xfrm>
            <a:off x="12031" y="2633317"/>
            <a:ext cx="12179970" cy="4224683"/>
          </a:xfrm>
          <a:custGeom>
            <a:avLst/>
            <a:gdLst>
              <a:gd name="connsiteX0" fmla="*/ 0 w 11827042"/>
              <a:gd name="connsiteY0" fmla="*/ 31769 h 4387201"/>
              <a:gd name="connsiteX1" fmla="*/ 3705726 w 11827042"/>
              <a:gd name="connsiteY1" fmla="*/ 380685 h 4387201"/>
              <a:gd name="connsiteX2" fmla="*/ 4656221 w 11827042"/>
              <a:gd name="connsiteY2" fmla="*/ 2726843 h 4387201"/>
              <a:gd name="connsiteX3" fmla="*/ 7230979 w 11827042"/>
              <a:gd name="connsiteY3" fmla="*/ 1090548 h 4387201"/>
              <a:gd name="connsiteX4" fmla="*/ 9432758 w 11827042"/>
              <a:gd name="connsiteY4" fmla="*/ 609285 h 4387201"/>
              <a:gd name="connsiteX5" fmla="*/ 11827042 w 11827042"/>
              <a:gd name="connsiteY5" fmla="*/ 4387201 h 438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7042" h="4387201">
                <a:moveTo>
                  <a:pt x="0" y="31769"/>
                </a:moveTo>
                <a:cubicBezTo>
                  <a:pt x="1464844" y="-18363"/>
                  <a:pt x="2929689" y="-68494"/>
                  <a:pt x="3705726" y="380685"/>
                </a:cubicBezTo>
                <a:cubicBezTo>
                  <a:pt x="4481763" y="829864"/>
                  <a:pt x="4068679" y="2608533"/>
                  <a:pt x="4656221" y="2726843"/>
                </a:cubicBezTo>
                <a:cubicBezTo>
                  <a:pt x="5243763" y="2845153"/>
                  <a:pt x="6434890" y="1443474"/>
                  <a:pt x="7230979" y="1090548"/>
                </a:cubicBezTo>
                <a:cubicBezTo>
                  <a:pt x="8027068" y="737622"/>
                  <a:pt x="8666748" y="59843"/>
                  <a:pt x="9432758" y="609285"/>
                </a:cubicBezTo>
                <a:cubicBezTo>
                  <a:pt x="10198768" y="1158727"/>
                  <a:pt x="11012905" y="2772964"/>
                  <a:pt x="11827042" y="4387201"/>
                </a:cubicBez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Anbefalingerne har fokus på tre dilemmaer nu og i fremtiden</a:t>
            </a:r>
          </a:p>
        </p:txBody>
      </p:sp>
      <p:sp>
        <p:nvSpPr>
          <p:cNvPr id="13" name="Pladsholder til tekst 6"/>
          <p:cNvSpPr txBox="1">
            <a:spLocks noChangeAspect="1"/>
          </p:cNvSpPr>
          <p:nvPr/>
        </p:nvSpPr>
        <p:spPr>
          <a:xfrm>
            <a:off x="1276547" y="1933000"/>
            <a:ext cx="2170539" cy="2170539"/>
          </a:xfrm>
          <a:prstGeom prst="ellipse">
            <a:avLst/>
          </a:prstGeom>
          <a:solidFill>
            <a:schemeClr val="accent1"/>
          </a:solidFill>
        </p:spPr>
        <p:txBody>
          <a:bodyPr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>
                <a:solidFill>
                  <a:schemeClr val="bg1"/>
                </a:solidFill>
              </a:rPr>
              <a:t>Retfærdige pensionsaldre – inden for og på tværs af generationer</a:t>
            </a:r>
          </a:p>
        </p:txBody>
      </p:sp>
      <p:sp>
        <p:nvSpPr>
          <p:cNvPr id="14" name="Pladsholder til tekst 7"/>
          <p:cNvSpPr txBox="1">
            <a:spLocks noChangeAspect="1"/>
          </p:cNvSpPr>
          <p:nvPr/>
        </p:nvSpPr>
        <p:spPr>
          <a:xfrm>
            <a:off x="3763613" y="3963555"/>
            <a:ext cx="2170539" cy="2170539"/>
          </a:xfrm>
          <a:prstGeom prst="ellipse">
            <a:avLst/>
          </a:prstGeom>
          <a:solidFill>
            <a:schemeClr val="accent1"/>
          </a:solidFill>
        </p:spPr>
        <p:txBody>
          <a:bodyPr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>
                <a:solidFill>
                  <a:schemeClr val="bg1"/>
                </a:solidFill>
              </a:rPr>
              <a:t>Hvad med dem, der ikke sparer op til pension?</a:t>
            </a:r>
          </a:p>
        </p:txBody>
      </p:sp>
      <p:sp>
        <p:nvSpPr>
          <p:cNvPr id="15" name="Pladsholder til tekst 8"/>
          <p:cNvSpPr txBox="1">
            <a:spLocks noChangeAspect="1"/>
          </p:cNvSpPr>
          <p:nvPr/>
        </p:nvSpPr>
        <p:spPr>
          <a:xfrm>
            <a:off x="6727735" y="2524903"/>
            <a:ext cx="2170539" cy="2170539"/>
          </a:xfrm>
          <a:prstGeom prst="ellipse">
            <a:avLst/>
          </a:prstGeom>
          <a:solidFill>
            <a:schemeClr val="accent1"/>
          </a:solidFill>
        </p:spPr>
        <p:txBody>
          <a:bodyPr rIns="0"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>
                <a:solidFill>
                  <a:schemeClr val="bg1"/>
                </a:solidFill>
              </a:rPr>
              <a:t>Det svære samspil mellem</a:t>
            </a:r>
            <a:br>
              <a:rPr lang="da-DK" sz="1800" kern="0" dirty="0">
                <a:solidFill>
                  <a:schemeClr val="bg1"/>
                </a:solidFill>
              </a:rPr>
            </a:br>
            <a:r>
              <a:rPr lang="da-DK" sz="1800" kern="0" dirty="0">
                <a:solidFill>
                  <a:schemeClr val="bg1"/>
                </a:solidFill>
              </a:rPr>
              <a:t>offentlige og private pensioner</a:t>
            </a:r>
          </a:p>
        </p:txBody>
      </p:sp>
      <p:sp>
        <p:nvSpPr>
          <p:cNvPr id="2" name="Ellipse 1"/>
          <p:cNvSpPr>
            <a:spLocks noChangeAspect="1"/>
          </p:cNvSpPr>
          <p:nvPr/>
        </p:nvSpPr>
        <p:spPr bwMode="auto">
          <a:xfrm>
            <a:off x="2799840" y="1867038"/>
            <a:ext cx="864000" cy="863127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42" name="Group 4">
            <a:extLst>
              <a:ext uri="{FF2B5EF4-FFF2-40B4-BE49-F238E27FC236}">
                <a16:creationId xmlns:a16="http://schemas.microsoft.com/office/drawing/2014/main" id="{8E6C8267-A7E3-401C-98EC-15C452F0A8F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926675" y="2002292"/>
            <a:ext cx="651229" cy="592618"/>
            <a:chOff x="88" y="106"/>
            <a:chExt cx="400" cy="364"/>
          </a:xfrm>
          <a:solidFill>
            <a:schemeClr val="bg1"/>
          </a:solidFill>
        </p:grpSpPr>
        <p:sp>
          <p:nvSpPr>
            <p:cNvPr id="43" name="Rectangle 5">
              <a:extLst>
                <a:ext uri="{FF2B5EF4-FFF2-40B4-BE49-F238E27FC236}">
                  <a16:creationId xmlns:a16="http://schemas.microsoft.com/office/drawing/2014/main" id="{5E6B470F-79BC-400B-9194-E2A2AA1A6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106"/>
              <a:ext cx="18" cy="3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" name="Rectangle 6">
              <a:extLst>
                <a:ext uri="{FF2B5EF4-FFF2-40B4-BE49-F238E27FC236}">
                  <a16:creationId xmlns:a16="http://schemas.microsoft.com/office/drawing/2014/main" id="{C3C2DE81-424E-42F3-8556-DC64BCC20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453"/>
              <a:ext cx="192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" name="Rectangle 7">
              <a:extLst>
                <a:ext uri="{FF2B5EF4-FFF2-40B4-BE49-F238E27FC236}">
                  <a16:creationId xmlns:a16="http://schemas.microsoft.com/office/drawing/2014/main" id="{6C57C1BA-5EC2-4A07-ACA2-45C2C9FFA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" y="262"/>
              <a:ext cx="139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" name="Rectangle 8">
              <a:extLst>
                <a:ext uri="{FF2B5EF4-FFF2-40B4-BE49-F238E27FC236}">
                  <a16:creationId xmlns:a16="http://schemas.microsoft.com/office/drawing/2014/main" id="{67854813-D4FC-41F8-82E4-A98865858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62"/>
              <a:ext cx="139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698DDFE7-7021-48D2-8F7F-5ECF470848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141"/>
              <a:ext cx="400" cy="208"/>
            </a:xfrm>
            <a:custGeom>
              <a:avLst/>
              <a:gdLst>
                <a:gd name="T0" fmla="*/ 148 w 184"/>
                <a:gd name="T1" fmla="*/ 96 h 96"/>
                <a:gd name="T2" fmla="*/ 112 w 184"/>
                <a:gd name="T3" fmla="*/ 60 h 96"/>
                <a:gd name="T4" fmla="*/ 112 w 184"/>
                <a:gd name="T5" fmla="*/ 59 h 96"/>
                <a:gd name="T6" fmla="*/ 134 w 184"/>
                <a:gd name="T7" fmla="*/ 8 h 96"/>
                <a:gd name="T8" fmla="*/ 50 w 184"/>
                <a:gd name="T9" fmla="*/ 8 h 96"/>
                <a:gd name="T10" fmla="*/ 72 w 184"/>
                <a:gd name="T11" fmla="*/ 59 h 96"/>
                <a:gd name="T12" fmla="*/ 72 w 184"/>
                <a:gd name="T13" fmla="*/ 60 h 96"/>
                <a:gd name="T14" fmla="*/ 36 w 184"/>
                <a:gd name="T15" fmla="*/ 96 h 96"/>
                <a:gd name="T16" fmla="*/ 0 w 184"/>
                <a:gd name="T17" fmla="*/ 60 h 96"/>
                <a:gd name="T18" fmla="*/ 0 w 184"/>
                <a:gd name="T19" fmla="*/ 59 h 96"/>
                <a:gd name="T20" fmla="*/ 42 w 184"/>
                <a:gd name="T21" fmla="*/ 0 h 96"/>
                <a:gd name="T22" fmla="*/ 142 w 184"/>
                <a:gd name="T23" fmla="*/ 0 h 96"/>
                <a:gd name="T24" fmla="*/ 184 w 184"/>
                <a:gd name="T25" fmla="*/ 59 h 96"/>
                <a:gd name="T26" fmla="*/ 184 w 184"/>
                <a:gd name="T27" fmla="*/ 60 h 96"/>
                <a:gd name="T28" fmla="*/ 148 w 184"/>
                <a:gd name="T29" fmla="*/ 96 h 96"/>
                <a:gd name="T30" fmla="*/ 120 w 184"/>
                <a:gd name="T31" fmla="*/ 61 h 96"/>
                <a:gd name="T32" fmla="*/ 148 w 184"/>
                <a:gd name="T33" fmla="*/ 88 h 96"/>
                <a:gd name="T34" fmla="*/ 176 w 184"/>
                <a:gd name="T35" fmla="*/ 61 h 96"/>
                <a:gd name="T36" fmla="*/ 141 w 184"/>
                <a:gd name="T37" fmla="*/ 12 h 96"/>
                <a:gd name="T38" fmla="*/ 120 w 184"/>
                <a:gd name="T39" fmla="*/ 61 h 96"/>
                <a:gd name="T40" fmla="*/ 8 w 184"/>
                <a:gd name="T41" fmla="*/ 61 h 96"/>
                <a:gd name="T42" fmla="*/ 36 w 184"/>
                <a:gd name="T43" fmla="*/ 88 h 96"/>
                <a:gd name="T44" fmla="*/ 64 w 184"/>
                <a:gd name="T45" fmla="*/ 61 h 96"/>
                <a:gd name="T46" fmla="*/ 43 w 184"/>
                <a:gd name="T47" fmla="*/ 12 h 96"/>
                <a:gd name="T48" fmla="*/ 8 w 184"/>
                <a:gd name="T49" fmla="*/ 6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4" h="96">
                  <a:moveTo>
                    <a:pt x="148" y="96"/>
                  </a:moveTo>
                  <a:cubicBezTo>
                    <a:pt x="128" y="96"/>
                    <a:pt x="112" y="80"/>
                    <a:pt x="112" y="60"/>
                  </a:cubicBezTo>
                  <a:cubicBezTo>
                    <a:pt x="112" y="59"/>
                    <a:pt x="112" y="59"/>
                    <a:pt x="112" y="59"/>
                  </a:cubicBezTo>
                  <a:cubicBezTo>
                    <a:pt x="134" y="8"/>
                    <a:pt x="134" y="8"/>
                    <a:pt x="134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80"/>
                    <a:pt x="56" y="96"/>
                    <a:pt x="36" y="96"/>
                  </a:cubicBezTo>
                  <a:cubicBezTo>
                    <a:pt x="16" y="96"/>
                    <a:pt x="0" y="80"/>
                    <a:pt x="0" y="6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84" y="59"/>
                    <a:pt x="184" y="59"/>
                    <a:pt x="184" y="59"/>
                  </a:cubicBezTo>
                  <a:cubicBezTo>
                    <a:pt x="184" y="60"/>
                    <a:pt x="184" y="60"/>
                    <a:pt x="184" y="60"/>
                  </a:cubicBezTo>
                  <a:cubicBezTo>
                    <a:pt x="184" y="80"/>
                    <a:pt x="168" y="96"/>
                    <a:pt x="148" y="96"/>
                  </a:cubicBezTo>
                  <a:close/>
                  <a:moveTo>
                    <a:pt x="120" y="61"/>
                  </a:moveTo>
                  <a:cubicBezTo>
                    <a:pt x="120" y="76"/>
                    <a:pt x="133" y="88"/>
                    <a:pt x="148" y="88"/>
                  </a:cubicBezTo>
                  <a:cubicBezTo>
                    <a:pt x="163" y="88"/>
                    <a:pt x="175" y="76"/>
                    <a:pt x="176" y="61"/>
                  </a:cubicBezTo>
                  <a:cubicBezTo>
                    <a:pt x="141" y="12"/>
                    <a:pt x="141" y="12"/>
                    <a:pt x="141" y="12"/>
                  </a:cubicBezTo>
                  <a:lnTo>
                    <a:pt x="120" y="61"/>
                  </a:lnTo>
                  <a:close/>
                  <a:moveTo>
                    <a:pt x="8" y="61"/>
                  </a:moveTo>
                  <a:cubicBezTo>
                    <a:pt x="9" y="76"/>
                    <a:pt x="21" y="88"/>
                    <a:pt x="36" y="88"/>
                  </a:cubicBezTo>
                  <a:cubicBezTo>
                    <a:pt x="51" y="88"/>
                    <a:pt x="64" y="76"/>
                    <a:pt x="64" y="61"/>
                  </a:cubicBezTo>
                  <a:cubicBezTo>
                    <a:pt x="43" y="12"/>
                    <a:pt x="43" y="12"/>
                    <a:pt x="43" y="12"/>
                  </a:cubicBezTo>
                  <a:lnTo>
                    <a:pt x="8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36" name="Ellipse 35"/>
          <p:cNvSpPr>
            <a:spLocks noChangeAspect="1"/>
          </p:cNvSpPr>
          <p:nvPr/>
        </p:nvSpPr>
        <p:spPr bwMode="auto">
          <a:xfrm>
            <a:off x="8283561" y="2296306"/>
            <a:ext cx="864000" cy="863127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1" name="Ellipse 70"/>
          <p:cNvSpPr>
            <a:spLocks noChangeAspect="1"/>
          </p:cNvSpPr>
          <p:nvPr/>
        </p:nvSpPr>
        <p:spPr bwMode="auto">
          <a:xfrm>
            <a:off x="5260280" y="5379469"/>
            <a:ext cx="864000" cy="863127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54" name="Group 4">
            <a:extLst>
              <a:ext uri="{FF2B5EF4-FFF2-40B4-BE49-F238E27FC236}">
                <a16:creationId xmlns:a16="http://schemas.microsoft.com/office/drawing/2014/main" id="{3E252630-5CBB-44FA-BEF0-A1B1DC187C5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64042" y="2491194"/>
            <a:ext cx="503037" cy="522385"/>
            <a:chOff x="106" y="99"/>
            <a:chExt cx="364" cy="378"/>
          </a:xfrm>
          <a:solidFill>
            <a:schemeClr val="bg1"/>
          </a:solidFill>
        </p:grpSpPr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104EC254-317E-4923-854C-175B9E64E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" y="106"/>
              <a:ext cx="345" cy="182"/>
            </a:xfrm>
            <a:custGeom>
              <a:avLst/>
              <a:gdLst>
                <a:gd name="T0" fmla="*/ 8 w 159"/>
                <a:gd name="T1" fmla="*/ 84 h 84"/>
                <a:gd name="T2" fmla="*/ 0 w 159"/>
                <a:gd name="T3" fmla="*/ 84 h 84"/>
                <a:gd name="T4" fmla="*/ 84 w 159"/>
                <a:gd name="T5" fmla="*/ 0 h 84"/>
                <a:gd name="T6" fmla="*/ 159 w 159"/>
                <a:gd name="T7" fmla="*/ 46 h 84"/>
                <a:gd name="T8" fmla="*/ 152 w 159"/>
                <a:gd name="T9" fmla="*/ 50 h 84"/>
                <a:gd name="T10" fmla="*/ 84 w 159"/>
                <a:gd name="T11" fmla="*/ 8 h 84"/>
                <a:gd name="T12" fmla="*/ 8 w 159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84">
                  <a:moveTo>
                    <a:pt x="8" y="84"/>
                  </a:move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4" y="0"/>
                  </a:cubicBezTo>
                  <a:cubicBezTo>
                    <a:pt x="116" y="0"/>
                    <a:pt x="145" y="18"/>
                    <a:pt x="159" y="46"/>
                  </a:cubicBezTo>
                  <a:cubicBezTo>
                    <a:pt x="152" y="50"/>
                    <a:pt x="152" y="50"/>
                    <a:pt x="152" y="50"/>
                  </a:cubicBezTo>
                  <a:cubicBezTo>
                    <a:pt x="139" y="24"/>
                    <a:pt x="113" y="8"/>
                    <a:pt x="84" y="8"/>
                  </a:cubicBezTo>
                  <a:cubicBezTo>
                    <a:pt x="42" y="8"/>
                    <a:pt x="8" y="42"/>
                    <a:pt x="8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5CD45912-0A98-4C96-9EDD-D57F74045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" y="288"/>
              <a:ext cx="344" cy="183"/>
            </a:xfrm>
            <a:custGeom>
              <a:avLst/>
              <a:gdLst>
                <a:gd name="T0" fmla="*/ 75 w 159"/>
                <a:gd name="T1" fmla="*/ 84 h 84"/>
                <a:gd name="T2" fmla="*/ 0 w 159"/>
                <a:gd name="T3" fmla="*/ 38 h 84"/>
                <a:gd name="T4" fmla="*/ 7 w 159"/>
                <a:gd name="T5" fmla="*/ 34 h 84"/>
                <a:gd name="T6" fmla="*/ 75 w 159"/>
                <a:gd name="T7" fmla="*/ 76 h 84"/>
                <a:gd name="T8" fmla="*/ 151 w 159"/>
                <a:gd name="T9" fmla="*/ 0 h 84"/>
                <a:gd name="T10" fmla="*/ 159 w 159"/>
                <a:gd name="T11" fmla="*/ 0 h 84"/>
                <a:gd name="T12" fmla="*/ 75 w 159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84">
                  <a:moveTo>
                    <a:pt x="75" y="84"/>
                  </a:moveTo>
                  <a:cubicBezTo>
                    <a:pt x="43" y="84"/>
                    <a:pt x="14" y="66"/>
                    <a:pt x="0" y="38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20" y="60"/>
                    <a:pt x="46" y="76"/>
                    <a:pt x="75" y="76"/>
                  </a:cubicBezTo>
                  <a:cubicBezTo>
                    <a:pt x="117" y="76"/>
                    <a:pt x="151" y="42"/>
                    <a:pt x="151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59" y="46"/>
                    <a:pt x="121" y="84"/>
                    <a:pt x="75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D805915F-928D-4854-A848-B6AD94F72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" y="99"/>
              <a:ext cx="137" cy="122"/>
            </a:xfrm>
            <a:custGeom>
              <a:avLst/>
              <a:gdLst>
                <a:gd name="T0" fmla="*/ 120 w 137"/>
                <a:gd name="T1" fmla="*/ 122 h 122"/>
                <a:gd name="T2" fmla="*/ 0 w 137"/>
                <a:gd name="T3" fmla="*/ 107 h 122"/>
                <a:gd name="T4" fmla="*/ 3 w 137"/>
                <a:gd name="T5" fmla="*/ 89 h 122"/>
                <a:gd name="T6" fmla="*/ 107 w 137"/>
                <a:gd name="T7" fmla="*/ 102 h 122"/>
                <a:gd name="T8" fmla="*/ 120 w 137"/>
                <a:gd name="T9" fmla="*/ 0 h 122"/>
                <a:gd name="T10" fmla="*/ 137 w 137"/>
                <a:gd name="T11" fmla="*/ 2 h 122"/>
                <a:gd name="T12" fmla="*/ 120 w 137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22">
                  <a:moveTo>
                    <a:pt x="120" y="122"/>
                  </a:moveTo>
                  <a:lnTo>
                    <a:pt x="0" y="107"/>
                  </a:lnTo>
                  <a:lnTo>
                    <a:pt x="3" y="89"/>
                  </a:lnTo>
                  <a:lnTo>
                    <a:pt x="107" y="102"/>
                  </a:lnTo>
                  <a:lnTo>
                    <a:pt x="120" y="0"/>
                  </a:lnTo>
                  <a:lnTo>
                    <a:pt x="137" y="2"/>
                  </a:lnTo>
                  <a:lnTo>
                    <a:pt x="12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8" name="Freeform 8">
              <a:extLst>
                <a:ext uri="{FF2B5EF4-FFF2-40B4-BE49-F238E27FC236}">
                  <a16:creationId xmlns:a16="http://schemas.microsoft.com/office/drawing/2014/main" id="{2DD5169E-E5B0-4CAC-B8F9-5454B070A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" y="355"/>
              <a:ext cx="137" cy="122"/>
            </a:xfrm>
            <a:custGeom>
              <a:avLst/>
              <a:gdLst>
                <a:gd name="T0" fmla="*/ 18 w 137"/>
                <a:gd name="T1" fmla="*/ 122 h 122"/>
                <a:gd name="T2" fmla="*/ 0 w 137"/>
                <a:gd name="T3" fmla="*/ 120 h 122"/>
                <a:gd name="T4" fmla="*/ 18 w 137"/>
                <a:gd name="T5" fmla="*/ 0 h 122"/>
                <a:gd name="T6" fmla="*/ 137 w 137"/>
                <a:gd name="T7" fmla="*/ 16 h 122"/>
                <a:gd name="T8" fmla="*/ 135 w 137"/>
                <a:gd name="T9" fmla="*/ 33 h 122"/>
                <a:gd name="T10" fmla="*/ 31 w 137"/>
                <a:gd name="T11" fmla="*/ 20 h 122"/>
                <a:gd name="T12" fmla="*/ 18 w 137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22">
                  <a:moveTo>
                    <a:pt x="18" y="122"/>
                  </a:moveTo>
                  <a:lnTo>
                    <a:pt x="0" y="120"/>
                  </a:lnTo>
                  <a:lnTo>
                    <a:pt x="18" y="0"/>
                  </a:lnTo>
                  <a:lnTo>
                    <a:pt x="137" y="16"/>
                  </a:lnTo>
                  <a:lnTo>
                    <a:pt x="135" y="33"/>
                  </a:lnTo>
                  <a:lnTo>
                    <a:pt x="31" y="20"/>
                  </a:lnTo>
                  <a:lnTo>
                    <a:pt x="18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59" name="Group 4">
            <a:extLst>
              <a:ext uri="{FF2B5EF4-FFF2-40B4-BE49-F238E27FC236}">
                <a16:creationId xmlns:a16="http://schemas.microsoft.com/office/drawing/2014/main" id="{F478D1AA-4276-44B9-B42C-82B78C3FA1E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68088" y="5449177"/>
            <a:ext cx="662883" cy="662883"/>
            <a:chOff x="88" y="88"/>
            <a:chExt cx="400" cy="400"/>
          </a:xfrm>
          <a:solidFill>
            <a:schemeClr val="bg1"/>
          </a:solidFill>
        </p:grpSpPr>
        <p:sp>
          <p:nvSpPr>
            <p:cNvPr id="60" name="Rectangle 5">
              <a:extLst>
                <a:ext uri="{FF2B5EF4-FFF2-40B4-BE49-F238E27FC236}">
                  <a16:creationId xmlns:a16="http://schemas.microsoft.com/office/drawing/2014/main" id="{42615CAE-0530-41D0-9EA5-4CCDC8C1E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262"/>
              <a:ext cx="8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90BF4D95-D965-4B0E-A577-ECFA43A051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" y="88"/>
              <a:ext cx="87" cy="87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2" name="Oval 7">
              <a:extLst>
                <a:ext uri="{FF2B5EF4-FFF2-40B4-BE49-F238E27FC236}">
                  <a16:creationId xmlns:a16="http://schemas.microsoft.com/office/drawing/2014/main" id="{6F763430-F33C-46FB-92F4-C6962CF78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79"/>
              <a:ext cx="35" cy="3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F70F5D0B-D8B7-4D4F-BEB2-0FDC6A3620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169"/>
              <a:ext cx="400" cy="319"/>
            </a:xfrm>
            <a:custGeom>
              <a:avLst/>
              <a:gdLst>
                <a:gd name="T0" fmla="*/ 148 w 184"/>
                <a:gd name="T1" fmla="*/ 147 h 147"/>
                <a:gd name="T2" fmla="*/ 112 w 184"/>
                <a:gd name="T3" fmla="*/ 147 h 147"/>
                <a:gd name="T4" fmla="*/ 112 w 184"/>
                <a:gd name="T5" fmla="*/ 127 h 147"/>
                <a:gd name="T6" fmla="*/ 92 w 184"/>
                <a:gd name="T7" fmla="*/ 127 h 147"/>
                <a:gd name="T8" fmla="*/ 92 w 184"/>
                <a:gd name="T9" fmla="*/ 147 h 147"/>
                <a:gd name="T10" fmla="*/ 56 w 184"/>
                <a:gd name="T11" fmla="*/ 147 h 147"/>
                <a:gd name="T12" fmla="*/ 56 w 184"/>
                <a:gd name="T13" fmla="*/ 124 h 147"/>
                <a:gd name="T14" fmla="*/ 27 w 184"/>
                <a:gd name="T15" fmla="*/ 99 h 147"/>
                <a:gd name="T16" fmla="*/ 0 w 184"/>
                <a:gd name="T17" fmla="*/ 99 h 147"/>
                <a:gd name="T18" fmla="*/ 0 w 184"/>
                <a:gd name="T19" fmla="*/ 51 h 147"/>
                <a:gd name="T20" fmla="*/ 25 w 184"/>
                <a:gd name="T21" fmla="*/ 51 h 147"/>
                <a:gd name="T22" fmla="*/ 42 w 184"/>
                <a:gd name="T23" fmla="*/ 29 h 147"/>
                <a:gd name="T24" fmla="*/ 35 w 184"/>
                <a:gd name="T25" fmla="*/ 4 h 147"/>
                <a:gd name="T26" fmla="*/ 39 w 184"/>
                <a:gd name="T27" fmla="*/ 3 h 147"/>
                <a:gd name="T28" fmla="*/ 75 w 184"/>
                <a:gd name="T29" fmla="*/ 19 h 147"/>
                <a:gd name="T30" fmla="*/ 130 w 184"/>
                <a:gd name="T31" fmla="*/ 19 h 147"/>
                <a:gd name="T32" fmla="*/ 184 w 184"/>
                <a:gd name="T33" fmla="*/ 73 h 147"/>
                <a:gd name="T34" fmla="*/ 148 w 184"/>
                <a:gd name="T35" fmla="*/ 124 h 147"/>
                <a:gd name="T36" fmla="*/ 148 w 184"/>
                <a:gd name="T37" fmla="*/ 147 h 147"/>
                <a:gd name="T38" fmla="*/ 120 w 184"/>
                <a:gd name="T39" fmla="*/ 139 h 147"/>
                <a:gd name="T40" fmla="*/ 140 w 184"/>
                <a:gd name="T41" fmla="*/ 139 h 147"/>
                <a:gd name="T42" fmla="*/ 140 w 184"/>
                <a:gd name="T43" fmla="*/ 118 h 147"/>
                <a:gd name="T44" fmla="*/ 143 w 184"/>
                <a:gd name="T45" fmla="*/ 117 h 147"/>
                <a:gd name="T46" fmla="*/ 176 w 184"/>
                <a:gd name="T47" fmla="*/ 73 h 147"/>
                <a:gd name="T48" fmla="*/ 130 w 184"/>
                <a:gd name="T49" fmla="*/ 27 h 147"/>
                <a:gd name="T50" fmla="*/ 69 w 184"/>
                <a:gd name="T51" fmla="*/ 27 h 147"/>
                <a:gd name="T52" fmla="*/ 68 w 184"/>
                <a:gd name="T53" fmla="*/ 25 h 147"/>
                <a:gd name="T54" fmla="*/ 45 w 184"/>
                <a:gd name="T55" fmla="*/ 10 h 147"/>
                <a:gd name="T56" fmla="*/ 52 w 184"/>
                <a:gd name="T57" fmla="*/ 33 h 147"/>
                <a:gd name="T58" fmla="*/ 49 w 184"/>
                <a:gd name="T59" fmla="*/ 34 h 147"/>
                <a:gd name="T60" fmla="*/ 31 w 184"/>
                <a:gd name="T61" fmla="*/ 56 h 147"/>
                <a:gd name="T62" fmla="*/ 30 w 184"/>
                <a:gd name="T63" fmla="*/ 59 h 147"/>
                <a:gd name="T64" fmla="*/ 8 w 184"/>
                <a:gd name="T65" fmla="*/ 59 h 147"/>
                <a:gd name="T66" fmla="*/ 8 w 184"/>
                <a:gd name="T67" fmla="*/ 91 h 147"/>
                <a:gd name="T68" fmla="*/ 32 w 184"/>
                <a:gd name="T69" fmla="*/ 91 h 147"/>
                <a:gd name="T70" fmla="*/ 33 w 184"/>
                <a:gd name="T71" fmla="*/ 93 h 147"/>
                <a:gd name="T72" fmla="*/ 61 w 184"/>
                <a:gd name="T73" fmla="*/ 117 h 147"/>
                <a:gd name="T74" fmla="*/ 64 w 184"/>
                <a:gd name="T75" fmla="*/ 118 h 147"/>
                <a:gd name="T76" fmla="*/ 64 w 184"/>
                <a:gd name="T77" fmla="*/ 139 h 147"/>
                <a:gd name="T78" fmla="*/ 84 w 184"/>
                <a:gd name="T79" fmla="*/ 139 h 147"/>
                <a:gd name="T80" fmla="*/ 84 w 184"/>
                <a:gd name="T81" fmla="*/ 119 h 147"/>
                <a:gd name="T82" fmla="*/ 120 w 184"/>
                <a:gd name="T83" fmla="*/ 119 h 147"/>
                <a:gd name="T84" fmla="*/ 120 w 184"/>
                <a:gd name="T85" fmla="*/ 13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4" h="147">
                  <a:moveTo>
                    <a:pt x="148" y="147"/>
                  </a:moveTo>
                  <a:cubicBezTo>
                    <a:pt x="112" y="147"/>
                    <a:pt x="112" y="147"/>
                    <a:pt x="112" y="147"/>
                  </a:cubicBezTo>
                  <a:cubicBezTo>
                    <a:pt x="112" y="127"/>
                    <a:pt x="112" y="127"/>
                    <a:pt x="112" y="127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2" y="147"/>
                    <a:pt x="92" y="147"/>
                    <a:pt x="92" y="147"/>
                  </a:cubicBezTo>
                  <a:cubicBezTo>
                    <a:pt x="56" y="147"/>
                    <a:pt x="56" y="147"/>
                    <a:pt x="56" y="147"/>
                  </a:cubicBezTo>
                  <a:cubicBezTo>
                    <a:pt x="56" y="124"/>
                    <a:pt x="56" y="124"/>
                    <a:pt x="56" y="124"/>
                  </a:cubicBezTo>
                  <a:cubicBezTo>
                    <a:pt x="44" y="119"/>
                    <a:pt x="33" y="111"/>
                    <a:pt x="27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9" y="42"/>
                    <a:pt x="35" y="35"/>
                    <a:pt x="42" y="29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7" y="0"/>
                    <a:pt x="65" y="0"/>
                    <a:pt x="75" y="19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160" y="19"/>
                    <a:pt x="184" y="43"/>
                    <a:pt x="184" y="73"/>
                  </a:cubicBezTo>
                  <a:cubicBezTo>
                    <a:pt x="184" y="96"/>
                    <a:pt x="169" y="116"/>
                    <a:pt x="148" y="124"/>
                  </a:cubicBezTo>
                  <a:lnTo>
                    <a:pt x="148" y="147"/>
                  </a:lnTo>
                  <a:close/>
                  <a:moveTo>
                    <a:pt x="120" y="139"/>
                  </a:moveTo>
                  <a:cubicBezTo>
                    <a:pt x="140" y="139"/>
                    <a:pt x="140" y="139"/>
                    <a:pt x="140" y="139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62" y="111"/>
                    <a:pt x="176" y="93"/>
                    <a:pt x="176" y="73"/>
                  </a:cubicBezTo>
                  <a:cubicBezTo>
                    <a:pt x="176" y="48"/>
                    <a:pt x="155" y="27"/>
                    <a:pt x="13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62" y="10"/>
                    <a:pt x="51" y="9"/>
                    <a:pt x="45" y="10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1" y="40"/>
                    <a:pt x="35" y="47"/>
                    <a:pt x="31" y="56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8" y="105"/>
                    <a:pt x="49" y="114"/>
                    <a:pt x="61" y="117"/>
                  </a:cubicBezTo>
                  <a:cubicBezTo>
                    <a:pt x="64" y="118"/>
                    <a:pt x="64" y="118"/>
                    <a:pt x="64" y="118"/>
                  </a:cubicBezTo>
                  <a:cubicBezTo>
                    <a:pt x="64" y="139"/>
                    <a:pt x="64" y="139"/>
                    <a:pt x="64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120" y="119"/>
                    <a:pt x="120" y="119"/>
                    <a:pt x="120" y="119"/>
                  </a:cubicBezTo>
                  <a:lnTo>
                    <a:pt x="12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31503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Kombinationstegning 20"/>
          <p:cNvSpPr/>
          <p:nvPr/>
        </p:nvSpPr>
        <p:spPr bwMode="auto">
          <a:xfrm>
            <a:off x="12031" y="2633317"/>
            <a:ext cx="12179970" cy="4224683"/>
          </a:xfrm>
          <a:custGeom>
            <a:avLst/>
            <a:gdLst>
              <a:gd name="connsiteX0" fmla="*/ 0 w 11827042"/>
              <a:gd name="connsiteY0" fmla="*/ 31769 h 4387201"/>
              <a:gd name="connsiteX1" fmla="*/ 3705726 w 11827042"/>
              <a:gd name="connsiteY1" fmla="*/ 380685 h 4387201"/>
              <a:gd name="connsiteX2" fmla="*/ 4656221 w 11827042"/>
              <a:gd name="connsiteY2" fmla="*/ 2726843 h 4387201"/>
              <a:gd name="connsiteX3" fmla="*/ 7230979 w 11827042"/>
              <a:gd name="connsiteY3" fmla="*/ 1090548 h 4387201"/>
              <a:gd name="connsiteX4" fmla="*/ 9432758 w 11827042"/>
              <a:gd name="connsiteY4" fmla="*/ 609285 h 4387201"/>
              <a:gd name="connsiteX5" fmla="*/ 11827042 w 11827042"/>
              <a:gd name="connsiteY5" fmla="*/ 4387201 h 438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7042" h="4387201">
                <a:moveTo>
                  <a:pt x="0" y="31769"/>
                </a:moveTo>
                <a:cubicBezTo>
                  <a:pt x="1464844" y="-18363"/>
                  <a:pt x="2929689" y="-68494"/>
                  <a:pt x="3705726" y="380685"/>
                </a:cubicBezTo>
                <a:cubicBezTo>
                  <a:pt x="4481763" y="829864"/>
                  <a:pt x="4068679" y="2608533"/>
                  <a:pt x="4656221" y="2726843"/>
                </a:cubicBezTo>
                <a:cubicBezTo>
                  <a:pt x="5243763" y="2845153"/>
                  <a:pt x="6434890" y="1443474"/>
                  <a:pt x="7230979" y="1090548"/>
                </a:cubicBezTo>
                <a:cubicBezTo>
                  <a:pt x="8027068" y="737622"/>
                  <a:pt x="8666748" y="59843"/>
                  <a:pt x="9432758" y="609285"/>
                </a:cubicBezTo>
                <a:cubicBezTo>
                  <a:pt x="10198768" y="1158727"/>
                  <a:pt x="11012905" y="2772964"/>
                  <a:pt x="11827042" y="4387201"/>
                </a:cubicBez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Anbefalingerne har fokus på tre dilemmaer nu og i fremtiden</a:t>
            </a:r>
          </a:p>
        </p:txBody>
      </p:sp>
      <p:sp>
        <p:nvSpPr>
          <p:cNvPr id="13" name="Pladsholder til tekst 6"/>
          <p:cNvSpPr txBox="1">
            <a:spLocks noChangeAspect="1"/>
          </p:cNvSpPr>
          <p:nvPr/>
        </p:nvSpPr>
        <p:spPr>
          <a:xfrm>
            <a:off x="1276547" y="1933000"/>
            <a:ext cx="2170539" cy="2170539"/>
          </a:xfrm>
          <a:prstGeom prst="ellipse">
            <a:avLst/>
          </a:prstGeom>
          <a:solidFill>
            <a:schemeClr val="accent1"/>
          </a:solidFill>
        </p:spPr>
        <p:txBody>
          <a:bodyPr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>
                <a:solidFill>
                  <a:schemeClr val="bg1"/>
                </a:solidFill>
              </a:rPr>
              <a:t>Retfærdige pensionsaldre – inden for og på tværs af generationer</a:t>
            </a:r>
          </a:p>
        </p:txBody>
      </p:sp>
      <p:sp>
        <p:nvSpPr>
          <p:cNvPr id="14" name="Pladsholder til tekst 7"/>
          <p:cNvSpPr txBox="1">
            <a:spLocks noChangeAspect="1"/>
          </p:cNvSpPr>
          <p:nvPr/>
        </p:nvSpPr>
        <p:spPr>
          <a:xfrm>
            <a:off x="3763613" y="3963555"/>
            <a:ext cx="2170539" cy="2170539"/>
          </a:xfrm>
          <a:prstGeom prst="ellipse">
            <a:avLst/>
          </a:prstGeom>
          <a:solidFill>
            <a:srgbClr val="AAD6C4"/>
          </a:solidFill>
        </p:spPr>
        <p:txBody>
          <a:bodyPr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>
                <a:solidFill>
                  <a:schemeClr val="bg1"/>
                </a:solidFill>
              </a:rPr>
              <a:t>Hvad med dem, der ikke sparer op til pension?</a:t>
            </a:r>
          </a:p>
        </p:txBody>
      </p:sp>
      <p:sp>
        <p:nvSpPr>
          <p:cNvPr id="15" name="Pladsholder til tekst 8"/>
          <p:cNvSpPr txBox="1">
            <a:spLocks noChangeAspect="1"/>
          </p:cNvSpPr>
          <p:nvPr/>
        </p:nvSpPr>
        <p:spPr>
          <a:xfrm>
            <a:off x="6727735" y="2524903"/>
            <a:ext cx="2170539" cy="2170539"/>
          </a:xfrm>
          <a:prstGeom prst="ellipse">
            <a:avLst/>
          </a:prstGeom>
          <a:solidFill>
            <a:srgbClr val="AAD6C4"/>
          </a:solidFill>
        </p:spPr>
        <p:txBody>
          <a:bodyPr rIns="0" anchor="ctr"/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>
                <a:solidFill>
                  <a:schemeClr val="bg1"/>
                </a:solidFill>
              </a:rPr>
              <a:t>Det svære samspil mellem</a:t>
            </a:r>
            <a:br>
              <a:rPr lang="da-DK" sz="1800" kern="0" dirty="0">
                <a:solidFill>
                  <a:schemeClr val="bg1"/>
                </a:solidFill>
              </a:rPr>
            </a:br>
            <a:r>
              <a:rPr lang="da-DK" sz="1800" kern="0" dirty="0">
                <a:solidFill>
                  <a:schemeClr val="bg1"/>
                </a:solidFill>
              </a:rPr>
              <a:t>offentlige og private pensioner</a:t>
            </a:r>
          </a:p>
        </p:txBody>
      </p:sp>
      <p:sp>
        <p:nvSpPr>
          <p:cNvPr id="2" name="Ellipse 1"/>
          <p:cNvSpPr>
            <a:spLocks noChangeAspect="1"/>
          </p:cNvSpPr>
          <p:nvPr/>
        </p:nvSpPr>
        <p:spPr bwMode="auto">
          <a:xfrm>
            <a:off x="2799840" y="1867038"/>
            <a:ext cx="864000" cy="863127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42" name="Group 4">
            <a:extLst>
              <a:ext uri="{FF2B5EF4-FFF2-40B4-BE49-F238E27FC236}">
                <a16:creationId xmlns:a16="http://schemas.microsoft.com/office/drawing/2014/main" id="{8E6C8267-A7E3-401C-98EC-15C452F0A8F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926675" y="2002292"/>
            <a:ext cx="651229" cy="592618"/>
            <a:chOff x="88" y="106"/>
            <a:chExt cx="400" cy="364"/>
          </a:xfrm>
          <a:solidFill>
            <a:schemeClr val="bg1"/>
          </a:solidFill>
        </p:grpSpPr>
        <p:sp>
          <p:nvSpPr>
            <p:cNvPr id="43" name="Rectangle 5">
              <a:extLst>
                <a:ext uri="{FF2B5EF4-FFF2-40B4-BE49-F238E27FC236}">
                  <a16:creationId xmlns:a16="http://schemas.microsoft.com/office/drawing/2014/main" id="{5E6B470F-79BC-400B-9194-E2A2AA1A6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106"/>
              <a:ext cx="18" cy="3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" name="Rectangle 6">
              <a:extLst>
                <a:ext uri="{FF2B5EF4-FFF2-40B4-BE49-F238E27FC236}">
                  <a16:creationId xmlns:a16="http://schemas.microsoft.com/office/drawing/2014/main" id="{C3C2DE81-424E-42F3-8556-DC64BCC20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453"/>
              <a:ext cx="192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" name="Rectangle 7">
              <a:extLst>
                <a:ext uri="{FF2B5EF4-FFF2-40B4-BE49-F238E27FC236}">
                  <a16:creationId xmlns:a16="http://schemas.microsoft.com/office/drawing/2014/main" id="{6C57C1BA-5EC2-4A07-ACA2-45C2C9FFA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" y="262"/>
              <a:ext cx="139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" name="Rectangle 8">
              <a:extLst>
                <a:ext uri="{FF2B5EF4-FFF2-40B4-BE49-F238E27FC236}">
                  <a16:creationId xmlns:a16="http://schemas.microsoft.com/office/drawing/2014/main" id="{67854813-D4FC-41F8-82E4-A98865858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62"/>
              <a:ext cx="139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698DDFE7-7021-48D2-8F7F-5ECF470848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141"/>
              <a:ext cx="400" cy="208"/>
            </a:xfrm>
            <a:custGeom>
              <a:avLst/>
              <a:gdLst>
                <a:gd name="T0" fmla="*/ 148 w 184"/>
                <a:gd name="T1" fmla="*/ 96 h 96"/>
                <a:gd name="T2" fmla="*/ 112 w 184"/>
                <a:gd name="T3" fmla="*/ 60 h 96"/>
                <a:gd name="T4" fmla="*/ 112 w 184"/>
                <a:gd name="T5" fmla="*/ 59 h 96"/>
                <a:gd name="T6" fmla="*/ 134 w 184"/>
                <a:gd name="T7" fmla="*/ 8 h 96"/>
                <a:gd name="T8" fmla="*/ 50 w 184"/>
                <a:gd name="T9" fmla="*/ 8 h 96"/>
                <a:gd name="T10" fmla="*/ 72 w 184"/>
                <a:gd name="T11" fmla="*/ 59 h 96"/>
                <a:gd name="T12" fmla="*/ 72 w 184"/>
                <a:gd name="T13" fmla="*/ 60 h 96"/>
                <a:gd name="T14" fmla="*/ 36 w 184"/>
                <a:gd name="T15" fmla="*/ 96 h 96"/>
                <a:gd name="T16" fmla="*/ 0 w 184"/>
                <a:gd name="T17" fmla="*/ 60 h 96"/>
                <a:gd name="T18" fmla="*/ 0 w 184"/>
                <a:gd name="T19" fmla="*/ 59 h 96"/>
                <a:gd name="T20" fmla="*/ 42 w 184"/>
                <a:gd name="T21" fmla="*/ 0 h 96"/>
                <a:gd name="T22" fmla="*/ 142 w 184"/>
                <a:gd name="T23" fmla="*/ 0 h 96"/>
                <a:gd name="T24" fmla="*/ 184 w 184"/>
                <a:gd name="T25" fmla="*/ 59 h 96"/>
                <a:gd name="T26" fmla="*/ 184 w 184"/>
                <a:gd name="T27" fmla="*/ 60 h 96"/>
                <a:gd name="T28" fmla="*/ 148 w 184"/>
                <a:gd name="T29" fmla="*/ 96 h 96"/>
                <a:gd name="T30" fmla="*/ 120 w 184"/>
                <a:gd name="T31" fmla="*/ 61 h 96"/>
                <a:gd name="T32" fmla="*/ 148 w 184"/>
                <a:gd name="T33" fmla="*/ 88 h 96"/>
                <a:gd name="T34" fmla="*/ 176 w 184"/>
                <a:gd name="T35" fmla="*/ 61 h 96"/>
                <a:gd name="T36" fmla="*/ 141 w 184"/>
                <a:gd name="T37" fmla="*/ 12 h 96"/>
                <a:gd name="T38" fmla="*/ 120 w 184"/>
                <a:gd name="T39" fmla="*/ 61 h 96"/>
                <a:gd name="T40" fmla="*/ 8 w 184"/>
                <a:gd name="T41" fmla="*/ 61 h 96"/>
                <a:gd name="T42" fmla="*/ 36 w 184"/>
                <a:gd name="T43" fmla="*/ 88 h 96"/>
                <a:gd name="T44" fmla="*/ 64 w 184"/>
                <a:gd name="T45" fmla="*/ 61 h 96"/>
                <a:gd name="T46" fmla="*/ 43 w 184"/>
                <a:gd name="T47" fmla="*/ 12 h 96"/>
                <a:gd name="T48" fmla="*/ 8 w 184"/>
                <a:gd name="T49" fmla="*/ 6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4" h="96">
                  <a:moveTo>
                    <a:pt x="148" y="96"/>
                  </a:moveTo>
                  <a:cubicBezTo>
                    <a:pt x="128" y="96"/>
                    <a:pt x="112" y="80"/>
                    <a:pt x="112" y="60"/>
                  </a:cubicBezTo>
                  <a:cubicBezTo>
                    <a:pt x="112" y="59"/>
                    <a:pt x="112" y="59"/>
                    <a:pt x="112" y="59"/>
                  </a:cubicBezTo>
                  <a:cubicBezTo>
                    <a:pt x="134" y="8"/>
                    <a:pt x="134" y="8"/>
                    <a:pt x="134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80"/>
                    <a:pt x="56" y="96"/>
                    <a:pt x="36" y="96"/>
                  </a:cubicBezTo>
                  <a:cubicBezTo>
                    <a:pt x="16" y="96"/>
                    <a:pt x="0" y="80"/>
                    <a:pt x="0" y="6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84" y="59"/>
                    <a:pt x="184" y="59"/>
                    <a:pt x="184" y="59"/>
                  </a:cubicBezTo>
                  <a:cubicBezTo>
                    <a:pt x="184" y="60"/>
                    <a:pt x="184" y="60"/>
                    <a:pt x="184" y="60"/>
                  </a:cubicBezTo>
                  <a:cubicBezTo>
                    <a:pt x="184" y="80"/>
                    <a:pt x="168" y="96"/>
                    <a:pt x="148" y="96"/>
                  </a:cubicBezTo>
                  <a:close/>
                  <a:moveTo>
                    <a:pt x="120" y="61"/>
                  </a:moveTo>
                  <a:cubicBezTo>
                    <a:pt x="120" y="76"/>
                    <a:pt x="133" y="88"/>
                    <a:pt x="148" y="88"/>
                  </a:cubicBezTo>
                  <a:cubicBezTo>
                    <a:pt x="163" y="88"/>
                    <a:pt x="175" y="76"/>
                    <a:pt x="176" y="61"/>
                  </a:cubicBezTo>
                  <a:cubicBezTo>
                    <a:pt x="141" y="12"/>
                    <a:pt x="141" y="12"/>
                    <a:pt x="141" y="12"/>
                  </a:cubicBezTo>
                  <a:lnTo>
                    <a:pt x="120" y="61"/>
                  </a:lnTo>
                  <a:close/>
                  <a:moveTo>
                    <a:pt x="8" y="61"/>
                  </a:moveTo>
                  <a:cubicBezTo>
                    <a:pt x="9" y="76"/>
                    <a:pt x="21" y="88"/>
                    <a:pt x="36" y="88"/>
                  </a:cubicBezTo>
                  <a:cubicBezTo>
                    <a:pt x="51" y="88"/>
                    <a:pt x="64" y="76"/>
                    <a:pt x="64" y="61"/>
                  </a:cubicBezTo>
                  <a:cubicBezTo>
                    <a:pt x="43" y="12"/>
                    <a:pt x="43" y="12"/>
                    <a:pt x="43" y="12"/>
                  </a:cubicBezTo>
                  <a:lnTo>
                    <a:pt x="8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36" name="Ellipse 35"/>
          <p:cNvSpPr>
            <a:spLocks noChangeAspect="1"/>
          </p:cNvSpPr>
          <p:nvPr/>
        </p:nvSpPr>
        <p:spPr bwMode="auto">
          <a:xfrm>
            <a:off x="8283561" y="2296306"/>
            <a:ext cx="864000" cy="863127"/>
          </a:xfrm>
          <a:prstGeom prst="ellipse">
            <a:avLst/>
          </a:prstGeom>
          <a:solidFill>
            <a:srgbClr val="AAD6C4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1" name="Ellipse 70"/>
          <p:cNvSpPr>
            <a:spLocks noChangeAspect="1"/>
          </p:cNvSpPr>
          <p:nvPr/>
        </p:nvSpPr>
        <p:spPr bwMode="auto">
          <a:xfrm>
            <a:off x="5260280" y="5379469"/>
            <a:ext cx="864000" cy="863127"/>
          </a:xfrm>
          <a:prstGeom prst="ellipse">
            <a:avLst/>
          </a:prstGeom>
          <a:solidFill>
            <a:srgbClr val="AAD6C4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54" name="Group 4">
            <a:extLst>
              <a:ext uri="{FF2B5EF4-FFF2-40B4-BE49-F238E27FC236}">
                <a16:creationId xmlns:a16="http://schemas.microsoft.com/office/drawing/2014/main" id="{3E252630-5CBB-44FA-BEF0-A1B1DC187C5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64042" y="2491194"/>
            <a:ext cx="503037" cy="522385"/>
            <a:chOff x="106" y="99"/>
            <a:chExt cx="364" cy="378"/>
          </a:xfrm>
          <a:solidFill>
            <a:schemeClr val="bg1"/>
          </a:solidFill>
        </p:grpSpPr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104EC254-317E-4923-854C-175B9E64E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" y="106"/>
              <a:ext cx="345" cy="182"/>
            </a:xfrm>
            <a:custGeom>
              <a:avLst/>
              <a:gdLst>
                <a:gd name="T0" fmla="*/ 8 w 159"/>
                <a:gd name="T1" fmla="*/ 84 h 84"/>
                <a:gd name="T2" fmla="*/ 0 w 159"/>
                <a:gd name="T3" fmla="*/ 84 h 84"/>
                <a:gd name="T4" fmla="*/ 84 w 159"/>
                <a:gd name="T5" fmla="*/ 0 h 84"/>
                <a:gd name="T6" fmla="*/ 159 w 159"/>
                <a:gd name="T7" fmla="*/ 46 h 84"/>
                <a:gd name="T8" fmla="*/ 152 w 159"/>
                <a:gd name="T9" fmla="*/ 50 h 84"/>
                <a:gd name="T10" fmla="*/ 84 w 159"/>
                <a:gd name="T11" fmla="*/ 8 h 84"/>
                <a:gd name="T12" fmla="*/ 8 w 159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84">
                  <a:moveTo>
                    <a:pt x="8" y="84"/>
                  </a:move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4" y="0"/>
                  </a:cubicBezTo>
                  <a:cubicBezTo>
                    <a:pt x="116" y="0"/>
                    <a:pt x="145" y="18"/>
                    <a:pt x="159" y="46"/>
                  </a:cubicBezTo>
                  <a:cubicBezTo>
                    <a:pt x="152" y="50"/>
                    <a:pt x="152" y="50"/>
                    <a:pt x="152" y="50"/>
                  </a:cubicBezTo>
                  <a:cubicBezTo>
                    <a:pt x="139" y="24"/>
                    <a:pt x="113" y="8"/>
                    <a:pt x="84" y="8"/>
                  </a:cubicBezTo>
                  <a:cubicBezTo>
                    <a:pt x="42" y="8"/>
                    <a:pt x="8" y="42"/>
                    <a:pt x="8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5CD45912-0A98-4C96-9EDD-D57F74045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" y="288"/>
              <a:ext cx="344" cy="183"/>
            </a:xfrm>
            <a:custGeom>
              <a:avLst/>
              <a:gdLst>
                <a:gd name="T0" fmla="*/ 75 w 159"/>
                <a:gd name="T1" fmla="*/ 84 h 84"/>
                <a:gd name="T2" fmla="*/ 0 w 159"/>
                <a:gd name="T3" fmla="*/ 38 h 84"/>
                <a:gd name="T4" fmla="*/ 7 w 159"/>
                <a:gd name="T5" fmla="*/ 34 h 84"/>
                <a:gd name="T6" fmla="*/ 75 w 159"/>
                <a:gd name="T7" fmla="*/ 76 h 84"/>
                <a:gd name="T8" fmla="*/ 151 w 159"/>
                <a:gd name="T9" fmla="*/ 0 h 84"/>
                <a:gd name="T10" fmla="*/ 159 w 159"/>
                <a:gd name="T11" fmla="*/ 0 h 84"/>
                <a:gd name="T12" fmla="*/ 75 w 159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84">
                  <a:moveTo>
                    <a:pt x="75" y="84"/>
                  </a:moveTo>
                  <a:cubicBezTo>
                    <a:pt x="43" y="84"/>
                    <a:pt x="14" y="66"/>
                    <a:pt x="0" y="38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20" y="60"/>
                    <a:pt x="46" y="76"/>
                    <a:pt x="75" y="76"/>
                  </a:cubicBezTo>
                  <a:cubicBezTo>
                    <a:pt x="117" y="76"/>
                    <a:pt x="151" y="42"/>
                    <a:pt x="151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59" y="46"/>
                    <a:pt x="121" y="84"/>
                    <a:pt x="75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D805915F-928D-4854-A848-B6AD94F72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" y="99"/>
              <a:ext cx="137" cy="122"/>
            </a:xfrm>
            <a:custGeom>
              <a:avLst/>
              <a:gdLst>
                <a:gd name="T0" fmla="*/ 120 w 137"/>
                <a:gd name="T1" fmla="*/ 122 h 122"/>
                <a:gd name="T2" fmla="*/ 0 w 137"/>
                <a:gd name="T3" fmla="*/ 107 h 122"/>
                <a:gd name="T4" fmla="*/ 3 w 137"/>
                <a:gd name="T5" fmla="*/ 89 h 122"/>
                <a:gd name="T6" fmla="*/ 107 w 137"/>
                <a:gd name="T7" fmla="*/ 102 h 122"/>
                <a:gd name="T8" fmla="*/ 120 w 137"/>
                <a:gd name="T9" fmla="*/ 0 h 122"/>
                <a:gd name="T10" fmla="*/ 137 w 137"/>
                <a:gd name="T11" fmla="*/ 2 h 122"/>
                <a:gd name="T12" fmla="*/ 120 w 137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22">
                  <a:moveTo>
                    <a:pt x="120" y="122"/>
                  </a:moveTo>
                  <a:lnTo>
                    <a:pt x="0" y="107"/>
                  </a:lnTo>
                  <a:lnTo>
                    <a:pt x="3" y="89"/>
                  </a:lnTo>
                  <a:lnTo>
                    <a:pt x="107" y="102"/>
                  </a:lnTo>
                  <a:lnTo>
                    <a:pt x="120" y="0"/>
                  </a:lnTo>
                  <a:lnTo>
                    <a:pt x="137" y="2"/>
                  </a:lnTo>
                  <a:lnTo>
                    <a:pt x="12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8" name="Freeform 8">
              <a:extLst>
                <a:ext uri="{FF2B5EF4-FFF2-40B4-BE49-F238E27FC236}">
                  <a16:creationId xmlns:a16="http://schemas.microsoft.com/office/drawing/2014/main" id="{2DD5169E-E5B0-4CAC-B8F9-5454B070A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" y="355"/>
              <a:ext cx="137" cy="122"/>
            </a:xfrm>
            <a:custGeom>
              <a:avLst/>
              <a:gdLst>
                <a:gd name="T0" fmla="*/ 18 w 137"/>
                <a:gd name="T1" fmla="*/ 122 h 122"/>
                <a:gd name="T2" fmla="*/ 0 w 137"/>
                <a:gd name="T3" fmla="*/ 120 h 122"/>
                <a:gd name="T4" fmla="*/ 18 w 137"/>
                <a:gd name="T5" fmla="*/ 0 h 122"/>
                <a:gd name="T6" fmla="*/ 137 w 137"/>
                <a:gd name="T7" fmla="*/ 16 h 122"/>
                <a:gd name="T8" fmla="*/ 135 w 137"/>
                <a:gd name="T9" fmla="*/ 33 h 122"/>
                <a:gd name="T10" fmla="*/ 31 w 137"/>
                <a:gd name="T11" fmla="*/ 20 h 122"/>
                <a:gd name="T12" fmla="*/ 18 w 137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22">
                  <a:moveTo>
                    <a:pt x="18" y="122"/>
                  </a:moveTo>
                  <a:lnTo>
                    <a:pt x="0" y="120"/>
                  </a:lnTo>
                  <a:lnTo>
                    <a:pt x="18" y="0"/>
                  </a:lnTo>
                  <a:lnTo>
                    <a:pt x="137" y="16"/>
                  </a:lnTo>
                  <a:lnTo>
                    <a:pt x="135" y="33"/>
                  </a:lnTo>
                  <a:lnTo>
                    <a:pt x="31" y="20"/>
                  </a:lnTo>
                  <a:lnTo>
                    <a:pt x="18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59" name="Group 4">
            <a:extLst>
              <a:ext uri="{FF2B5EF4-FFF2-40B4-BE49-F238E27FC236}">
                <a16:creationId xmlns:a16="http://schemas.microsoft.com/office/drawing/2014/main" id="{F478D1AA-4276-44B9-B42C-82B78C3FA1E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68088" y="5449177"/>
            <a:ext cx="662883" cy="662883"/>
            <a:chOff x="88" y="88"/>
            <a:chExt cx="400" cy="400"/>
          </a:xfrm>
          <a:solidFill>
            <a:schemeClr val="bg1"/>
          </a:solidFill>
        </p:grpSpPr>
        <p:sp>
          <p:nvSpPr>
            <p:cNvPr id="60" name="Rectangle 5">
              <a:extLst>
                <a:ext uri="{FF2B5EF4-FFF2-40B4-BE49-F238E27FC236}">
                  <a16:creationId xmlns:a16="http://schemas.microsoft.com/office/drawing/2014/main" id="{42615CAE-0530-41D0-9EA5-4CCDC8C1E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262"/>
              <a:ext cx="8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90BF4D95-D965-4B0E-A577-ECFA43A051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" y="88"/>
              <a:ext cx="87" cy="87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20 w 40"/>
                <a:gd name="T5" fmla="*/ 0 h 40"/>
                <a:gd name="T6" fmla="*/ 40 w 40"/>
                <a:gd name="T7" fmla="*/ 20 h 40"/>
                <a:gd name="T8" fmla="*/ 20 w 40"/>
                <a:gd name="T9" fmla="*/ 40 h 40"/>
                <a:gd name="T10" fmla="*/ 20 w 40"/>
                <a:gd name="T11" fmla="*/ 8 h 40"/>
                <a:gd name="T12" fmla="*/ 8 w 40"/>
                <a:gd name="T13" fmla="*/ 20 h 40"/>
                <a:gd name="T14" fmla="*/ 20 w 40"/>
                <a:gd name="T15" fmla="*/ 32 h 40"/>
                <a:gd name="T16" fmla="*/ 32 w 40"/>
                <a:gd name="T17" fmla="*/ 20 h 40"/>
                <a:gd name="T18" fmla="*/ 20 w 40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8"/>
                  </a:moveTo>
                  <a:cubicBezTo>
                    <a:pt x="13" y="8"/>
                    <a:pt x="8" y="13"/>
                    <a:pt x="8" y="20"/>
                  </a:cubicBezTo>
                  <a:cubicBezTo>
                    <a:pt x="8" y="27"/>
                    <a:pt x="13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3"/>
                    <a:pt x="27" y="8"/>
                    <a:pt x="20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2" name="Oval 7">
              <a:extLst>
                <a:ext uri="{FF2B5EF4-FFF2-40B4-BE49-F238E27FC236}">
                  <a16:creationId xmlns:a16="http://schemas.microsoft.com/office/drawing/2014/main" id="{6F763430-F33C-46FB-92F4-C6962CF78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79"/>
              <a:ext cx="35" cy="3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F70F5D0B-D8B7-4D4F-BEB2-0FDC6A3620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169"/>
              <a:ext cx="400" cy="319"/>
            </a:xfrm>
            <a:custGeom>
              <a:avLst/>
              <a:gdLst>
                <a:gd name="T0" fmla="*/ 148 w 184"/>
                <a:gd name="T1" fmla="*/ 147 h 147"/>
                <a:gd name="T2" fmla="*/ 112 w 184"/>
                <a:gd name="T3" fmla="*/ 147 h 147"/>
                <a:gd name="T4" fmla="*/ 112 w 184"/>
                <a:gd name="T5" fmla="*/ 127 h 147"/>
                <a:gd name="T6" fmla="*/ 92 w 184"/>
                <a:gd name="T7" fmla="*/ 127 h 147"/>
                <a:gd name="T8" fmla="*/ 92 w 184"/>
                <a:gd name="T9" fmla="*/ 147 h 147"/>
                <a:gd name="T10" fmla="*/ 56 w 184"/>
                <a:gd name="T11" fmla="*/ 147 h 147"/>
                <a:gd name="T12" fmla="*/ 56 w 184"/>
                <a:gd name="T13" fmla="*/ 124 h 147"/>
                <a:gd name="T14" fmla="*/ 27 w 184"/>
                <a:gd name="T15" fmla="*/ 99 h 147"/>
                <a:gd name="T16" fmla="*/ 0 w 184"/>
                <a:gd name="T17" fmla="*/ 99 h 147"/>
                <a:gd name="T18" fmla="*/ 0 w 184"/>
                <a:gd name="T19" fmla="*/ 51 h 147"/>
                <a:gd name="T20" fmla="*/ 25 w 184"/>
                <a:gd name="T21" fmla="*/ 51 h 147"/>
                <a:gd name="T22" fmla="*/ 42 w 184"/>
                <a:gd name="T23" fmla="*/ 29 h 147"/>
                <a:gd name="T24" fmla="*/ 35 w 184"/>
                <a:gd name="T25" fmla="*/ 4 h 147"/>
                <a:gd name="T26" fmla="*/ 39 w 184"/>
                <a:gd name="T27" fmla="*/ 3 h 147"/>
                <a:gd name="T28" fmla="*/ 75 w 184"/>
                <a:gd name="T29" fmla="*/ 19 h 147"/>
                <a:gd name="T30" fmla="*/ 130 w 184"/>
                <a:gd name="T31" fmla="*/ 19 h 147"/>
                <a:gd name="T32" fmla="*/ 184 w 184"/>
                <a:gd name="T33" fmla="*/ 73 h 147"/>
                <a:gd name="T34" fmla="*/ 148 w 184"/>
                <a:gd name="T35" fmla="*/ 124 h 147"/>
                <a:gd name="T36" fmla="*/ 148 w 184"/>
                <a:gd name="T37" fmla="*/ 147 h 147"/>
                <a:gd name="T38" fmla="*/ 120 w 184"/>
                <a:gd name="T39" fmla="*/ 139 h 147"/>
                <a:gd name="T40" fmla="*/ 140 w 184"/>
                <a:gd name="T41" fmla="*/ 139 h 147"/>
                <a:gd name="T42" fmla="*/ 140 w 184"/>
                <a:gd name="T43" fmla="*/ 118 h 147"/>
                <a:gd name="T44" fmla="*/ 143 w 184"/>
                <a:gd name="T45" fmla="*/ 117 h 147"/>
                <a:gd name="T46" fmla="*/ 176 w 184"/>
                <a:gd name="T47" fmla="*/ 73 h 147"/>
                <a:gd name="T48" fmla="*/ 130 w 184"/>
                <a:gd name="T49" fmla="*/ 27 h 147"/>
                <a:gd name="T50" fmla="*/ 69 w 184"/>
                <a:gd name="T51" fmla="*/ 27 h 147"/>
                <a:gd name="T52" fmla="*/ 68 w 184"/>
                <a:gd name="T53" fmla="*/ 25 h 147"/>
                <a:gd name="T54" fmla="*/ 45 w 184"/>
                <a:gd name="T55" fmla="*/ 10 h 147"/>
                <a:gd name="T56" fmla="*/ 52 w 184"/>
                <a:gd name="T57" fmla="*/ 33 h 147"/>
                <a:gd name="T58" fmla="*/ 49 w 184"/>
                <a:gd name="T59" fmla="*/ 34 h 147"/>
                <a:gd name="T60" fmla="*/ 31 w 184"/>
                <a:gd name="T61" fmla="*/ 56 h 147"/>
                <a:gd name="T62" fmla="*/ 30 w 184"/>
                <a:gd name="T63" fmla="*/ 59 h 147"/>
                <a:gd name="T64" fmla="*/ 8 w 184"/>
                <a:gd name="T65" fmla="*/ 59 h 147"/>
                <a:gd name="T66" fmla="*/ 8 w 184"/>
                <a:gd name="T67" fmla="*/ 91 h 147"/>
                <a:gd name="T68" fmla="*/ 32 w 184"/>
                <a:gd name="T69" fmla="*/ 91 h 147"/>
                <a:gd name="T70" fmla="*/ 33 w 184"/>
                <a:gd name="T71" fmla="*/ 93 h 147"/>
                <a:gd name="T72" fmla="*/ 61 w 184"/>
                <a:gd name="T73" fmla="*/ 117 h 147"/>
                <a:gd name="T74" fmla="*/ 64 w 184"/>
                <a:gd name="T75" fmla="*/ 118 h 147"/>
                <a:gd name="T76" fmla="*/ 64 w 184"/>
                <a:gd name="T77" fmla="*/ 139 h 147"/>
                <a:gd name="T78" fmla="*/ 84 w 184"/>
                <a:gd name="T79" fmla="*/ 139 h 147"/>
                <a:gd name="T80" fmla="*/ 84 w 184"/>
                <a:gd name="T81" fmla="*/ 119 h 147"/>
                <a:gd name="T82" fmla="*/ 120 w 184"/>
                <a:gd name="T83" fmla="*/ 119 h 147"/>
                <a:gd name="T84" fmla="*/ 120 w 184"/>
                <a:gd name="T85" fmla="*/ 13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4" h="147">
                  <a:moveTo>
                    <a:pt x="148" y="147"/>
                  </a:moveTo>
                  <a:cubicBezTo>
                    <a:pt x="112" y="147"/>
                    <a:pt x="112" y="147"/>
                    <a:pt x="112" y="147"/>
                  </a:cubicBezTo>
                  <a:cubicBezTo>
                    <a:pt x="112" y="127"/>
                    <a:pt x="112" y="127"/>
                    <a:pt x="112" y="127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2" y="147"/>
                    <a:pt x="92" y="147"/>
                    <a:pt x="92" y="147"/>
                  </a:cubicBezTo>
                  <a:cubicBezTo>
                    <a:pt x="56" y="147"/>
                    <a:pt x="56" y="147"/>
                    <a:pt x="56" y="147"/>
                  </a:cubicBezTo>
                  <a:cubicBezTo>
                    <a:pt x="56" y="124"/>
                    <a:pt x="56" y="124"/>
                    <a:pt x="56" y="124"/>
                  </a:cubicBezTo>
                  <a:cubicBezTo>
                    <a:pt x="44" y="119"/>
                    <a:pt x="33" y="111"/>
                    <a:pt x="27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9" y="42"/>
                    <a:pt x="35" y="35"/>
                    <a:pt x="42" y="29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7" y="0"/>
                    <a:pt x="65" y="0"/>
                    <a:pt x="75" y="19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160" y="19"/>
                    <a:pt x="184" y="43"/>
                    <a:pt x="184" y="73"/>
                  </a:cubicBezTo>
                  <a:cubicBezTo>
                    <a:pt x="184" y="96"/>
                    <a:pt x="169" y="116"/>
                    <a:pt x="148" y="124"/>
                  </a:cubicBezTo>
                  <a:lnTo>
                    <a:pt x="148" y="147"/>
                  </a:lnTo>
                  <a:close/>
                  <a:moveTo>
                    <a:pt x="120" y="139"/>
                  </a:moveTo>
                  <a:cubicBezTo>
                    <a:pt x="140" y="139"/>
                    <a:pt x="140" y="139"/>
                    <a:pt x="140" y="139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62" y="111"/>
                    <a:pt x="176" y="93"/>
                    <a:pt x="176" y="73"/>
                  </a:cubicBezTo>
                  <a:cubicBezTo>
                    <a:pt x="176" y="48"/>
                    <a:pt x="155" y="27"/>
                    <a:pt x="13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62" y="10"/>
                    <a:pt x="51" y="9"/>
                    <a:pt x="45" y="10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1" y="40"/>
                    <a:pt x="35" y="47"/>
                    <a:pt x="31" y="56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8" y="105"/>
                    <a:pt x="49" y="114"/>
                    <a:pt x="61" y="117"/>
                  </a:cubicBezTo>
                  <a:cubicBezTo>
                    <a:pt x="64" y="118"/>
                    <a:pt x="64" y="118"/>
                    <a:pt x="64" y="118"/>
                  </a:cubicBezTo>
                  <a:cubicBezTo>
                    <a:pt x="64" y="139"/>
                    <a:pt x="64" y="139"/>
                    <a:pt x="64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120" y="119"/>
                    <a:pt x="120" y="119"/>
                    <a:pt x="120" y="119"/>
                  </a:cubicBezTo>
                  <a:lnTo>
                    <a:pt x="12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3948108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>
          <a:xfrm>
            <a:off x="698493" y="302075"/>
            <a:ext cx="8083999" cy="553279"/>
          </a:xfrm>
        </p:spPr>
        <p:txBody>
          <a:bodyPr/>
          <a:lstStyle/>
          <a:p>
            <a:r>
              <a:rPr lang="da-DK" dirty="0"/>
              <a:t>Anbefaling: </a:t>
            </a:r>
            <a:r>
              <a:rPr lang="da-DK" b="0" dirty="0"/>
              <a:t>Lempeligere indeksering af folkepensionsalderen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B9786281-A47E-4842-ED04-AAA3A3645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295" y="2036956"/>
            <a:ext cx="2926705" cy="4824279"/>
          </a:xfrm>
          <a:prstGeom prst="rect">
            <a:avLst/>
          </a:prstGeom>
        </p:spPr>
      </p:pic>
      <p:grpSp>
        <p:nvGrpSpPr>
          <p:cNvPr id="21" name="Gruppe 20"/>
          <p:cNvGrpSpPr/>
          <p:nvPr/>
        </p:nvGrpSpPr>
        <p:grpSpPr>
          <a:xfrm>
            <a:off x="698493" y="2036956"/>
            <a:ext cx="5011268" cy="3561338"/>
            <a:chOff x="694112" y="1800000"/>
            <a:chExt cx="5011268" cy="3561338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17393567-58AB-FE56-5118-0E8132A3BC6C}"/>
                </a:ext>
              </a:extLst>
            </p:cNvPr>
            <p:cNvSpPr/>
            <p:nvPr/>
          </p:nvSpPr>
          <p:spPr>
            <a:xfrm>
              <a:off x="694112" y="1800000"/>
              <a:ext cx="571500" cy="571500"/>
            </a:xfrm>
            <a:prstGeom prst="ellipse">
              <a:avLst/>
            </a:prstGeom>
            <a:solidFill>
              <a:srgbClr val="FA5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507C6567-DBE9-07F3-5378-272DA8C82495}"/>
                </a:ext>
              </a:extLst>
            </p:cNvPr>
            <p:cNvSpPr/>
            <p:nvPr/>
          </p:nvSpPr>
          <p:spPr>
            <a:xfrm>
              <a:off x="694112" y="3042060"/>
              <a:ext cx="571500" cy="571500"/>
            </a:xfrm>
            <a:prstGeom prst="ellipse">
              <a:avLst/>
            </a:prstGeom>
            <a:solidFill>
              <a:srgbClr val="FA5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E8CB5C33-544B-F0FD-4002-A492CFA1A220}"/>
                </a:ext>
              </a:extLst>
            </p:cNvPr>
            <p:cNvSpPr/>
            <p:nvPr/>
          </p:nvSpPr>
          <p:spPr>
            <a:xfrm>
              <a:off x="694112" y="4284120"/>
              <a:ext cx="571500" cy="571500"/>
            </a:xfrm>
            <a:prstGeom prst="ellipse">
              <a:avLst/>
            </a:prstGeom>
            <a:solidFill>
              <a:srgbClr val="FA5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B358E8A9-3AB6-96BC-A129-1DAF0C801F63}"/>
                </a:ext>
              </a:extLst>
            </p:cNvPr>
            <p:cNvSpPr txBox="1"/>
            <p:nvPr/>
          </p:nvSpPr>
          <p:spPr>
            <a:xfrm>
              <a:off x="1311331" y="3042060"/>
              <a:ext cx="43940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Levetidsstigninger fordeles med 80 pct. til arbejdslivet og 20 pct. til pensionsperioden, </a:t>
              </a:r>
              <a:br>
                <a:rPr lang="da-DK" sz="1600" dirty="0"/>
              </a:br>
              <a:r>
                <a:rPr lang="da-DK" sz="1600" dirty="0"/>
                <a:t>frem for nuværende 100 pct. til arbejdslivet.</a:t>
              </a:r>
              <a:r>
                <a:rPr lang="da-DK" sz="1600" dirty="0">
                  <a:cs typeface="Arial" panose="020B0604020202020204" pitchFamily="34" charset="0"/>
                </a:rPr>
                <a:t> </a:t>
              </a:r>
              <a:endParaRPr lang="da-DK" sz="1600" dirty="0"/>
            </a:p>
          </p:txBody>
        </p:sp>
        <p:sp>
          <p:nvSpPr>
            <p:cNvPr id="14" name="Tekstfelt 13">
              <a:extLst>
                <a:ext uri="{FF2B5EF4-FFF2-40B4-BE49-F238E27FC236}">
                  <a16:creationId xmlns:a16="http://schemas.microsoft.com/office/drawing/2014/main" id="{9F7D2C14-D158-2281-5059-5100A17D0B4D}"/>
                </a:ext>
              </a:extLst>
            </p:cNvPr>
            <p:cNvSpPr txBox="1"/>
            <p:nvPr/>
          </p:nvSpPr>
          <p:spPr>
            <a:xfrm>
              <a:off x="1311332" y="4284120"/>
              <a:ext cx="40157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Den nuværende indeksering er bagud, da levetiden er steget betydeligt. Efterslæbet på ca. ½ år eftergives ved overgangen til den nye indeksering. </a:t>
              </a:r>
            </a:p>
          </p:txBody>
        </p:sp>
      </p:grpSp>
      <p:sp>
        <p:nvSpPr>
          <p:cNvPr id="16" name="Ellipse 15">
            <a:extLst>
              <a:ext uri="{FF2B5EF4-FFF2-40B4-BE49-F238E27FC236}">
                <a16:creationId xmlns:a16="http://schemas.microsoft.com/office/drawing/2014/main" id="{D8A9BBEA-9AB9-48E9-8848-D2DACC163047}"/>
              </a:ext>
            </a:extLst>
          </p:cNvPr>
          <p:cNvSpPr/>
          <p:nvPr/>
        </p:nvSpPr>
        <p:spPr>
          <a:xfrm>
            <a:off x="5877884" y="1078078"/>
            <a:ext cx="5040000" cy="50400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15ED6954-F0BA-4AA5-B48D-39E153CF7CD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87520" y="2113982"/>
            <a:ext cx="392309" cy="404812"/>
            <a:chOff x="38" y="31"/>
            <a:chExt cx="502" cy="518"/>
          </a:xfrm>
          <a:solidFill>
            <a:schemeClr val="bg1"/>
          </a:solidFill>
        </p:grpSpPr>
        <p:sp>
          <p:nvSpPr>
            <p:cNvPr id="24" name="Rectangle 5">
              <a:extLst>
                <a:ext uri="{FF2B5EF4-FFF2-40B4-BE49-F238E27FC236}">
                  <a16:creationId xmlns:a16="http://schemas.microsoft.com/office/drawing/2014/main" id="{502D9A7A-9CA5-4139-9C75-98E85D606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" y="204"/>
              <a:ext cx="485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AA9EF17A-D570-4FDA-A683-CB3DCBA98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" y="83"/>
              <a:ext cx="502" cy="423"/>
            </a:xfrm>
            <a:custGeom>
              <a:avLst/>
              <a:gdLst>
                <a:gd name="T0" fmla="*/ 108 w 232"/>
                <a:gd name="T1" fmla="*/ 196 h 196"/>
                <a:gd name="T2" fmla="*/ 24 w 232"/>
                <a:gd name="T3" fmla="*/ 196 h 196"/>
                <a:gd name="T4" fmla="*/ 0 w 232"/>
                <a:gd name="T5" fmla="*/ 172 h 196"/>
                <a:gd name="T6" fmla="*/ 0 w 232"/>
                <a:gd name="T7" fmla="*/ 24 h 196"/>
                <a:gd name="T8" fmla="*/ 24 w 232"/>
                <a:gd name="T9" fmla="*/ 0 h 196"/>
                <a:gd name="T10" fmla="*/ 208 w 232"/>
                <a:gd name="T11" fmla="*/ 0 h 196"/>
                <a:gd name="T12" fmla="*/ 232 w 232"/>
                <a:gd name="T13" fmla="*/ 24 h 196"/>
                <a:gd name="T14" fmla="*/ 232 w 232"/>
                <a:gd name="T15" fmla="*/ 108 h 196"/>
                <a:gd name="T16" fmla="*/ 224 w 232"/>
                <a:gd name="T17" fmla="*/ 108 h 196"/>
                <a:gd name="T18" fmla="*/ 224 w 232"/>
                <a:gd name="T19" fmla="*/ 24 h 196"/>
                <a:gd name="T20" fmla="*/ 208 w 232"/>
                <a:gd name="T21" fmla="*/ 8 h 196"/>
                <a:gd name="T22" fmla="*/ 24 w 232"/>
                <a:gd name="T23" fmla="*/ 8 h 196"/>
                <a:gd name="T24" fmla="*/ 8 w 232"/>
                <a:gd name="T25" fmla="*/ 24 h 196"/>
                <a:gd name="T26" fmla="*/ 8 w 232"/>
                <a:gd name="T27" fmla="*/ 172 h 196"/>
                <a:gd name="T28" fmla="*/ 24 w 232"/>
                <a:gd name="T29" fmla="*/ 188 h 196"/>
                <a:gd name="T30" fmla="*/ 108 w 232"/>
                <a:gd name="T31" fmla="*/ 188 h 196"/>
                <a:gd name="T32" fmla="*/ 108 w 232"/>
                <a:gd name="T33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2" h="196">
                  <a:moveTo>
                    <a:pt x="108" y="196"/>
                  </a:moveTo>
                  <a:cubicBezTo>
                    <a:pt x="24" y="196"/>
                    <a:pt x="24" y="196"/>
                    <a:pt x="24" y="196"/>
                  </a:cubicBezTo>
                  <a:cubicBezTo>
                    <a:pt x="11" y="196"/>
                    <a:pt x="0" y="185"/>
                    <a:pt x="0" y="17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21" y="0"/>
                    <a:pt x="232" y="11"/>
                    <a:pt x="232" y="24"/>
                  </a:cubicBezTo>
                  <a:cubicBezTo>
                    <a:pt x="232" y="108"/>
                    <a:pt x="232" y="108"/>
                    <a:pt x="232" y="108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4" y="24"/>
                    <a:pt x="224" y="24"/>
                    <a:pt x="224" y="24"/>
                  </a:cubicBezTo>
                  <a:cubicBezTo>
                    <a:pt x="224" y="15"/>
                    <a:pt x="217" y="8"/>
                    <a:pt x="208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5" y="8"/>
                    <a:pt x="8" y="15"/>
                    <a:pt x="8" y="24"/>
                  </a:cubicBezTo>
                  <a:cubicBezTo>
                    <a:pt x="8" y="172"/>
                    <a:pt x="8" y="172"/>
                    <a:pt x="8" y="172"/>
                  </a:cubicBezTo>
                  <a:cubicBezTo>
                    <a:pt x="8" y="181"/>
                    <a:pt x="15" y="188"/>
                    <a:pt x="24" y="188"/>
                  </a:cubicBezTo>
                  <a:cubicBezTo>
                    <a:pt x="108" y="188"/>
                    <a:pt x="108" y="188"/>
                    <a:pt x="108" y="188"/>
                  </a:cubicBezTo>
                  <a:lnTo>
                    <a:pt x="108" y="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6" name="Rectangle 7">
              <a:extLst>
                <a:ext uri="{FF2B5EF4-FFF2-40B4-BE49-F238E27FC236}">
                  <a16:creationId xmlns:a16="http://schemas.microsoft.com/office/drawing/2014/main" id="{85F7D41E-D841-46ED-AEF7-E6BE03337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" y="31"/>
              <a:ext cx="17" cy="1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" name="Rectangle 8">
              <a:extLst>
                <a:ext uri="{FF2B5EF4-FFF2-40B4-BE49-F238E27FC236}">
                  <a16:creationId xmlns:a16="http://schemas.microsoft.com/office/drawing/2014/main" id="{166A00EC-1C7D-44C3-91B5-51907B854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31"/>
              <a:ext cx="18" cy="1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220E3D7D-CE4F-4605-932A-A49A5E3189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6" y="325"/>
              <a:ext cx="226" cy="224"/>
            </a:xfrm>
            <a:custGeom>
              <a:avLst/>
              <a:gdLst>
                <a:gd name="T0" fmla="*/ 52 w 104"/>
                <a:gd name="T1" fmla="*/ 104 h 104"/>
                <a:gd name="T2" fmla="*/ 0 w 104"/>
                <a:gd name="T3" fmla="*/ 52 h 104"/>
                <a:gd name="T4" fmla="*/ 52 w 104"/>
                <a:gd name="T5" fmla="*/ 0 h 104"/>
                <a:gd name="T6" fmla="*/ 104 w 104"/>
                <a:gd name="T7" fmla="*/ 52 h 104"/>
                <a:gd name="T8" fmla="*/ 52 w 104"/>
                <a:gd name="T9" fmla="*/ 104 h 104"/>
                <a:gd name="T10" fmla="*/ 52 w 104"/>
                <a:gd name="T11" fmla="*/ 8 h 104"/>
                <a:gd name="T12" fmla="*/ 8 w 104"/>
                <a:gd name="T13" fmla="*/ 52 h 104"/>
                <a:gd name="T14" fmla="*/ 52 w 104"/>
                <a:gd name="T15" fmla="*/ 96 h 104"/>
                <a:gd name="T16" fmla="*/ 96 w 104"/>
                <a:gd name="T17" fmla="*/ 52 h 104"/>
                <a:gd name="T18" fmla="*/ 52 w 104"/>
                <a:gd name="T19" fmla="*/ 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04">
                  <a:moveTo>
                    <a:pt x="52" y="104"/>
                  </a:moveTo>
                  <a:cubicBezTo>
                    <a:pt x="23" y="104"/>
                    <a:pt x="0" y="81"/>
                    <a:pt x="0" y="52"/>
                  </a:cubicBezTo>
                  <a:cubicBezTo>
                    <a:pt x="0" y="23"/>
                    <a:pt x="23" y="0"/>
                    <a:pt x="52" y="0"/>
                  </a:cubicBezTo>
                  <a:cubicBezTo>
                    <a:pt x="81" y="0"/>
                    <a:pt x="104" y="23"/>
                    <a:pt x="104" y="52"/>
                  </a:cubicBezTo>
                  <a:cubicBezTo>
                    <a:pt x="104" y="81"/>
                    <a:pt x="81" y="104"/>
                    <a:pt x="52" y="104"/>
                  </a:cubicBezTo>
                  <a:close/>
                  <a:moveTo>
                    <a:pt x="52" y="8"/>
                  </a:moveTo>
                  <a:cubicBezTo>
                    <a:pt x="28" y="8"/>
                    <a:pt x="8" y="28"/>
                    <a:pt x="8" y="52"/>
                  </a:cubicBezTo>
                  <a:cubicBezTo>
                    <a:pt x="8" y="76"/>
                    <a:pt x="28" y="96"/>
                    <a:pt x="52" y="96"/>
                  </a:cubicBezTo>
                  <a:cubicBezTo>
                    <a:pt x="76" y="96"/>
                    <a:pt x="96" y="76"/>
                    <a:pt x="96" y="52"/>
                  </a:cubicBezTo>
                  <a:cubicBezTo>
                    <a:pt x="96" y="28"/>
                    <a:pt x="76" y="8"/>
                    <a:pt x="5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67CE8AFD-C447-4DBF-849C-A70BF1608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" y="385"/>
              <a:ext cx="61" cy="61"/>
            </a:xfrm>
            <a:custGeom>
              <a:avLst/>
              <a:gdLst>
                <a:gd name="T0" fmla="*/ 61 w 61"/>
                <a:gd name="T1" fmla="*/ 61 h 61"/>
                <a:gd name="T2" fmla="*/ 0 w 61"/>
                <a:gd name="T3" fmla="*/ 61 h 61"/>
                <a:gd name="T4" fmla="*/ 0 w 61"/>
                <a:gd name="T5" fmla="*/ 0 h 61"/>
                <a:gd name="T6" fmla="*/ 18 w 61"/>
                <a:gd name="T7" fmla="*/ 0 h 61"/>
                <a:gd name="T8" fmla="*/ 18 w 61"/>
                <a:gd name="T9" fmla="*/ 43 h 61"/>
                <a:gd name="T10" fmla="*/ 61 w 61"/>
                <a:gd name="T11" fmla="*/ 43 h 61"/>
                <a:gd name="T12" fmla="*/ 61 w 61"/>
                <a:gd name="T1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1">
                  <a:moveTo>
                    <a:pt x="61" y="61"/>
                  </a:moveTo>
                  <a:lnTo>
                    <a:pt x="0" y="61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3"/>
                  </a:lnTo>
                  <a:lnTo>
                    <a:pt x="61" y="43"/>
                  </a:lnTo>
                  <a:lnTo>
                    <a:pt x="61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30" name="Group 4">
            <a:extLst>
              <a:ext uri="{FF2B5EF4-FFF2-40B4-BE49-F238E27FC236}">
                <a16:creationId xmlns:a16="http://schemas.microsoft.com/office/drawing/2014/main" id="{8E6C8267-A7E3-401C-98EC-15C452F0A8F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94613" y="3370019"/>
            <a:ext cx="378296" cy="344249"/>
            <a:chOff x="88" y="106"/>
            <a:chExt cx="400" cy="364"/>
          </a:xfrm>
          <a:solidFill>
            <a:schemeClr val="bg1"/>
          </a:solidFill>
        </p:grpSpPr>
        <p:sp>
          <p:nvSpPr>
            <p:cNvPr id="31" name="Rectangle 5">
              <a:extLst>
                <a:ext uri="{FF2B5EF4-FFF2-40B4-BE49-F238E27FC236}">
                  <a16:creationId xmlns:a16="http://schemas.microsoft.com/office/drawing/2014/main" id="{5E6B470F-79BC-400B-9194-E2A2AA1A6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106"/>
              <a:ext cx="18" cy="3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2" name="Rectangle 6">
              <a:extLst>
                <a:ext uri="{FF2B5EF4-FFF2-40B4-BE49-F238E27FC236}">
                  <a16:creationId xmlns:a16="http://schemas.microsoft.com/office/drawing/2014/main" id="{C3C2DE81-424E-42F3-8556-DC64BCC20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453"/>
              <a:ext cx="192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3" name="Rectangle 7">
              <a:extLst>
                <a:ext uri="{FF2B5EF4-FFF2-40B4-BE49-F238E27FC236}">
                  <a16:creationId xmlns:a16="http://schemas.microsoft.com/office/drawing/2014/main" id="{6C57C1BA-5EC2-4A07-ACA2-45C2C9FFA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" y="262"/>
              <a:ext cx="139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4" name="Rectangle 8">
              <a:extLst>
                <a:ext uri="{FF2B5EF4-FFF2-40B4-BE49-F238E27FC236}">
                  <a16:creationId xmlns:a16="http://schemas.microsoft.com/office/drawing/2014/main" id="{67854813-D4FC-41F8-82E4-A98865858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62"/>
              <a:ext cx="139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698DDFE7-7021-48D2-8F7F-5ECF470848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141"/>
              <a:ext cx="400" cy="208"/>
            </a:xfrm>
            <a:custGeom>
              <a:avLst/>
              <a:gdLst>
                <a:gd name="T0" fmla="*/ 148 w 184"/>
                <a:gd name="T1" fmla="*/ 96 h 96"/>
                <a:gd name="T2" fmla="*/ 112 w 184"/>
                <a:gd name="T3" fmla="*/ 60 h 96"/>
                <a:gd name="T4" fmla="*/ 112 w 184"/>
                <a:gd name="T5" fmla="*/ 59 h 96"/>
                <a:gd name="T6" fmla="*/ 134 w 184"/>
                <a:gd name="T7" fmla="*/ 8 h 96"/>
                <a:gd name="T8" fmla="*/ 50 w 184"/>
                <a:gd name="T9" fmla="*/ 8 h 96"/>
                <a:gd name="T10" fmla="*/ 72 w 184"/>
                <a:gd name="T11" fmla="*/ 59 h 96"/>
                <a:gd name="T12" fmla="*/ 72 w 184"/>
                <a:gd name="T13" fmla="*/ 60 h 96"/>
                <a:gd name="T14" fmla="*/ 36 w 184"/>
                <a:gd name="T15" fmla="*/ 96 h 96"/>
                <a:gd name="T16" fmla="*/ 0 w 184"/>
                <a:gd name="T17" fmla="*/ 60 h 96"/>
                <a:gd name="T18" fmla="*/ 0 w 184"/>
                <a:gd name="T19" fmla="*/ 59 h 96"/>
                <a:gd name="T20" fmla="*/ 42 w 184"/>
                <a:gd name="T21" fmla="*/ 0 h 96"/>
                <a:gd name="T22" fmla="*/ 142 w 184"/>
                <a:gd name="T23" fmla="*/ 0 h 96"/>
                <a:gd name="T24" fmla="*/ 184 w 184"/>
                <a:gd name="T25" fmla="*/ 59 h 96"/>
                <a:gd name="T26" fmla="*/ 184 w 184"/>
                <a:gd name="T27" fmla="*/ 60 h 96"/>
                <a:gd name="T28" fmla="*/ 148 w 184"/>
                <a:gd name="T29" fmla="*/ 96 h 96"/>
                <a:gd name="T30" fmla="*/ 120 w 184"/>
                <a:gd name="T31" fmla="*/ 61 h 96"/>
                <a:gd name="T32" fmla="*/ 148 w 184"/>
                <a:gd name="T33" fmla="*/ 88 h 96"/>
                <a:gd name="T34" fmla="*/ 176 w 184"/>
                <a:gd name="T35" fmla="*/ 61 h 96"/>
                <a:gd name="T36" fmla="*/ 141 w 184"/>
                <a:gd name="T37" fmla="*/ 12 h 96"/>
                <a:gd name="T38" fmla="*/ 120 w 184"/>
                <a:gd name="T39" fmla="*/ 61 h 96"/>
                <a:gd name="T40" fmla="*/ 8 w 184"/>
                <a:gd name="T41" fmla="*/ 61 h 96"/>
                <a:gd name="T42" fmla="*/ 36 w 184"/>
                <a:gd name="T43" fmla="*/ 88 h 96"/>
                <a:gd name="T44" fmla="*/ 64 w 184"/>
                <a:gd name="T45" fmla="*/ 61 h 96"/>
                <a:gd name="T46" fmla="*/ 43 w 184"/>
                <a:gd name="T47" fmla="*/ 12 h 96"/>
                <a:gd name="T48" fmla="*/ 8 w 184"/>
                <a:gd name="T49" fmla="*/ 6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4" h="96">
                  <a:moveTo>
                    <a:pt x="148" y="96"/>
                  </a:moveTo>
                  <a:cubicBezTo>
                    <a:pt x="128" y="96"/>
                    <a:pt x="112" y="80"/>
                    <a:pt x="112" y="60"/>
                  </a:cubicBezTo>
                  <a:cubicBezTo>
                    <a:pt x="112" y="59"/>
                    <a:pt x="112" y="59"/>
                    <a:pt x="112" y="59"/>
                  </a:cubicBezTo>
                  <a:cubicBezTo>
                    <a:pt x="134" y="8"/>
                    <a:pt x="134" y="8"/>
                    <a:pt x="134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80"/>
                    <a:pt x="56" y="96"/>
                    <a:pt x="36" y="96"/>
                  </a:cubicBezTo>
                  <a:cubicBezTo>
                    <a:pt x="16" y="96"/>
                    <a:pt x="0" y="80"/>
                    <a:pt x="0" y="6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84" y="59"/>
                    <a:pt x="184" y="59"/>
                    <a:pt x="184" y="59"/>
                  </a:cubicBezTo>
                  <a:cubicBezTo>
                    <a:pt x="184" y="60"/>
                    <a:pt x="184" y="60"/>
                    <a:pt x="184" y="60"/>
                  </a:cubicBezTo>
                  <a:cubicBezTo>
                    <a:pt x="184" y="80"/>
                    <a:pt x="168" y="96"/>
                    <a:pt x="148" y="96"/>
                  </a:cubicBezTo>
                  <a:close/>
                  <a:moveTo>
                    <a:pt x="120" y="61"/>
                  </a:moveTo>
                  <a:cubicBezTo>
                    <a:pt x="120" y="76"/>
                    <a:pt x="133" y="88"/>
                    <a:pt x="148" y="88"/>
                  </a:cubicBezTo>
                  <a:cubicBezTo>
                    <a:pt x="163" y="88"/>
                    <a:pt x="175" y="76"/>
                    <a:pt x="176" y="61"/>
                  </a:cubicBezTo>
                  <a:cubicBezTo>
                    <a:pt x="141" y="12"/>
                    <a:pt x="141" y="12"/>
                    <a:pt x="141" y="12"/>
                  </a:cubicBezTo>
                  <a:lnTo>
                    <a:pt x="120" y="61"/>
                  </a:lnTo>
                  <a:close/>
                  <a:moveTo>
                    <a:pt x="8" y="61"/>
                  </a:moveTo>
                  <a:cubicBezTo>
                    <a:pt x="9" y="76"/>
                    <a:pt x="21" y="88"/>
                    <a:pt x="36" y="88"/>
                  </a:cubicBezTo>
                  <a:cubicBezTo>
                    <a:pt x="51" y="88"/>
                    <a:pt x="64" y="76"/>
                    <a:pt x="64" y="61"/>
                  </a:cubicBezTo>
                  <a:cubicBezTo>
                    <a:pt x="43" y="12"/>
                    <a:pt x="43" y="12"/>
                    <a:pt x="43" y="12"/>
                  </a:cubicBezTo>
                  <a:lnTo>
                    <a:pt x="8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36" name="Group 4">
            <a:extLst>
              <a:ext uri="{FF2B5EF4-FFF2-40B4-BE49-F238E27FC236}">
                <a16:creationId xmlns:a16="http://schemas.microsoft.com/office/drawing/2014/main" id="{131B0BCE-02C7-4689-8EE3-C32B1F5AB02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9466" y="4600123"/>
            <a:ext cx="407538" cy="407538"/>
            <a:chOff x="88" y="88"/>
            <a:chExt cx="400" cy="400"/>
          </a:xfrm>
          <a:solidFill>
            <a:schemeClr val="bg1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2B28603F-59F1-4CCE-96A3-BD9016B4E4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" y="88"/>
              <a:ext cx="400" cy="400"/>
            </a:xfrm>
            <a:custGeom>
              <a:avLst/>
              <a:gdLst>
                <a:gd name="T0" fmla="*/ 92 w 184"/>
                <a:gd name="T1" fmla="*/ 184 h 184"/>
                <a:gd name="T2" fmla="*/ 0 w 184"/>
                <a:gd name="T3" fmla="*/ 92 h 184"/>
                <a:gd name="T4" fmla="*/ 92 w 184"/>
                <a:gd name="T5" fmla="*/ 0 h 184"/>
                <a:gd name="T6" fmla="*/ 184 w 184"/>
                <a:gd name="T7" fmla="*/ 92 h 184"/>
                <a:gd name="T8" fmla="*/ 92 w 184"/>
                <a:gd name="T9" fmla="*/ 184 h 184"/>
                <a:gd name="T10" fmla="*/ 92 w 184"/>
                <a:gd name="T11" fmla="*/ 8 h 184"/>
                <a:gd name="T12" fmla="*/ 8 w 184"/>
                <a:gd name="T13" fmla="*/ 92 h 184"/>
                <a:gd name="T14" fmla="*/ 92 w 184"/>
                <a:gd name="T15" fmla="*/ 176 h 184"/>
                <a:gd name="T16" fmla="*/ 176 w 184"/>
                <a:gd name="T17" fmla="*/ 92 h 184"/>
                <a:gd name="T18" fmla="*/ 92 w 184"/>
                <a:gd name="T19" fmla="*/ 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" h="184">
                  <a:moveTo>
                    <a:pt x="92" y="184"/>
                  </a:moveTo>
                  <a:cubicBezTo>
                    <a:pt x="41" y="184"/>
                    <a:pt x="0" y="143"/>
                    <a:pt x="0" y="92"/>
                  </a:cubicBezTo>
                  <a:cubicBezTo>
                    <a:pt x="0" y="41"/>
                    <a:pt x="41" y="0"/>
                    <a:pt x="92" y="0"/>
                  </a:cubicBezTo>
                  <a:cubicBezTo>
                    <a:pt x="143" y="0"/>
                    <a:pt x="184" y="41"/>
                    <a:pt x="184" y="92"/>
                  </a:cubicBezTo>
                  <a:cubicBezTo>
                    <a:pt x="184" y="143"/>
                    <a:pt x="143" y="184"/>
                    <a:pt x="92" y="184"/>
                  </a:cubicBezTo>
                  <a:close/>
                  <a:moveTo>
                    <a:pt x="92" y="8"/>
                  </a:moveTo>
                  <a:cubicBezTo>
                    <a:pt x="46" y="8"/>
                    <a:pt x="8" y="46"/>
                    <a:pt x="8" y="92"/>
                  </a:cubicBezTo>
                  <a:cubicBezTo>
                    <a:pt x="8" y="138"/>
                    <a:pt x="46" y="176"/>
                    <a:pt x="92" y="176"/>
                  </a:cubicBezTo>
                  <a:cubicBezTo>
                    <a:pt x="138" y="176"/>
                    <a:pt x="176" y="138"/>
                    <a:pt x="176" y="92"/>
                  </a:cubicBezTo>
                  <a:cubicBezTo>
                    <a:pt x="176" y="46"/>
                    <a:pt x="138" y="8"/>
                    <a:pt x="9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AF806C0D-D461-47BF-8341-B3114A321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" y="158"/>
              <a:ext cx="139" cy="139"/>
            </a:xfrm>
            <a:custGeom>
              <a:avLst/>
              <a:gdLst>
                <a:gd name="T0" fmla="*/ 139 w 139"/>
                <a:gd name="T1" fmla="*/ 139 h 139"/>
                <a:gd name="T2" fmla="*/ 0 w 139"/>
                <a:gd name="T3" fmla="*/ 139 h 139"/>
                <a:gd name="T4" fmla="*/ 0 w 139"/>
                <a:gd name="T5" fmla="*/ 0 h 139"/>
                <a:gd name="T6" fmla="*/ 18 w 139"/>
                <a:gd name="T7" fmla="*/ 0 h 139"/>
                <a:gd name="T8" fmla="*/ 18 w 139"/>
                <a:gd name="T9" fmla="*/ 121 h 139"/>
                <a:gd name="T10" fmla="*/ 139 w 139"/>
                <a:gd name="T11" fmla="*/ 121 h 139"/>
                <a:gd name="T12" fmla="*/ 139 w 139"/>
                <a:gd name="T13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39">
                  <a:moveTo>
                    <a:pt x="139" y="139"/>
                  </a:moveTo>
                  <a:lnTo>
                    <a:pt x="0" y="13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21"/>
                  </a:lnTo>
                  <a:lnTo>
                    <a:pt x="139" y="121"/>
                  </a:lnTo>
                  <a:lnTo>
                    <a:pt x="139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42" name="Tekstfelt 41">
            <a:extLst>
              <a:ext uri="{FF2B5EF4-FFF2-40B4-BE49-F238E27FC236}">
                <a16:creationId xmlns:a16="http://schemas.microsoft.com/office/drawing/2014/main" id="{88FF08CE-74D4-820F-4F86-75748A40B09B}"/>
              </a:ext>
            </a:extLst>
          </p:cNvPr>
          <p:cNvSpPr txBox="1"/>
          <p:nvPr/>
        </p:nvSpPr>
        <p:spPr>
          <a:xfrm>
            <a:off x="1315712" y="2036956"/>
            <a:ext cx="4181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Kun levetidsstigninger over folkepensions-alderen – frem for over 60 år – skal fremover føre til en højere folkepensionsalder.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543" y="1742361"/>
            <a:ext cx="3858109" cy="385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05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ombinationstegning 17"/>
          <p:cNvSpPr/>
          <p:nvPr/>
        </p:nvSpPr>
        <p:spPr bwMode="auto">
          <a:xfrm>
            <a:off x="12700" y="2080707"/>
            <a:ext cx="12179300" cy="4078793"/>
          </a:xfrm>
          <a:custGeom>
            <a:avLst/>
            <a:gdLst>
              <a:gd name="connsiteX0" fmla="*/ 0 w 12293600"/>
              <a:gd name="connsiteY0" fmla="*/ 3812093 h 4478081"/>
              <a:gd name="connsiteX1" fmla="*/ 1574800 w 12293600"/>
              <a:gd name="connsiteY1" fmla="*/ 4256593 h 4478081"/>
              <a:gd name="connsiteX2" fmla="*/ 4737100 w 12293600"/>
              <a:gd name="connsiteY2" fmla="*/ 725993 h 4478081"/>
              <a:gd name="connsiteX3" fmla="*/ 8013700 w 12293600"/>
              <a:gd name="connsiteY3" fmla="*/ 1894393 h 4478081"/>
              <a:gd name="connsiteX4" fmla="*/ 10871200 w 12293600"/>
              <a:gd name="connsiteY4" fmla="*/ 14793 h 4478081"/>
              <a:gd name="connsiteX5" fmla="*/ 12293600 w 12293600"/>
              <a:gd name="connsiteY5" fmla="*/ 1170493 h 447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3600" h="4478081">
                <a:moveTo>
                  <a:pt x="0" y="3812093"/>
                </a:moveTo>
                <a:cubicBezTo>
                  <a:pt x="392641" y="4291518"/>
                  <a:pt x="785283" y="4770943"/>
                  <a:pt x="1574800" y="4256593"/>
                </a:cubicBezTo>
                <a:cubicBezTo>
                  <a:pt x="2364317" y="3742243"/>
                  <a:pt x="3663950" y="1119693"/>
                  <a:pt x="4737100" y="725993"/>
                </a:cubicBezTo>
                <a:cubicBezTo>
                  <a:pt x="5810250" y="332293"/>
                  <a:pt x="6991350" y="2012926"/>
                  <a:pt x="8013700" y="1894393"/>
                </a:cubicBezTo>
                <a:cubicBezTo>
                  <a:pt x="9036050" y="1775860"/>
                  <a:pt x="10157883" y="135443"/>
                  <a:pt x="10871200" y="14793"/>
                </a:cubicBezTo>
                <a:cubicBezTo>
                  <a:pt x="11584517" y="-105857"/>
                  <a:pt x="11939058" y="532318"/>
                  <a:pt x="12293600" y="1170493"/>
                </a:cubicBez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Anbefaling: </a:t>
            </a:r>
            <a:r>
              <a:rPr lang="da-DK" b="0" dirty="0"/>
              <a:t>Lempeligere indeksering af folkepensionsalderen</a:t>
            </a:r>
            <a:endParaRPr lang="da-DK" dirty="0"/>
          </a:p>
        </p:txBody>
      </p:sp>
      <p:sp>
        <p:nvSpPr>
          <p:cNvPr id="10" name="Ellipse 9"/>
          <p:cNvSpPr>
            <a:spLocks noChangeAspect="1"/>
          </p:cNvSpPr>
          <p:nvPr/>
        </p:nvSpPr>
        <p:spPr bwMode="auto">
          <a:xfrm>
            <a:off x="6642500" y="967264"/>
            <a:ext cx="5040000" cy="504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Ellipse 10"/>
          <p:cNvSpPr>
            <a:spLocks noChangeAspect="1"/>
          </p:cNvSpPr>
          <p:nvPr/>
        </p:nvSpPr>
        <p:spPr bwMode="auto">
          <a:xfrm>
            <a:off x="800091" y="1974680"/>
            <a:ext cx="4680000" cy="46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126807" y="1347385"/>
            <a:ext cx="4026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 nye indeksering sikrer mere lige pensionsvilkår på tværs af generationer.</a:t>
            </a:r>
          </a:p>
        </p:txBody>
      </p:sp>
      <p:sp>
        <p:nvSpPr>
          <p:cNvPr id="14" name="Rektangel 13"/>
          <p:cNvSpPr/>
          <p:nvPr/>
        </p:nvSpPr>
        <p:spPr>
          <a:xfrm>
            <a:off x="5406833" y="5991389"/>
            <a:ext cx="432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Samme andel af årgangene får minimum 20 år på pension</a:t>
            </a:r>
            <a:r>
              <a:rPr kumimoji="0" lang="da-DK" sz="16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og</a:t>
            </a:r>
            <a:r>
              <a:rPr kumimoji="0" lang="da-DK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lidt flere får 15 år på pension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67016515-5AA2-E177-C926-8A0D16A398A2}"/>
              </a:ext>
            </a:extLst>
          </p:cNvPr>
          <p:cNvSpPr txBox="1"/>
          <p:nvPr/>
        </p:nvSpPr>
        <p:spPr>
          <a:xfrm>
            <a:off x="7136038" y="1913240"/>
            <a:ext cx="34308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2A54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Overlevelse frem til folkepensionsalderen samt 15 år og 20 år efter, pct.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srgbClr val="2A54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9" name="Diagram 38" descr="&lt;?xml version=&quot;1.0&quot; encoding=&quot;utf-16&quot;?&gt;&#10;&lt;ChartInfo xmlns:xsi=&quot;http://www.w3.org/2001/XMLSchema-instance&quot; xmlns:xsd=&quot;http://www.w3.org/2001/XMLSchema&quot;&gt;&#10;  &lt;SubtitleFontSize&gt;5&lt;/SubtitleFontSize&gt;&#10;  &lt;FunctionHistory&gt;&#10;    &lt;Item&gt;&#10;      &lt;Key&gt;&#10;        &lt;int&gt;6&lt;/int&gt;&#10;      &lt;/Key&gt;&#10;      &lt;Value&gt;&#10;        &lt;Cmd case=&quot;addSecondAxis&quot; axis=&quot;y&quot; IsRe=&quot;1&quot; /&gt;&#10;      &lt;/Value&gt;&#10;    &lt;/Item&gt;&#10;  &lt;/FunctionHistory&gt;&#10;  &lt;TypeSet&gt;true&lt;/TypeSet&gt;&#10;  &lt;ChartType&gt;4&lt;/ChartType&gt;&#10;  &lt;UsedPath&gt;C:\Users\b040132\AppData\Local\OfficeExtensions\Content\CorporateCharts\Linje&lt;/UsedPath&gt;&#10;&lt;/ChartInfo&gt;"/>
          <p:cNvGraphicFramePr>
            <a:graphicFrameLocks/>
          </p:cNvGraphicFramePr>
          <p:nvPr/>
        </p:nvGraphicFramePr>
        <p:xfrm>
          <a:off x="7163618" y="2452692"/>
          <a:ext cx="4223250" cy="3306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Tekstfelt 39">
            <a:extLst>
              <a:ext uri="{FF2B5EF4-FFF2-40B4-BE49-F238E27FC236}">
                <a16:creationId xmlns:a16="http://schemas.microsoft.com/office/drawing/2014/main" id="{67016515-5AA2-E177-C926-8A0D16A398A2}"/>
              </a:ext>
            </a:extLst>
          </p:cNvPr>
          <p:cNvSpPr txBox="1"/>
          <p:nvPr/>
        </p:nvSpPr>
        <p:spPr>
          <a:xfrm>
            <a:off x="1316990" y="2721059"/>
            <a:ext cx="422818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Antal år på folkepension over årgange</a:t>
            </a:r>
          </a:p>
        </p:txBody>
      </p:sp>
      <p:pic>
        <p:nvPicPr>
          <p:cNvPr id="41" name="Billede 4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1"/>
          <a:stretch/>
        </p:blipFill>
        <p:spPr>
          <a:xfrm>
            <a:off x="1291348" y="3004457"/>
            <a:ext cx="3642572" cy="319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21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ombinationstegning 17"/>
          <p:cNvSpPr/>
          <p:nvPr/>
        </p:nvSpPr>
        <p:spPr bwMode="auto">
          <a:xfrm>
            <a:off x="12700" y="2080707"/>
            <a:ext cx="12179300" cy="4078793"/>
          </a:xfrm>
          <a:custGeom>
            <a:avLst/>
            <a:gdLst>
              <a:gd name="connsiteX0" fmla="*/ 0 w 12293600"/>
              <a:gd name="connsiteY0" fmla="*/ 3812093 h 4478081"/>
              <a:gd name="connsiteX1" fmla="*/ 1574800 w 12293600"/>
              <a:gd name="connsiteY1" fmla="*/ 4256593 h 4478081"/>
              <a:gd name="connsiteX2" fmla="*/ 4737100 w 12293600"/>
              <a:gd name="connsiteY2" fmla="*/ 725993 h 4478081"/>
              <a:gd name="connsiteX3" fmla="*/ 8013700 w 12293600"/>
              <a:gd name="connsiteY3" fmla="*/ 1894393 h 4478081"/>
              <a:gd name="connsiteX4" fmla="*/ 10871200 w 12293600"/>
              <a:gd name="connsiteY4" fmla="*/ 14793 h 4478081"/>
              <a:gd name="connsiteX5" fmla="*/ 12293600 w 12293600"/>
              <a:gd name="connsiteY5" fmla="*/ 1170493 h 447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3600" h="4478081">
                <a:moveTo>
                  <a:pt x="0" y="3812093"/>
                </a:moveTo>
                <a:cubicBezTo>
                  <a:pt x="392641" y="4291518"/>
                  <a:pt x="785283" y="4770943"/>
                  <a:pt x="1574800" y="4256593"/>
                </a:cubicBezTo>
                <a:cubicBezTo>
                  <a:pt x="2364317" y="3742243"/>
                  <a:pt x="3663950" y="1119693"/>
                  <a:pt x="4737100" y="725993"/>
                </a:cubicBezTo>
                <a:cubicBezTo>
                  <a:pt x="5810250" y="332293"/>
                  <a:pt x="6991350" y="2012926"/>
                  <a:pt x="8013700" y="1894393"/>
                </a:cubicBezTo>
                <a:cubicBezTo>
                  <a:pt x="9036050" y="1775860"/>
                  <a:pt x="10157883" y="135443"/>
                  <a:pt x="10871200" y="14793"/>
                </a:cubicBezTo>
                <a:cubicBezTo>
                  <a:pt x="11584517" y="-105857"/>
                  <a:pt x="11939058" y="532318"/>
                  <a:pt x="12293600" y="1170493"/>
                </a:cubicBez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Anbefaling: </a:t>
            </a:r>
            <a:r>
              <a:rPr lang="da-DK" b="0" dirty="0"/>
              <a:t>Lempeligere indeksering af folkepensionsalderen</a:t>
            </a:r>
            <a:endParaRPr lang="da-DK" dirty="0"/>
          </a:p>
        </p:txBody>
      </p:sp>
      <p:sp>
        <p:nvSpPr>
          <p:cNvPr id="10" name="Ellipse 9"/>
          <p:cNvSpPr>
            <a:spLocks noChangeAspect="1"/>
          </p:cNvSpPr>
          <p:nvPr/>
        </p:nvSpPr>
        <p:spPr bwMode="auto">
          <a:xfrm>
            <a:off x="6801546" y="967264"/>
            <a:ext cx="5040000" cy="504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>
            <a:spLocks noChangeAspect="1"/>
          </p:cNvSpPr>
          <p:nvPr/>
        </p:nvSpPr>
        <p:spPr bwMode="auto">
          <a:xfrm>
            <a:off x="800091" y="1974680"/>
            <a:ext cx="4680000" cy="46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31" name="Gruppe 30"/>
          <p:cNvGrpSpPr/>
          <p:nvPr/>
        </p:nvGrpSpPr>
        <p:grpSpPr>
          <a:xfrm>
            <a:off x="3936318" y="1890812"/>
            <a:ext cx="581850" cy="581850"/>
            <a:chOff x="745226" y="3322431"/>
            <a:chExt cx="581850" cy="581850"/>
          </a:xfrm>
        </p:grpSpPr>
        <p:sp>
          <p:nvSpPr>
            <p:cNvPr id="32" name="Ellipse 31"/>
            <p:cNvSpPr>
              <a:spLocks noChangeAspect="1"/>
            </p:cNvSpPr>
            <p:nvPr/>
          </p:nvSpPr>
          <p:spPr bwMode="auto">
            <a:xfrm>
              <a:off x="745226" y="3322431"/>
              <a:ext cx="581850" cy="581850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1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grpSp>
          <p:nvGrpSpPr>
            <p:cNvPr id="33" name="Group 4">
              <a:extLst>
                <a:ext uri="{FF2B5EF4-FFF2-40B4-BE49-F238E27FC236}">
                  <a16:creationId xmlns:a16="http://schemas.microsoft.com/office/drawing/2014/main" id="{8E6C8267-A7E3-401C-98EC-15C452F0A8F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47003" y="3441231"/>
              <a:ext cx="378296" cy="344249"/>
              <a:chOff x="88" y="106"/>
              <a:chExt cx="400" cy="364"/>
            </a:xfrm>
            <a:solidFill>
              <a:schemeClr val="bg1"/>
            </a:solidFill>
          </p:grpSpPr>
          <p:sp>
            <p:nvSpPr>
              <p:cNvPr id="34" name="Rectangle 5">
                <a:extLst>
                  <a:ext uri="{FF2B5EF4-FFF2-40B4-BE49-F238E27FC236}">
                    <a16:creationId xmlns:a16="http://schemas.microsoft.com/office/drawing/2014/main" id="{5E6B470F-79BC-400B-9194-E2A2AA1A6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" y="106"/>
                <a:ext cx="18" cy="32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5" name="Rectangle 6">
                <a:extLst>
                  <a:ext uri="{FF2B5EF4-FFF2-40B4-BE49-F238E27FC236}">
                    <a16:creationId xmlns:a16="http://schemas.microsoft.com/office/drawing/2014/main" id="{C3C2DE81-424E-42F3-8556-DC64BCC20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453"/>
                <a:ext cx="192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6" name="Rectangle 7">
                <a:extLst>
                  <a:ext uri="{FF2B5EF4-FFF2-40B4-BE49-F238E27FC236}">
                    <a16:creationId xmlns:a16="http://schemas.microsoft.com/office/drawing/2014/main" id="{6C57C1BA-5EC2-4A07-ACA2-45C2C9FFA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" y="262"/>
                <a:ext cx="139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7" name="Rectangle 8">
                <a:extLst>
                  <a:ext uri="{FF2B5EF4-FFF2-40B4-BE49-F238E27FC236}">
                    <a16:creationId xmlns:a16="http://schemas.microsoft.com/office/drawing/2014/main" id="{67854813-D4FC-41F8-82E4-A98865858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" y="262"/>
                <a:ext cx="139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698DDFE7-7021-48D2-8F7F-5ECF470848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" y="141"/>
                <a:ext cx="400" cy="208"/>
              </a:xfrm>
              <a:custGeom>
                <a:avLst/>
                <a:gdLst>
                  <a:gd name="T0" fmla="*/ 148 w 184"/>
                  <a:gd name="T1" fmla="*/ 96 h 96"/>
                  <a:gd name="T2" fmla="*/ 112 w 184"/>
                  <a:gd name="T3" fmla="*/ 60 h 96"/>
                  <a:gd name="T4" fmla="*/ 112 w 184"/>
                  <a:gd name="T5" fmla="*/ 59 h 96"/>
                  <a:gd name="T6" fmla="*/ 134 w 184"/>
                  <a:gd name="T7" fmla="*/ 8 h 96"/>
                  <a:gd name="T8" fmla="*/ 50 w 184"/>
                  <a:gd name="T9" fmla="*/ 8 h 96"/>
                  <a:gd name="T10" fmla="*/ 72 w 184"/>
                  <a:gd name="T11" fmla="*/ 59 h 96"/>
                  <a:gd name="T12" fmla="*/ 72 w 184"/>
                  <a:gd name="T13" fmla="*/ 60 h 96"/>
                  <a:gd name="T14" fmla="*/ 36 w 184"/>
                  <a:gd name="T15" fmla="*/ 96 h 96"/>
                  <a:gd name="T16" fmla="*/ 0 w 184"/>
                  <a:gd name="T17" fmla="*/ 60 h 96"/>
                  <a:gd name="T18" fmla="*/ 0 w 184"/>
                  <a:gd name="T19" fmla="*/ 59 h 96"/>
                  <a:gd name="T20" fmla="*/ 42 w 184"/>
                  <a:gd name="T21" fmla="*/ 0 h 96"/>
                  <a:gd name="T22" fmla="*/ 142 w 184"/>
                  <a:gd name="T23" fmla="*/ 0 h 96"/>
                  <a:gd name="T24" fmla="*/ 184 w 184"/>
                  <a:gd name="T25" fmla="*/ 59 h 96"/>
                  <a:gd name="T26" fmla="*/ 184 w 184"/>
                  <a:gd name="T27" fmla="*/ 60 h 96"/>
                  <a:gd name="T28" fmla="*/ 148 w 184"/>
                  <a:gd name="T29" fmla="*/ 96 h 96"/>
                  <a:gd name="T30" fmla="*/ 120 w 184"/>
                  <a:gd name="T31" fmla="*/ 61 h 96"/>
                  <a:gd name="T32" fmla="*/ 148 w 184"/>
                  <a:gd name="T33" fmla="*/ 88 h 96"/>
                  <a:gd name="T34" fmla="*/ 176 w 184"/>
                  <a:gd name="T35" fmla="*/ 61 h 96"/>
                  <a:gd name="T36" fmla="*/ 141 w 184"/>
                  <a:gd name="T37" fmla="*/ 12 h 96"/>
                  <a:gd name="T38" fmla="*/ 120 w 184"/>
                  <a:gd name="T39" fmla="*/ 61 h 96"/>
                  <a:gd name="T40" fmla="*/ 8 w 184"/>
                  <a:gd name="T41" fmla="*/ 61 h 96"/>
                  <a:gd name="T42" fmla="*/ 36 w 184"/>
                  <a:gd name="T43" fmla="*/ 88 h 96"/>
                  <a:gd name="T44" fmla="*/ 64 w 184"/>
                  <a:gd name="T45" fmla="*/ 61 h 96"/>
                  <a:gd name="T46" fmla="*/ 43 w 184"/>
                  <a:gd name="T47" fmla="*/ 12 h 96"/>
                  <a:gd name="T48" fmla="*/ 8 w 184"/>
                  <a:gd name="T49" fmla="*/ 6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84" h="96">
                    <a:moveTo>
                      <a:pt x="148" y="96"/>
                    </a:moveTo>
                    <a:cubicBezTo>
                      <a:pt x="128" y="96"/>
                      <a:pt x="112" y="80"/>
                      <a:pt x="112" y="60"/>
                    </a:cubicBezTo>
                    <a:cubicBezTo>
                      <a:pt x="112" y="59"/>
                      <a:pt x="112" y="59"/>
                      <a:pt x="112" y="59"/>
                    </a:cubicBezTo>
                    <a:cubicBezTo>
                      <a:pt x="134" y="8"/>
                      <a:pt x="134" y="8"/>
                      <a:pt x="134" y="8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80"/>
                      <a:pt x="56" y="96"/>
                      <a:pt x="36" y="96"/>
                    </a:cubicBezTo>
                    <a:cubicBezTo>
                      <a:pt x="16" y="96"/>
                      <a:pt x="0" y="80"/>
                      <a:pt x="0" y="60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142" y="0"/>
                      <a:pt x="142" y="0"/>
                      <a:pt x="142" y="0"/>
                    </a:cubicBezTo>
                    <a:cubicBezTo>
                      <a:pt x="184" y="59"/>
                      <a:pt x="184" y="59"/>
                      <a:pt x="184" y="59"/>
                    </a:cubicBezTo>
                    <a:cubicBezTo>
                      <a:pt x="184" y="60"/>
                      <a:pt x="184" y="60"/>
                      <a:pt x="184" y="60"/>
                    </a:cubicBezTo>
                    <a:cubicBezTo>
                      <a:pt x="184" y="80"/>
                      <a:pt x="168" y="96"/>
                      <a:pt x="148" y="96"/>
                    </a:cubicBezTo>
                    <a:close/>
                    <a:moveTo>
                      <a:pt x="120" y="61"/>
                    </a:moveTo>
                    <a:cubicBezTo>
                      <a:pt x="120" y="76"/>
                      <a:pt x="133" y="88"/>
                      <a:pt x="148" y="88"/>
                    </a:cubicBezTo>
                    <a:cubicBezTo>
                      <a:pt x="163" y="88"/>
                      <a:pt x="175" y="76"/>
                      <a:pt x="176" y="61"/>
                    </a:cubicBezTo>
                    <a:cubicBezTo>
                      <a:pt x="141" y="12"/>
                      <a:pt x="141" y="12"/>
                      <a:pt x="141" y="12"/>
                    </a:cubicBezTo>
                    <a:lnTo>
                      <a:pt x="120" y="61"/>
                    </a:lnTo>
                    <a:close/>
                    <a:moveTo>
                      <a:pt x="8" y="61"/>
                    </a:moveTo>
                    <a:cubicBezTo>
                      <a:pt x="9" y="76"/>
                      <a:pt x="21" y="88"/>
                      <a:pt x="36" y="88"/>
                    </a:cubicBezTo>
                    <a:cubicBezTo>
                      <a:pt x="51" y="88"/>
                      <a:pt x="64" y="76"/>
                      <a:pt x="64" y="61"/>
                    </a:cubicBezTo>
                    <a:cubicBezTo>
                      <a:pt x="43" y="12"/>
                      <a:pt x="43" y="12"/>
                      <a:pt x="43" y="12"/>
                    </a:cubicBezTo>
                    <a:lnTo>
                      <a:pt x="8" y="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</p:grpSp>
      <p:sp>
        <p:nvSpPr>
          <p:cNvPr id="5" name="Rektangel 4"/>
          <p:cNvSpPr/>
          <p:nvPr/>
        </p:nvSpPr>
        <p:spPr>
          <a:xfrm>
            <a:off x="407138" y="1328465"/>
            <a:ext cx="4026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600" dirty="0"/>
              <a:t>Den nye indeksering sikrer mere lige pensionsvilkår på tværs af generationer.</a:t>
            </a:r>
          </a:p>
        </p:txBody>
      </p:sp>
      <p:sp>
        <p:nvSpPr>
          <p:cNvPr id="14" name="Rektangel 13"/>
          <p:cNvSpPr/>
          <p:nvPr/>
        </p:nvSpPr>
        <p:spPr>
          <a:xfrm>
            <a:off x="5847629" y="6050157"/>
            <a:ext cx="47921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600" kern="0" dirty="0"/>
              <a:t>Den offentlige saldo stabiliseres </a:t>
            </a:r>
          </a:p>
          <a:p>
            <a:pPr algn="ctr"/>
            <a:r>
              <a:rPr lang="da-DK" sz="1600" kern="0" dirty="0"/>
              <a:t>omkring balance på langt sigt.</a:t>
            </a:r>
          </a:p>
        </p:txBody>
      </p:sp>
      <p:sp>
        <p:nvSpPr>
          <p:cNvPr id="42" name="Ellipse 41"/>
          <p:cNvSpPr>
            <a:spLocks noChangeAspect="1"/>
          </p:cNvSpPr>
          <p:nvPr/>
        </p:nvSpPr>
        <p:spPr bwMode="auto">
          <a:xfrm>
            <a:off x="9809419" y="5599340"/>
            <a:ext cx="581850" cy="581850"/>
          </a:xfrm>
          <a:prstGeom prst="ellipse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43" name="Group 4">
            <a:extLst>
              <a:ext uri="{FF2B5EF4-FFF2-40B4-BE49-F238E27FC236}">
                <a16:creationId xmlns:a16="http://schemas.microsoft.com/office/drawing/2014/main" id="{E4814D15-4E8D-4BCC-BB32-E34130A43EC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893138" y="5678399"/>
            <a:ext cx="414411" cy="395136"/>
            <a:chOff x="31" y="43"/>
            <a:chExt cx="516" cy="492"/>
          </a:xfrm>
          <a:solidFill>
            <a:schemeClr val="bg1"/>
          </a:solidFill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CFBA811C-1BB3-46C9-9C8B-C955D885FA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" y="252"/>
              <a:ext cx="133" cy="133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8 h 64"/>
                <a:gd name="T12" fmla="*/ 8 w 64"/>
                <a:gd name="T13" fmla="*/ 32 h 64"/>
                <a:gd name="T14" fmla="*/ 32 w 64"/>
                <a:gd name="T15" fmla="*/ 56 h 64"/>
                <a:gd name="T16" fmla="*/ 56 w 64"/>
                <a:gd name="T17" fmla="*/ 32 h 64"/>
                <a:gd name="T18" fmla="*/ 32 w 64"/>
                <a:gd name="T19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8"/>
                  </a:moveTo>
                  <a:cubicBezTo>
                    <a:pt x="19" y="8"/>
                    <a:pt x="8" y="19"/>
                    <a:pt x="8" y="32"/>
                  </a:cubicBezTo>
                  <a:cubicBezTo>
                    <a:pt x="8" y="45"/>
                    <a:pt x="19" y="56"/>
                    <a:pt x="32" y="56"/>
                  </a:cubicBezTo>
                  <a:cubicBezTo>
                    <a:pt x="45" y="56"/>
                    <a:pt x="56" y="45"/>
                    <a:pt x="56" y="32"/>
                  </a:cubicBezTo>
                  <a:cubicBezTo>
                    <a:pt x="56" y="19"/>
                    <a:pt x="45" y="8"/>
                    <a:pt x="3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88739BD4-E816-4EB3-BB62-F37EA7B44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" y="172"/>
              <a:ext cx="83" cy="150"/>
            </a:xfrm>
            <a:custGeom>
              <a:avLst/>
              <a:gdLst>
                <a:gd name="T0" fmla="*/ 67 w 83"/>
                <a:gd name="T1" fmla="*/ 150 h 150"/>
                <a:gd name="T2" fmla="*/ 0 w 83"/>
                <a:gd name="T3" fmla="*/ 9 h 150"/>
                <a:gd name="T4" fmla="*/ 17 w 83"/>
                <a:gd name="T5" fmla="*/ 0 h 150"/>
                <a:gd name="T6" fmla="*/ 83 w 83"/>
                <a:gd name="T7" fmla="*/ 142 h 150"/>
                <a:gd name="T8" fmla="*/ 67 w 83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50">
                  <a:moveTo>
                    <a:pt x="67" y="150"/>
                  </a:moveTo>
                  <a:lnTo>
                    <a:pt x="0" y="9"/>
                  </a:lnTo>
                  <a:lnTo>
                    <a:pt x="17" y="0"/>
                  </a:lnTo>
                  <a:lnTo>
                    <a:pt x="83" y="142"/>
                  </a:lnTo>
                  <a:lnTo>
                    <a:pt x="67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6F1E1723-D1C8-495B-8E12-66A5B49DD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" y="174"/>
              <a:ext cx="108" cy="361"/>
            </a:xfrm>
            <a:custGeom>
              <a:avLst/>
              <a:gdLst>
                <a:gd name="T0" fmla="*/ 108 w 108"/>
                <a:gd name="T1" fmla="*/ 361 h 361"/>
                <a:gd name="T2" fmla="*/ 92 w 108"/>
                <a:gd name="T3" fmla="*/ 361 h 361"/>
                <a:gd name="T4" fmla="*/ 92 w 108"/>
                <a:gd name="T5" fmla="*/ 255 h 361"/>
                <a:gd name="T6" fmla="*/ 0 w 108"/>
                <a:gd name="T7" fmla="*/ 5 h 361"/>
                <a:gd name="T8" fmla="*/ 17 w 108"/>
                <a:gd name="T9" fmla="*/ 0 h 361"/>
                <a:gd name="T10" fmla="*/ 108 w 108"/>
                <a:gd name="T11" fmla="*/ 251 h 361"/>
                <a:gd name="T12" fmla="*/ 108 w 108"/>
                <a:gd name="T13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361">
                  <a:moveTo>
                    <a:pt x="108" y="361"/>
                  </a:moveTo>
                  <a:lnTo>
                    <a:pt x="92" y="361"/>
                  </a:lnTo>
                  <a:lnTo>
                    <a:pt x="92" y="255"/>
                  </a:lnTo>
                  <a:lnTo>
                    <a:pt x="0" y="5"/>
                  </a:lnTo>
                  <a:lnTo>
                    <a:pt x="17" y="0"/>
                  </a:lnTo>
                  <a:lnTo>
                    <a:pt x="108" y="251"/>
                  </a:lnTo>
                  <a:lnTo>
                    <a:pt x="108" y="3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2EAC41FE-3CAD-49F4-9AA4-D70F6F84F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" y="172"/>
              <a:ext cx="83" cy="150"/>
            </a:xfrm>
            <a:custGeom>
              <a:avLst/>
              <a:gdLst>
                <a:gd name="T0" fmla="*/ 17 w 83"/>
                <a:gd name="T1" fmla="*/ 150 h 150"/>
                <a:gd name="T2" fmla="*/ 0 w 83"/>
                <a:gd name="T3" fmla="*/ 142 h 150"/>
                <a:gd name="T4" fmla="*/ 67 w 83"/>
                <a:gd name="T5" fmla="*/ 0 h 150"/>
                <a:gd name="T6" fmla="*/ 83 w 83"/>
                <a:gd name="T7" fmla="*/ 9 h 150"/>
                <a:gd name="T8" fmla="*/ 17 w 83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50">
                  <a:moveTo>
                    <a:pt x="17" y="150"/>
                  </a:moveTo>
                  <a:lnTo>
                    <a:pt x="0" y="142"/>
                  </a:lnTo>
                  <a:lnTo>
                    <a:pt x="67" y="0"/>
                  </a:lnTo>
                  <a:lnTo>
                    <a:pt x="83" y="9"/>
                  </a:lnTo>
                  <a:lnTo>
                    <a:pt x="17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A6D2C9-535D-4F89-91AF-D791E558C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" y="174"/>
              <a:ext cx="108" cy="361"/>
            </a:xfrm>
            <a:custGeom>
              <a:avLst/>
              <a:gdLst>
                <a:gd name="T0" fmla="*/ 17 w 108"/>
                <a:gd name="T1" fmla="*/ 361 h 361"/>
                <a:gd name="T2" fmla="*/ 0 w 108"/>
                <a:gd name="T3" fmla="*/ 361 h 361"/>
                <a:gd name="T4" fmla="*/ 0 w 108"/>
                <a:gd name="T5" fmla="*/ 251 h 361"/>
                <a:gd name="T6" fmla="*/ 91 w 108"/>
                <a:gd name="T7" fmla="*/ 0 h 361"/>
                <a:gd name="T8" fmla="*/ 108 w 108"/>
                <a:gd name="T9" fmla="*/ 5 h 361"/>
                <a:gd name="T10" fmla="*/ 17 w 108"/>
                <a:gd name="T11" fmla="*/ 255 h 361"/>
                <a:gd name="T12" fmla="*/ 17 w 108"/>
                <a:gd name="T13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361">
                  <a:moveTo>
                    <a:pt x="17" y="361"/>
                  </a:moveTo>
                  <a:lnTo>
                    <a:pt x="0" y="361"/>
                  </a:lnTo>
                  <a:lnTo>
                    <a:pt x="0" y="251"/>
                  </a:lnTo>
                  <a:lnTo>
                    <a:pt x="91" y="0"/>
                  </a:lnTo>
                  <a:lnTo>
                    <a:pt x="108" y="5"/>
                  </a:lnTo>
                  <a:lnTo>
                    <a:pt x="17" y="255"/>
                  </a:lnTo>
                  <a:lnTo>
                    <a:pt x="17" y="3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F7EBACD-5282-478B-ABA2-6F28E2021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" y="43"/>
              <a:ext cx="17" cy="1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0" name="Rectangle 11">
              <a:extLst>
                <a:ext uri="{FF2B5EF4-FFF2-40B4-BE49-F238E27FC236}">
                  <a16:creationId xmlns:a16="http://schemas.microsoft.com/office/drawing/2014/main" id="{3EB368DB-83A8-4F05-A31B-FD53BDEEB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" y="52"/>
              <a:ext cx="17" cy="1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AE1737B7-849D-4951-8C73-D1E9F2051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" y="127"/>
              <a:ext cx="516" cy="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9"/>
          <a:stretch/>
        </p:blipFill>
        <p:spPr>
          <a:xfrm>
            <a:off x="7011547" y="1926723"/>
            <a:ext cx="4793940" cy="3261504"/>
          </a:xfrm>
          <a:prstGeom prst="rect">
            <a:avLst/>
          </a:prstGeom>
        </p:spPr>
      </p:pic>
      <p:sp>
        <p:nvSpPr>
          <p:cNvPr id="30" name="Tekstfelt 29">
            <a:extLst>
              <a:ext uri="{FF2B5EF4-FFF2-40B4-BE49-F238E27FC236}">
                <a16:creationId xmlns:a16="http://schemas.microsoft.com/office/drawing/2014/main" id="{67016515-5AA2-E177-C926-8A0D16A398A2}"/>
              </a:ext>
            </a:extLst>
          </p:cNvPr>
          <p:cNvSpPr txBox="1"/>
          <p:nvPr/>
        </p:nvSpPr>
        <p:spPr>
          <a:xfrm>
            <a:off x="1316990" y="2721059"/>
            <a:ext cx="422818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Antal år på folkepension over årgange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1"/>
          <a:stretch/>
        </p:blipFill>
        <p:spPr>
          <a:xfrm>
            <a:off x="1291348" y="3004457"/>
            <a:ext cx="3642572" cy="319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7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Kombinationstegning 39"/>
          <p:cNvSpPr/>
          <p:nvPr/>
        </p:nvSpPr>
        <p:spPr bwMode="auto">
          <a:xfrm>
            <a:off x="12700" y="2080707"/>
            <a:ext cx="12179300" cy="4078793"/>
          </a:xfrm>
          <a:custGeom>
            <a:avLst/>
            <a:gdLst>
              <a:gd name="connsiteX0" fmla="*/ 0 w 12293600"/>
              <a:gd name="connsiteY0" fmla="*/ 3812093 h 4478081"/>
              <a:gd name="connsiteX1" fmla="*/ 1574800 w 12293600"/>
              <a:gd name="connsiteY1" fmla="*/ 4256593 h 4478081"/>
              <a:gd name="connsiteX2" fmla="*/ 4737100 w 12293600"/>
              <a:gd name="connsiteY2" fmla="*/ 725993 h 4478081"/>
              <a:gd name="connsiteX3" fmla="*/ 8013700 w 12293600"/>
              <a:gd name="connsiteY3" fmla="*/ 1894393 h 4478081"/>
              <a:gd name="connsiteX4" fmla="*/ 10871200 w 12293600"/>
              <a:gd name="connsiteY4" fmla="*/ 14793 h 4478081"/>
              <a:gd name="connsiteX5" fmla="*/ 12293600 w 12293600"/>
              <a:gd name="connsiteY5" fmla="*/ 1170493 h 447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3600" h="4478081">
                <a:moveTo>
                  <a:pt x="0" y="3812093"/>
                </a:moveTo>
                <a:cubicBezTo>
                  <a:pt x="392641" y="4291518"/>
                  <a:pt x="785283" y="4770943"/>
                  <a:pt x="1574800" y="4256593"/>
                </a:cubicBezTo>
                <a:cubicBezTo>
                  <a:pt x="2364317" y="3742243"/>
                  <a:pt x="3663950" y="1119693"/>
                  <a:pt x="4737100" y="725993"/>
                </a:cubicBezTo>
                <a:cubicBezTo>
                  <a:pt x="5810250" y="332293"/>
                  <a:pt x="6991350" y="2012926"/>
                  <a:pt x="8013700" y="1894393"/>
                </a:cubicBezTo>
                <a:cubicBezTo>
                  <a:pt x="9036050" y="1775860"/>
                  <a:pt x="10157883" y="135443"/>
                  <a:pt x="10871200" y="14793"/>
                </a:cubicBezTo>
                <a:cubicBezTo>
                  <a:pt x="11584517" y="-105857"/>
                  <a:pt x="11939058" y="532318"/>
                  <a:pt x="12293600" y="1170493"/>
                </a:cubicBezTo>
              </a:path>
            </a:pathLst>
          </a:custGeom>
          <a:noFill/>
          <a:ln w="222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D8A9BBEA-9AB9-48E9-8848-D2DACC163047}"/>
              </a:ext>
            </a:extLst>
          </p:cNvPr>
          <p:cNvSpPr/>
          <p:nvPr/>
        </p:nvSpPr>
        <p:spPr>
          <a:xfrm>
            <a:off x="6756080" y="904240"/>
            <a:ext cx="5040000" cy="50400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6077196" y="6554191"/>
            <a:ext cx="0" cy="0"/>
          </a:xfrm>
        </p:spPr>
        <p:txBody>
          <a:bodyPr/>
          <a:lstStyle/>
          <a:p>
            <a:fld id="{80AE25ED-097C-4BDC-A7CE-FA97BD9CA3B5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>
          <a:xfrm>
            <a:off x="698493" y="302075"/>
            <a:ext cx="8083999" cy="553279"/>
          </a:xfrm>
        </p:spPr>
        <p:txBody>
          <a:bodyPr/>
          <a:lstStyle/>
          <a:p>
            <a:r>
              <a:rPr lang="da-DK" dirty="0"/>
              <a:t>Anbefaling: </a:t>
            </a:r>
            <a:r>
              <a:rPr lang="da-DK" b="0" dirty="0"/>
              <a:t>Lempeligere indeksering af folkepensionsalderen</a:t>
            </a:r>
            <a:endParaRPr lang="da-DK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8A9BBEA-9AB9-48E9-8848-D2DACC163047}"/>
              </a:ext>
            </a:extLst>
          </p:cNvPr>
          <p:cNvSpPr/>
          <p:nvPr/>
        </p:nvSpPr>
        <p:spPr>
          <a:xfrm>
            <a:off x="633999" y="1741570"/>
            <a:ext cx="5040000" cy="50400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67016515-5AA2-E177-C926-8A0D16A398A2}"/>
              </a:ext>
            </a:extLst>
          </p:cNvPr>
          <p:cNvSpPr txBox="1"/>
          <p:nvPr/>
        </p:nvSpPr>
        <p:spPr>
          <a:xfrm>
            <a:off x="1083704" y="2658979"/>
            <a:ext cx="365678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Fuldtidsbeskæftigelsen </a:t>
            </a:r>
          </a:p>
          <a:p>
            <a:r>
              <a:rPr lang="da-DK" sz="14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andel af befolkningen, 2030-2100</a:t>
            </a:r>
          </a:p>
        </p:txBody>
      </p:sp>
      <p:graphicFrame>
        <p:nvGraphicFramePr>
          <p:cNvPr id="44" name="Diagram 43" descr="&lt;?xml version=&quot;1.0&quot; encoding=&quot;utf-16&quot;?&gt;&#10;&lt;ChartInfo xmlns:xsi=&quot;http://www.w3.org/2001/XMLSchema-instance&quot; xmlns:xsd=&quot;http://www.w3.org/2001/XMLSchema&quot;&gt;&#10;  &lt;SubtitleFontSize&gt;5&lt;/SubtitleFontSize&gt;&#10;  &lt;FunctionHistory&gt;&#10;    &lt;Item&gt;&#10;      &lt;Key&gt;&#10;        &lt;int&gt;6&lt;/int&gt;&#10;      &lt;/Key&gt;&#10;      &lt;Value&gt;&#10;        &lt;Cmd case=&quot;addSecondAxis&quot; axis=&quot;y&quot; IsRe=&quot;1&quot; /&gt;&#10;      &lt;/Value&gt;&#10;    &lt;/Item&gt;&#10;    &lt;Item&gt;&#10;      &lt;Key&gt;&#10;        &lt;int&gt;99&lt;/int&gt;&#10;      &lt;/Key&gt;&#10;      &lt;Value&gt;&#10;        &lt;Cmd case=&quot;axis_y_title&quot; title=&quot;Pct. af befolkningen&quot; font=&quot;Arial&quot; font-size=&quot;12&quot; margin=&quot;%2&quot; IsRe=&quot;1&quot; /&gt;&#10;      &lt;/Value&gt;&#10;    &lt;/Item&gt;&#10;  &lt;/FunctionHistory&gt;&#10;  &lt;TypeSet&gt;true&lt;/TypeSet&gt;&#10;  &lt;ChartType&gt;4&lt;/ChartType&gt;&#10;  &lt;UsedPath&gt;C:\Users\b040132\AppData\Local\OfficeExtensions\Content\CorporateCharts\Linje&lt;/UsedPath&gt;&#10;&lt;/ChartInfo&gt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460648"/>
              </p:ext>
            </p:extLst>
          </p:nvPr>
        </p:nvGraphicFramePr>
        <p:xfrm>
          <a:off x="1116960" y="3171623"/>
          <a:ext cx="4126688" cy="2869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Rektangel 33"/>
          <p:cNvSpPr/>
          <p:nvPr/>
        </p:nvSpPr>
        <p:spPr>
          <a:xfrm>
            <a:off x="407138" y="1064305"/>
            <a:ext cx="4026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600" dirty="0"/>
              <a:t>Stadig udsigt til stigende arbejdsudbud med den anbefalede indeksering.</a:t>
            </a:r>
          </a:p>
        </p:txBody>
      </p:sp>
      <p:sp>
        <p:nvSpPr>
          <p:cNvPr id="35" name="Rektangel 34"/>
          <p:cNvSpPr/>
          <p:nvPr/>
        </p:nvSpPr>
        <p:spPr>
          <a:xfrm>
            <a:off x="5673999" y="6034843"/>
            <a:ext cx="46726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600" dirty="0"/>
              <a:t>Med forslaget er finanspolitikken fortsat holdbar. </a:t>
            </a:r>
          </a:p>
          <a:p>
            <a:pPr algn="ctr"/>
            <a:r>
              <a:rPr lang="da-DK" sz="1600" dirty="0"/>
              <a:t>En fast folkepensionsalder på 70 år vil være uholdbar.</a:t>
            </a:r>
          </a:p>
        </p:txBody>
      </p:sp>
      <p:graphicFrame>
        <p:nvGraphicFramePr>
          <p:cNvPr id="13" name="Diagram 12" descr="&lt;?xml version=&quot;1.0&quot; encoding=&quot;utf-16&quot;?&gt;&#10;&lt;ChartInfo xmlns:xsi=&quot;http://www.w3.org/2001/XMLSchema-instance&quot; xmlns:xsd=&quot;http://www.w3.org/2001/XMLSchema&quot;&gt;&#10;  &lt;SubtitleFontSize&gt;5&lt;/SubtitleFontSize&gt;&#10;  &lt;FunctionHistory&gt;&#10;    &lt;Item&gt;&#10;      &lt;Key&gt;&#10;        &lt;int&gt;6&lt;/int&gt;&#10;      &lt;/Key&gt;&#10;      &lt;Value&gt;&#10;        &lt;Cmd case=&quot;addSecondAxis&quot; axis=&quot;y&quot; IsRe=&quot;1&quot; /&gt;&#10;      &lt;/Value&gt;&#10;    &lt;/Item&gt;&#10;    &lt;Item&gt;&#10;      &lt;Key&gt;&#10;        &lt;int&gt;7&lt;/int&gt;&#10;      &lt;/Key&gt;&#10;      &lt;Value&gt;&#10;        &lt;Cmd case=&quot;x-axis-negative-values&quot; IsRe=&quot;1&quot; /&gt;&#10;      &lt;/Value&gt;&#10;    &lt;/Item&gt;&#10;  &lt;/FunctionHistory&gt;&#10;  &lt;TypeSet&gt;true&lt;/TypeSet&gt;&#10;  &lt;ChartType&gt;51&lt;/ChartType&gt;&#10;  &lt;UsedPath&gt;C:\Users\B163149\AppData\Local\OfficeExtensions\Content\CorporateCharts\Søjle&lt;/UsedPath&gt;&#10;&lt;/ChartInfo&gt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719426"/>
              </p:ext>
            </p:extLst>
          </p:nvPr>
        </p:nvGraphicFramePr>
        <p:xfrm>
          <a:off x="7163896" y="1814635"/>
          <a:ext cx="4224367" cy="373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ktangel 1"/>
          <p:cNvSpPr/>
          <p:nvPr/>
        </p:nvSpPr>
        <p:spPr>
          <a:xfrm>
            <a:off x="7275963" y="3947638"/>
            <a:ext cx="1148071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40" b="0" i="0" u="none" strike="noStrike" kern="1200" spc="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da-DK" dirty="0">
                <a:solidFill>
                  <a:schemeClr val="accent6"/>
                </a:solidFill>
              </a:rPr>
              <a:t>Nuværende</a:t>
            </a:r>
          </a:p>
        </p:txBody>
      </p:sp>
      <p:sp>
        <p:nvSpPr>
          <p:cNvPr id="17" name="Rektangel 16"/>
          <p:cNvSpPr/>
          <p:nvPr/>
        </p:nvSpPr>
        <p:spPr>
          <a:xfrm>
            <a:off x="8746927" y="3947638"/>
            <a:ext cx="1058303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40" b="0" i="0" u="none" strike="noStrike" kern="1200" spc="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da-DK" dirty="0">
                <a:solidFill>
                  <a:schemeClr val="accent1"/>
                </a:solidFill>
              </a:rPr>
              <a:t>Anbefaling</a:t>
            </a:r>
          </a:p>
        </p:txBody>
      </p:sp>
      <p:sp>
        <p:nvSpPr>
          <p:cNvPr id="18" name="Rektangel 17"/>
          <p:cNvSpPr/>
          <p:nvPr/>
        </p:nvSpPr>
        <p:spPr>
          <a:xfrm>
            <a:off x="10086786" y="3526941"/>
            <a:ext cx="1271503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40" b="0" i="0" u="none" strike="noStrike" kern="1200" spc="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Fast på 70 år</a:t>
            </a:r>
          </a:p>
        </p:txBody>
      </p:sp>
    </p:spTree>
    <p:extLst>
      <p:ext uri="{BB962C8B-B14F-4D97-AF65-F5344CB8AC3E}">
        <p14:creationId xmlns:p14="http://schemas.microsoft.com/office/powerpoint/2010/main" val="20611854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57009155084934"/>
</p:tagLst>
</file>

<file path=ppt/theme/theme1.xml><?xml version="1.0" encoding="utf-8"?>
<a:theme xmlns:a="http://schemas.openxmlformats.org/drawingml/2006/main" name="Blank">
  <a:themeElements>
    <a:clrScheme name="Brugerdefineret 1">
      <a:dk1>
        <a:sysClr val="windowText" lastClr="000000"/>
      </a:dk1>
      <a:lt1>
        <a:sysClr val="window" lastClr="FFFFFF"/>
      </a:lt1>
      <a:dk2>
        <a:srgbClr val="2A547E"/>
      </a:dk2>
      <a:lt2>
        <a:srgbClr val="7AC4AB"/>
      </a:lt2>
      <a:accent1>
        <a:srgbClr val="FA5500"/>
      </a:accent1>
      <a:accent2>
        <a:srgbClr val="808080"/>
      </a:accent2>
      <a:accent3>
        <a:srgbClr val="E2B700"/>
      </a:accent3>
      <a:accent4>
        <a:srgbClr val="990000"/>
      </a:accent4>
      <a:accent5>
        <a:srgbClr val="409075"/>
      </a:accent5>
      <a:accent6>
        <a:srgbClr val="2A547E"/>
      </a:accent6>
      <a:hlink>
        <a:srgbClr val="FDE05B"/>
      </a:hlink>
      <a:folHlink>
        <a:srgbClr val="7AC4AB"/>
      </a:folHlink>
    </a:clrScheme>
    <a:fontScheme name="Brugerdefineret 1">
      <a:majorFont>
        <a:latin typeface="Verdan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3C4C9B23-2BFE-4D52-8BAF-F9E7D8925AC7}" vid="{3DE81145-FDE8-4373-835A-A9686587C2A2}"/>
    </a:ext>
  </a:extLst>
</a:theme>
</file>

<file path=ppt/theme/theme2.xml><?xml version="1.0" encoding="utf-8"?>
<a:theme xmlns:a="http://schemas.openxmlformats.org/drawingml/2006/main" name="1_Blank">
  <a:themeElements>
    <a:clrScheme name="Brugerdefineret 1">
      <a:dk1>
        <a:sysClr val="windowText" lastClr="000000"/>
      </a:dk1>
      <a:lt1>
        <a:sysClr val="window" lastClr="FFFFFF"/>
      </a:lt1>
      <a:dk2>
        <a:srgbClr val="2A547E"/>
      </a:dk2>
      <a:lt2>
        <a:srgbClr val="7AC4AB"/>
      </a:lt2>
      <a:accent1>
        <a:srgbClr val="FA5500"/>
      </a:accent1>
      <a:accent2>
        <a:srgbClr val="808080"/>
      </a:accent2>
      <a:accent3>
        <a:srgbClr val="E2B700"/>
      </a:accent3>
      <a:accent4>
        <a:srgbClr val="990000"/>
      </a:accent4>
      <a:accent5>
        <a:srgbClr val="409075"/>
      </a:accent5>
      <a:accent6>
        <a:srgbClr val="2A547E"/>
      </a:accent6>
      <a:hlink>
        <a:srgbClr val="FDE05B"/>
      </a:hlink>
      <a:folHlink>
        <a:srgbClr val="7AC4AB"/>
      </a:folHlink>
    </a:clrScheme>
    <a:fontScheme name="Brugerdefineret 1">
      <a:majorFont>
        <a:latin typeface="Verdan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3C4C9B23-2BFE-4D52-8BAF-F9E7D8925AC7}" vid="{3DE81145-FDE8-4373-835A-A9686587C2A2}"/>
    </a:ext>
  </a:extLst>
</a:theme>
</file>

<file path=ppt/theme/theme3.xml><?xml version="1.0" encoding="utf-8"?>
<a:theme xmlns:a="http://schemas.openxmlformats.org/drawingml/2006/main" name="2_Blank">
  <a:themeElements>
    <a:clrScheme name="Brugerdefineret 2">
      <a:dk1>
        <a:sysClr val="windowText" lastClr="000000"/>
      </a:dk1>
      <a:lt1>
        <a:sysClr val="window" lastClr="FFFFFF"/>
      </a:lt1>
      <a:dk2>
        <a:srgbClr val="2A547E"/>
      </a:dk2>
      <a:lt2>
        <a:srgbClr val="C7E4D8"/>
      </a:lt2>
      <a:accent1>
        <a:srgbClr val="FA5500"/>
      </a:accent1>
      <a:accent2>
        <a:srgbClr val="808080"/>
      </a:accent2>
      <a:accent3>
        <a:srgbClr val="E2B700"/>
      </a:accent3>
      <a:accent4>
        <a:srgbClr val="990000"/>
      </a:accent4>
      <a:accent5>
        <a:srgbClr val="409075"/>
      </a:accent5>
      <a:accent6>
        <a:srgbClr val="2A547E"/>
      </a:accent6>
      <a:hlink>
        <a:srgbClr val="FDE05B"/>
      </a:hlink>
      <a:folHlink>
        <a:srgbClr val="7AC4AB"/>
      </a:folHlink>
    </a:clrScheme>
    <a:fontScheme name="Brugerdefineret 1">
      <a:majorFont>
        <a:latin typeface="Verdan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3C4C9B23-2BFE-4D52-8BAF-F9E7D8925AC7}" vid="{3DE81145-FDE8-4373-835A-A9686587C2A2}"/>
    </a:ext>
  </a:extLst>
</a:theme>
</file>

<file path=ppt/theme/theme4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31D5C"/>
    </a:accent1>
    <a:accent2>
      <a:srgbClr val="74C9E6"/>
    </a:accent2>
    <a:accent3>
      <a:srgbClr val="940027"/>
    </a:accent3>
    <a:accent4>
      <a:srgbClr val="B0C933"/>
    </a:accent4>
    <a:accent5>
      <a:srgbClr val="1E7796"/>
    </a:accent5>
    <a:accent6>
      <a:srgbClr val="B09400"/>
    </a:accent6>
    <a:hlink>
      <a:srgbClr val="E64415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31D5C"/>
    </a:accent1>
    <a:accent2>
      <a:srgbClr val="74C9E6"/>
    </a:accent2>
    <a:accent3>
      <a:srgbClr val="940027"/>
    </a:accent3>
    <a:accent4>
      <a:srgbClr val="B0C933"/>
    </a:accent4>
    <a:accent5>
      <a:srgbClr val="1E7796"/>
    </a:accent5>
    <a:accent6>
      <a:srgbClr val="B09400"/>
    </a:accent6>
    <a:hlink>
      <a:srgbClr val="E64415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31D5C"/>
    </a:accent1>
    <a:accent2>
      <a:srgbClr val="74C9E6"/>
    </a:accent2>
    <a:accent3>
      <a:srgbClr val="940027"/>
    </a:accent3>
    <a:accent4>
      <a:srgbClr val="B0C933"/>
    </a:accent4>
    <a:accent5>
      <a:srgbClr val="1E7796"/>
    </a:accent5>
    <a:accent6>
      <a:srgbClr val="B09400"/>
    </a:accent6>
    <a:hlink>
      <a:srgbClr val="E64415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15709</TotalTime>
  <Words>1468</Words>
  <Application>Microsoft Office PowerPoint</Application>
  <PresentationFormat>Widescreen</PresentationFormat>
  <Paragraphs>321</Paragraphs>
  <Slides>22</Slides>
  <Notes>20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3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22</vt:i4>
      </vt:variant>
    </vt:vector>
  </HeadingPairs>
  <TitlesOfParts>
    <vt:vector size="29" baseType="lpstr">
      <vt:lpstr>Arial</vt:lpstr>
      <vt:lpstr>Calibri</vt:lpstr>
      <vt:lpstr>Verdana</vt:lpstr>
      <vt:lpstr>Blank</vt:lpstr>
      <vt:lpstr>1_Blank</vt:lpstr>
      <vt:lpstr>2_Blank</vt:lpstr>
      <vt:lpstr>think-cell Slide</vt:lpstr>
      <vt:lpstr>Kommissionen om tilbagetrækning og nedslidning</vt:lpstr>
      <vt:lpstr>Kommissionens anbefalinger</vt:lpstr>
      <vt:lpstr>Det nuværende pensionssystem er et stærkt udgangspunkt</vt:lpstr>
      <vt:lpstr>Anbefalingerne har fokus på tre dilemmaer nu og i fremtiden</vt:lpstr>
      <vt:lpstr>Anbefalingerne har fokus på tre dilemmaer nu og i fremtiden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Anbefalingerne har fokus på tre dilemmaer nu og i fremtiden</vt:lpstr>
      <vt:lpstr>PowerPoint-præsentation</vt:lpstr>
      <vt:lpstr>Anbefalingerne har fokus på tre dilemmaer nu og i fremtiden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Sammenfatning</vt:lpstr>
      <vt:lpstr>PowerPoint-præsentation</vt:lpstr>
      <vt:lpstr>PowerPoint-præsentation</vt:lpstr>
      <vt:lpstr>PowerPoint-præsentation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Elvira Marie Sadowsky Pedersen</dc:creator>
  <cp:lastModifiedBy>Sophie Anthon Buhl</cp:lastModifiedBy>
  <cp:revision>929</cp:revision>
  <cp:lastPrinted>2022-04-29T09:36:45Z</cp:lastPrinted>
  <dcterms:created xsi:type="dcterms:W3CDTF">2021-08-03T09:14:07Z</dcterms:created>
  <dcterms:modified xsi:type="dcterms:W3CDTF">2022-05-31T09:17:47Z</dcterms:modified>
</cp:coreProperties>
</file>